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harts/chart7.xml" ContentType="application/vnd.openxmlformats-officedocument.drawingml.chart+xml"/>
  <Override PartName="/ppt/charts/chart3.xml" ContentType="application/vnd.openxmlformats-officedocument.drawingml.chart+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slides/slide89.xml" ContentType="application/vnd.openxmlformats-officedocument.presentationml.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slides/slide79.xml" ContentType="application/vnd.openxmlformats-officedocument.presentationml.slide+xml"/>
  <Override PartName="/ppt/charts/chart5.xml" ContentType="application/vnd.openxmlformats-officedocument.drawingml.chart+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drawings/drawing5.xml" ContentType="application/vnd.openxmlformats-officedocument.drawingml.chartshap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4"/>
  </p:notesMasterIdLst>
  <p:sldIdLst>
    <p:sldId id="256" r:id="rId2"/>
    <p:sldId id="257" r:id="rId3"/>
    <p:sldId id="258" r:id="rId4"/>
    <p:sldId id="259" r:id="rId5"/>
    <p:sldId id="260" r:id="rId6"/>
    <p:sldId id="261" r:id="rId7"/>
    <p:sldId id="262" r:id="rId8"/>
    <p:sldId id="263" r:id="rId9"/>
    <p:sldId id="264" r:id="rId10"/>
    <p:sldId id="265" r:id="rId11"/>
    <p:sldId id="347"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337" r:id="rId27"/>
    <p:sldId id="338" r:id="rId28"/>
    <p:sldId id="282" r:id="rId29"/>
    <p:sldId id="283" r:id="rId30"/>
    <p:sldId id="280" r:id="rId31"/>
    <p:sldId id="281" r:id="rId32"/>
    <p:sldId id="284" r:id="rId33"/>
    <p:sldId id="285" r:id="rId34"/>
    <p:sldId id="288" r:id="rId35"/>
    <p:sldId id="289" r:id="rId36"/>
    <p:sldId id="286" r:id="rId37"/>
    <p:sldId id="287" r:id="rId38"/>
    <p:sldId id="290" r:id="rId39"/>
    <p:sldId id="339" r:id="rId40"/>
    <p:sldId id="341" r:id="rId41"/>
    <p:sldId id="291" r:id="rId42"/>
    <p:sldId id="292" r:id="rId43"/>
    <p:sldId id="293" r:id="rId44"/>
    <p:sldId id="294" r:id="rId45"/>
    <p:sldId id="295" r:id="rId46"/>
    <p:sldId id="296" r:id="rId47"/>
    <p:sldId id="297" r:id="rId48"/>
    <p:sldId id="298" r:id="rId49"/>
    <p:sldId id="299" r:id="rId50"/>
    <p:sldId id="340" r:id="rId51"/>
    <p:sldId id="342" r:id="rId52"/>
    <p:sldId id="300" r:id="rId53"/>
    <p:sldId id="301" r:id="rId54"/>
    <p:sldId id="302" r:id="rId55"/>
    <p:sldId id="303" r:id="rId56"/>
    <p:sldId id="304" r:id="rId57"/>
    <p:sldId id="305" r:id="rId58"/>
    <p:sldId id="306" r:id="rId59"/>
    <p:sldId id="307" r:id="rId60"/>
    <p:sldId id="308" r:id="rId61"/>
    <p:sldId id="309" r:id="rId62"/>
    <p:sldId id="310" r:id="rId63"/>
    <p:sldId id="311" r:id="rId64"/>
    <p:sldId id="312" r:id="rId65"/>
    <p:sldId id="313" r:id="rId66"/>
    <p:sldId id="314" r:id="rId67"/>
    <p:sldId id="315" r:id="rId68"/>
    <p:sldId id="316" r:id="rId69"/>
    <p:sldId id="317" r:id="rId70"/>
    <p:sldId id="318" r:id="rId71"/>
    <p:sldId id="343" r:id="rId72"/>
    <p:sldId id="344" r:id="rId73"/>
    <p:sldId id="319" r:id="rId74"/>
    <p:sldId id="320" r:id="rId75"/>
    <p:sldId id="321" r:id="rId76"/>
    <p:sldId id="322" r:id="rId77"/>
    <p:sldId id="323" r:id="rId78"/>
    <p:sldId id="324" r:id="rId79"/>
    <p:sldId id="325" r:id="rId80"/>
    <p:sldId id="326" r:id="rId81"/>
    <p:sldId id="327" r:id="rId82"/>
    <p:sldId id="328" r:id="rId83"/>
    <p:sldId id="329" r:id="rId84"/>
    <p:sldId id="330" r:id="rId85"/>
    <p:sldId id="331" r:id="rId86"/>
    <p:sldId id="332" r:id="rId87"/>
    <p:sldId id="333" r:id="rId88"/>
    <p:sldId id="334" r:id="rId89"/>
    <p:sldId id="335" r:id="rId90"/>
    <p:sldId id="336" r:id="rId91"/>
    <p:sldId id="345" r:id="rId92"/>
    <p:sldId id="346" r:id="rId9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D:\PLANEACION%20-%20MUNICIPIO%20DE%20OVEJAS\PLAN%20DE%20DESARROLLO\PLAN%20DE%20DESARROLLO%20DEFINITIVO\Libro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PLANEACION%20-%20MUNICIPIO%20DE%20OVEJAS\PLAN%20DE%20DESARROLLO\PLAN%20DE%20DESARROLLO%20DEFINITIVO\Libro1.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D:\PLANEACION%20-%20MUNICIPIO%20DE%20OVEJAS\PLAN%20DE%20DESARROLLO\PLAN%20DE%20DESARROLLO%20DEFINITIVO\Libro1.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PLANEACION%20-%20MUNICIPIO%20DE%20OVEJAS\PLAN%20DE%20DESARROLLO\PLAN%20DE%20DESARROLLO%20DEFINITIVO\Libro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PLANEACION%20-%20MUNICIPIO%20DE%20OVEJAS\PLAN%20DE%20DESARROLLO\PLAN%20DE%20DESARROLLO%20DEFINITIVO\Libro1.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D:\PLANEACION%20-%20MUNICIPIO%20DE%20OVEJAS\PLAN%20DE%20DESARROLLO\PLAN%20DE%20DESARROLLO%20DEFINITIVO\Libro1.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D:\PLANEACION%20-%20MUNICIPIO%20DE%20OVEJAS\PLAN%20DE%20DESARROLLO\PLAN%20DE%20DESARROLLO%20DEFINITIVO\Libro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CO"/>
  <c:chart>
    <c:title>
      <c:tx>
        <c:rich>
          <a:bodyPr/>
          <a:lstStyle/>
          <a:p>
            <a:pPr>
              <a:defRPr lang="es-ES"/>
            </a:pPr>
            <a:r>
              <a:rPr lang="en-US" dirty="0" err="1">
                <a:solidFill>
                  <a:srgbClr val="002060"/>
                </a:solidFill>
                <a:latin typeface="Andalus" pitchFamily="18" charset="-78"/>
                <a:cs typeface="Andalus" pitchFamily="18" charset="-78"/>
              </a:rPr>
              <a:t>Matricula</a:t>
            </a:r>
            <a:r>
              <a:rPr lang="en-US" dirty="0">
                <a:solidFill>
                  <a:srgbClr val="002060"/>
                </a:solidFill>
                <a:latin typeface="Andalus" pitchFamily="18" charset="-78"/>
                <a:cs typeface="Andalus" pitchFamily="18" charset="-78"/>
              </a:rPr>
              <a:t> </a:t>
            </a:r>
            <a:r>
              <a:rPr lang="en-US" dirty="0" err="1">
                <a:solidFill>
                  <a:srgbClr val="002060"/>
                </a:solidFill>
                <a:latin typeface="Andalus" pitchFamily="18" charset="-78"/>
                <a:cs typeface="Andalus" pitchFamily="18" charset="-78"/>
              </a:rPr>
              <a:t>Oficial</a:t>
            </a:r>
            <a:r>
              <a:rPr lang="en-US" dirty="0">
                <a:solidFill>
                  <a:srgbClr val="002060"/>
                </a:solidFill>
                <a:latin typeface="Andalus" pitchFamily="18" charset="-78"/>
                <a:cs typeface="Andalus" pitchFamily="18" charset="-78"/>
              </a:rPr>
              <a:t> y </a:t>
            </a:r>
            <a:r>
              <a:rPr lang="en-US" dirty="0" err="1">
                <a:solidFill>
                  <a:srgbClr val="002060"/>
                </a:solidFill>
                <a:latin typeface="Andalus" pitchFamily="18" charset="-78"/>
                <a:cs typeface="Andalus" pitchFamily="18" charset="-78"/>
              </a:rPr>
              <a:t>Privada</a:t>
            </a:r>
            <a:r>
              <a:rPr lang="en-US" dirty="0">
                <a:solidFill>
                  <a:srgbClr val="002060"/>
                </a:solidFill>
                <a:latin typeface="Andalus" pitchFamily="18" charset="-78"/>
                <a:cs typeface="Andalus" pitchFamily="18" charset="-78"/>
              </a:rPr>
              <a:t> </a:t>
            </a:r>
            <a:r>
              <a:rPr lang="en-US" dirty="0" err="1">
                <a:solidFill>
                  <a:srgbClr val="002060"/>
                </a:solidFill>
                <a:latin typeface="Andalus" pitchFamily="18" charset="-78"/>
                <a:cs typeface="Andalus" pitchFamily="18" charset="-78"/>
              </a:rPr>
              <a:t>Año</a:t>
            </a:r>
            <a:r>
              <a:rPr lang="en-US" dirty="0">
                <a:solidFill>
                  <a:srgbClr val="002060"/>
                </a:solidFill>
                <a:latin typeface="Andalus" pitchFamily="18" charset="-78"/>
                <a:cs typeface="Andalus" pitchFamily="18" charset="-78"/>
              </a:rPr>
              <a:t> 2011</a:t>
            </a:r>
          </a:p>
        </c:rich>
      </c:tx>
    </c:title>
    <c:view3D>
      <c:rAngAx val="1"/>
    </c:view3D>
    <c:plotArea>
      <c:layout/>
      <c:bar3DChart>
        <c:barDir val="col"/>
        <c:grouping val="clustered"/>
        <c:ser>
          <c:idx val="0"/>
          <c:order val="0"/>
          <c:tx>
            <c:v>Nº Matriculas</c:v>
          </c:tx>
          <c:dLbls>
            <c:txPr>
              <a:bodyPr/>
              <a:lstStyle/>
              <a:p>
                <a:pPr>
                  <a:defRPr lang="es-ES"/>
                </a:pPr>
                <a:endParaRPr lang="es-CO"/>
              </a:p>
            </c:txPr>
            <c:showVal val="1"/>
          </c:dLbls>
          <c:cat>
            <c:strRef>
              <c:f>Hoja1!$B$3:$F$3</c:f>
              <c:strCache>
                <c:ptCount val="5"/>
                <c:pt idx="0">
                  <c:v>Prescolar</c:v>
                </c:pt>
                <c:pt idx="1">
                  <c:v>Primaria</c:v>
                </c:pt>
                <c:pt idx="2">
                  <c:v>Secundaria</c:v>
                </c:pt>
                <c:pt idx="3">
                  <c:v>Media</c:v>
                </c:pt>
                <c:pt idx="4">
                  <c:v>Educacion Adulta</c:v>
                </c:pt>
              </c:strCache>
            </c:strRef>
          </c:cat>
          <c:val>
            <c:numRef>
              <c:f>Hoja1!$B$4:$F$4</c:f>
              <c:numCache>
                <c:formatCode>General</c:formatCode>
                <c:ptCount val="5"/>
                <c:pt idx="0">
                  <c:v>529</c:v>
                </c:pt>
                <c:pt idx="1">
                  <c:v>2679</c:v>
                </c:pt>
                <c:pt idx="2">
                  <c:v>2040</c:v>
                </c:pt>
                <c:pt idx="3">
                  <c:v>711</c:v>
                </c:pt>
                <c:pt idx="4">
                  <c:v>324</c:v>
                </c:pt>
              </c:numCache>
            </c:numRef>
          </c:val>
        </c:ser>
        <c:shape val="box"/>
        <c:axId val="74531584"/>
        <c:axId val="74533120"/>
        <c:axId val="0"/>
      </c:bar3DChart>
      <c:catAx>
        <c:axId val="74531584"/>
        <c:scaling>
          <c:orientation val="minMax"/>
        </c:scaling>
        <c:axPos val="b"/>
        <c:tickLblPos val="nextTo"/>
        <c:txPr>
          <a:bodyPr/>
          <a:lstStyle/>
          <a:p>
            <a:pPr>
              <a:defRPr lang="es-ES"/>
            </a:pPr>
            <a:endParaRPr lang="es-CO"/>
          </a:p>
        </c:txPr>
        <c:crossAx val="74533120"/>
        <c:crosses val="autoZero"/>
        <c:auto val="1"/>
        <c:lblAlgn val="ctr"/>
        <c:lblOffset val="100"/>
      </c:catAx>
      <c:valAx>
        <c:axId val="74533120"/>
        <c:scaling>
          <c:orientation val="minMax"/>
        </c:scaling>
        <c:axPos val="l"/>
        <c:majorGridlines/>
        <c:numFmt formatCode="General" sourceLinked="1"/>
        <c:tickLblPos val="nextTo"/>
        <c:txPr>
          <a:bodyPr/>
          <a:lstStyle/>
          <a:p>
            <a:pPr>
              <a:defRPr lang="es-ES"/>
            </a:pPr>
            <a:endParaRPr lang="es-CO"/>
          </a:p>
        </c:txPr>
        <c:crossAx val="74531584"/>
        <c:crosses val="autoZero"/>
        <c:crossBetween val="between"/>
      </c:valAx>
    </c:plotArea>
    <c:legend>
      <c:legendPos val="r"/>
      <c:txPr>
        <a:bodyPr/>
        <a:lstStyle/>
        <a:p>
          <a:pPr>
            <a:defRPr lang="es-ES"/>
          </a:pPr>
          <a:endParaRPr lang="es-CO"/>
        </a:p>
      </c:txPr>
    </c:legend>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s-CO"/>
  <c:chart>
    <c:view3D>
      <c:rAngAx val="1"/>
    </c:view3D>
    <c:plotArea>
      <c:layout/>
      <c:bar3DChart>
        <c:barDir val="col"/>
        <c:grouping val="clustered"/>
        <c:ser>
          <c:idx val="0"/>
          <c:order val="0"/>
          <c:dLbls>
            <c:dLbl>
              <c:idx val="0"/>
              <c:layout>
                <c:manualLayout>
                  <c:x val="0.17500000000000004"/>
                  <c:y val="1.0230181775025162E-2"/>
                </c:manualLayout>
              </c:layout>
              <c:showVal val="1"/>
            </c:dLbl>
            <c:dLbl>
              <c:idx val="1"/>
              <c:layout>
                <c:manualLayout>
                  <c:x val="0.05"/>
                  <c:y val="-3.4100605916750487E-2"/>
                </c:manualLayout>
              </c:layout>
              <c:showVal val="1"/>
            </c:dLbl>
            <c:txPr>
              <a:bodyPr/>
              <a:lstStyle/>
              <a:p>
                <a:pPr>
                  <a:defRPr lang="es-ES"/>
                </a:pPr>
                <a:endParaRPr lang="es-CO"/>
              </a:p>
            </c:txPr>
            <c:showVal val="1"/>
          </c:dLbls>
          <c:cat>
            <c:strRef>
              <c:f>Hoja1!$B$79:$B$80</c:f>
              <c:strCache>
                <c:ptCount val="2"/>
                <c:pt idx="0">
                  <c:v>Ovejas</c:v>
                </c:pt>
                <c:pt idx="1">
                  <c:v>Promedio Nacional</c:v>
                </c:pt>
              </c:strCache>
            </c:strRef>
          </c:cat>
          <c:val>
            <c:numRef>
              <c:f>Hoja1!$C$79:$C$80</c:f>
              <c:numCache>
                <c:formatCode>0.00%</c:formatCode>
                <c:ptCount val="2"/>
                <c:pt idx="0">
                  <c:v>0.97270000000000056</c:v>
                </c:pt>
                <c:pt idx="1">
                  <c:v>0.84710000000000052</c:v>
                </c:pt>
              </c:numCache>
            </c:numRef>
          </c:val>
        </c:ser>
        <c:shape val="box"/>
        <c:axId val="62815232"/>
        <c:axId val="62825216"/>
        <c:axId val="0"/>
      </c:bar3DChart>
      <c:catAx>
        <c:axId val="62815232"/>
        <c:scaling>
          <c:orientation val="minMax"/>
        </c:scaling>
        <c:axPos val="b"/>
        <c:tickLblPos val="nextTo"/>
        <c:txPr>
          <a:bodyPr/>
          <a:lstStyle/>
          <a:p>
            <a:pPr>
              <a:defRPr lang="es-ES"/>
            </a:pPr>
            <a:endParaRPr lang="es-CO"/>
          </a:p>
        </c:txPr>
        <c:crossAx val="62825216"/>
        <c:crosses val="autoZero"/>
        <c:auto val="1"/>
        <c:lblAlgn val="ctr"/>
        <c:lblOffset val="100"/>
      </c:catAx>
      <c:valAx>
        <c:axId val="62825216"/>
        <c:scaling>
          <c:orientation val="minMax"/>
        </c:scaling>
        <c:axPos val="l"/>
        <c:majorGridlines/>
        <c:numFmt formatCode="0.00%" sourceLinked="1"/>
        <c:tickLblPos val="nextTo"/>
        <c:txPr>
          <a:bodyPr/>
          <a:lstStyle/>
          <a:p>
            <a:pPr>
              <a:defRPr lang="es-ES"/>
            </a:pPr>
            <a:endParaRPr lang="es-CO"/>
          </a:p>
        </c:txPr>
        <c:crossAx val="62815232"/>
        <c:crosses val="autoZero"/>
        <c:crossBetween val="between"/>
      </c:valAx>
    </c:plotArea>
    <c:plotVisOnly val="1"/>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CO"/>
  <c:chart>
    <c:title>
      <c:tx>
        <c:rich>
          <a:bodyPr/>
          <a:lstStyle/>
          <a:p>
            <a:pPr>
              <a:defRPr lang="es-ES"/>
            </a:pPr>
            <a:r>
              <a:rPr lang="es-ES" dirty="0">
                <a:solidFill>
                  <a:srgbClr val="002060"/>
                </a:solidFill>
                <a:latin typeface="Andalus" pitchFamily="18" charset="-78"/>
                <a:cs typeface="Andalus" pitchFamily="18" charset="-78"/>
              </a:rPr>
              <a:t>Planta de </a:t>
            </a:r>
            <a:r>
              <a:rPr lang="es-ES" dirty="0" smtClean="0">
                <a:solidFill>
                  <a:srgbClr val="002060"/>
                </a:solidFill>
                <a:latin typeface="Andalus" pitchFamily="18" charset="-78"/>
                <a:cs typeface="Andalus" pitchFamily="18" charset="-78"/>
              </a:rPr>
              <a:t>personal 2011 </a:t>
            </a:r>
            <a:endParaRPr lang="es-ES" dirty="0">
              <a:solidFill>
                <a:srgbClr val="002060"/>
              </a:solidFill>
              <a:latin typeface="Andalus" pitchFamily="18" charset="-78"/>
              <a:cs typeface="Andalus" pitchFamily="18" charset="-78"/>
            </a:endParaRPr>
          </a:p>
          <a:p>
            <a:pPr>
              <a:defRPr lang="es-ES"/>
            </a:pPr>
            <a:endParaRPr lang="es-ES" dirty="0"/>
          </a:p>
        </c:rich>
      </c:tx>
    </c:title>
    <c:view3D>
      <c:rAngAx val="1"/>
    </c:view3D>
    <c:plotArea>
      <c:layout/>
      <c:bar3DChart>
        <c:barDir val="col"/>
        <c:grouping val="clustered"/>
        <c:ser>
          <c:idx val="0"/>
          <c:order val="0"/>
          <c:dLbls>
            <c:dLbl>
              <c:idx val="0"/>
              <c:layout>
                <c:manualLayout>
                  <c:x val="3.333333333333334E-2"/>
                  <c:y val="-1.8518518518518556E-2"/>
                </c:manualLayout>
              </c:layout>
              <c:showVal val="1"/>
            </c:dLbl>
            <c:dLbl>
              <c:idx val="1"/>
              <c:layout>
                <c:manualLayout>
                  <c:x val="2.7777777777777901E-2"/>
                  <c:y val="-2.7777777777778002E-2"/>
                </c:manualLayout>
              </c:layout>
              <c:showVal val="1"/>
            </c:dLbl>
            <c:dLbl>
              <c:idx val="2"/>
              <c:layout>
                <c:manualLayout>
                  <c:x val="2.5000000000000001E-2"/>
                  <c:y val="-1.8518518518518642E-2"/>
                </c:manualLayout>
              </c:layout>
              <c:showVal val="1"/>
            </c:dLbl>
            <c:txPr>
              <a:bodyPr/>
              <a:lstStyle/>
              <a:p>
                <a:pPr>
                  <a:defRPr lang="es-ES"/>
                </a:pPr>
                <a:endParaRPr lang="es-CO"/>
              </a:p>
            </c:txPr>
            <c:showVal val="1"/>
          </c:dLbls>
          <c:cat>
            <c:strRef>
              <c:f>Hoja1!$B$24:$B$26</c:f>
              <c:strCache>
                <c:ptCount val="3"/>
                <c:pt idx="0">
                  <c:v>Docentes </c:v>
                </c:pt>
                <c:pt idx="1">
                  <c:v>Directivos Docentes</c:v>
                </c:pt>
                <c:pt idx="2">
                  <c:v>Administrativo</c:v>
                </c:pt>
              </c:strCache>
            </c:strRef>
          </c:cat>
          <c:val>
            <c:numRef>
              <c:f>Hoja1!$C$24:$C$26</c:f>
              <c:numCache>
                <c:formatCode>General</c:formatCode>
                <c:ptCount val="3"/>
                <c:pt idx="0">
                  <c:v>256</c:v>
                </c:pt>
                <c:pt idx="1">
                  <c:v>19</c:v>
                </c:pt>
                <c:pt idx="2">
                  <c:v>19</c:v>
                </c:pt>
              </c:numCache>
            </c:numRef>
          </c:val>
        </c:ser>
        <c:shape val="box"/>
        <c:axId val="74517504"/>
        <c:axId val="74576640"/>
        <c:axId val="0"/>
      </c:bar3DChart>
      <c:catAx>
        <c:axId val="74517504"/>
        <c:scaling>
          <c:orientation val="minMax"/>
        </c:scaling>
        <c:axPos val="b"/>
        <c:majorTickMark val="none"/>
        <c:tickLblPos val="nextTo"/>
        <c:txPr>
          <a:bodyPr/>
          <a:lstStyle/>
          <a:p>
            <a:pPr>
              <a:defRPr lang="es-ES"/>
            </a:pPr>
            <a:endParaRPr lang="es-CO"/>
          </a:p>
        </c:txPr>
        <c:crossAx val="74576640"/>
        <c:crosses val="autoZero"/>
        <c:auto val="1"/>
        <c:lblAlgn val="ctr"/>
        <c:lblOffset val="100"/>
      </c:catAx>
      <c:valAx>
        <c:axId val="74576640"/>
        <c:scaling>
          <c:orientation val="minMax"/>
        </c:scaling>
        <c:axPos val="l"/>
        <c:majorGridlines/>
        <c:numFmt formatCode="General" sourceLinked="1"/>
        <c:majorTickMark val="none"/>
        <c:tickLblPos val="nextTo"/>
        <c:txPr>
          <a:bodyPr/>
          <a:lstStyle/>
          <a:p>
            <a:pPr>
              <a:defRPr lang="es-ES"/>
            </a:pPr>
            <a:endParaRPr lang="es-CO"/>
          </a:p>
        </c:txPr>
        <c:crossAx val="74517504"/>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CO"/>
  <c:style val="18"/>
  <c:chart>
    <c:title>
      <c:tx>
        <c:rich>
          <a:bodyPr/>
          <a:lstStyle/>
          <a:p>
            <a:pPr>
              <a:defRPr lang="es-ES"/>
            </a:pPr>
            <a:r>
              <a:rPr lang="es-ES"/>
              <a:t>Eficiencia Interna 2011</a:t>
            </a:r>
          </a:p>
        </c:rich>
      </c:tx>
    </c:title>
    <c:view3D>
      <c:rotX val="30"/>
      <c:perspective val="30"/>
    </c:view3D>
    <c:plotArea>
      <c:layout/>
      <c:pie3DChart>
        <c:varyColors val="1"/>
        <c:ser>
          <c:idx val="0"/>
          <c:order val="0"/>
          <c:dPt>
            <c:idx val="0"/>
            <c:spPr>
              <a:solidFill>
                <a:srgbClr val="FF0000"/>
              </a:solidFill>
            </c:spPr>
          </c:dPt>
          <c:dPt>
            <c:idx val="1"/>
            <c:spPr>
              <a:solidFill>
                <a:srgbClr val="FFFF00"/>
              </a:solidFill>
            </c:spPr>
          </c:dPt>
          <c:dLbls>
            <c:showPercent val="1"/>
          </c:dLbls>
          <c:cat>
            <c:strRef>
              <c:f>Hoja1!$B$29:$B$31</c:f>
              <c:strCache>
                <c:ptCount val="3"/>
                <c:pt idx="0">
                  <c:v>Desercion escolar</c:v>
                </c:pt>
                <c:pt idx="1">
                  <c:v>Repeticion</c:v>
                </c:pt>
                <c:pt idx="2">
                  <c:v>Promocion</c:v>
                </c:pt>
              </c:strCache>
            </c:strRef>
          </c:cat>
          <c:val>
            <c:numRef>
              <c:f>Hoja1!$C$29:$C$31</c:f>
              <c:numCache>
                <c:formatCode>0%</c:formatCode>
                <c:ptCount val="3"/>
                <c:pt idx="0">
                  <c:v>7.0000000000000021E-2</c:v>
                </c:pt>
                <c:pt idx="1">
                  <c:v>4.0000000000000022E-2</c:v>
                </c:pt>
                <c:pt idx="2">
                  <c:v>0.89</c:v>
                </c:pt>
              </c:numCache>
            </c:numRef>
          </c:val>
        </c:ser>
        <c:dLbls>
          <c:showPercent val="1"/>
        </c:dLbls>
      </c:pie3DChart>
    </c:plotArea>
    <c:legend>
      <c:legendPos val="r"/>
      <c:txPr>
        <a:bodyPr/>
        <a:lstStyle/>
        <a:p>
          <a:pPr>
            <a:defRPr lang="es-ES"/>
          </a:pPr>
          <a:endParaRPr lang="es-CO"/>
        </a:p>
      </c:txP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CO"/>
  <c:style val="11"/>
  <c:chart>
    <c:view3D>
      <c:rotX val="30"/>
      <c:perspective val="30"/>
    </c:view3D>
    <c:plotArea>
      <c:layout>
        <c:manualLayout>
          <c:layoutTarget val="inner"/>
          <c:xMode val="edge"/>
          <c:yMode val="edge"/>
          <c:x val="5.6810876901256913E-2"/>
          <c:y val="0.10138888888888888"/>
          <c:w val="0.53199941311683963"/>
          <c:h val="0.81388888888888955"/>
        </c:manualLayout>
      </c:layout>
      <c:pie3DChart>
        <c:varyColors val="1"/>
        <c:ser>
          <c:idx val="0"/>
          <c:order val="0"/>
          <c:dLbls>
            <c:txPr>
              <a:bodyPr/>
              <a:lstStyle/>
              <a:p>
                <a:pPr>
                  <a:defRPr lang="es-ES"/>
                </a:pPr>
                <a:endParaRPr lang="es-CO"/>
              </a:p>
            </c:txPr>
            <c:showVal val="1"/>
            <c:showLeaderLines val="1"/>
          </c:dLbls>
          <c:cat>
            <c:strRef>
              <c:f>Hoja1!$B$36:$B$37</c:f>
              <c:strCache>
                <c:ptCount val="2"/>
                <c:pt idx="0">
                  <c:v>Cobertura Zona Rural</c:v>
                </c:pt>
                <c:pt idx="1">
                  <c:v>Cobertura Zona Urbana</c:v>
                </c:pt>
              </c:strCache>
            </c:strRef>
          </c:cat>
          <c:val>
            <c:numRef>
              <c:f>Hoja1!$C$36:$C$37</c:f>
              <c:numCache>
                <c:formatCode>0.00%</c:formatCode>
                <c:ptCount val="2"/>
                <c:pt idx="0">
                  <c:v>0.90500000000000003</c:v>
                </c:pt>
                <c:pt idx="1">
                  <c:v>0.67300000000000093</c:v>
                </c:pt>
              </c:numCache>
            </c:numRef>
          </c:val>
        </c:ser>
      </c:pie3DChart>
    </c:plotArea>
    <c:legend>
      <c:legendPos val="r"/>
      <c:txPr>
        <a:bodyPr/>
        <a:lstStyle/>
        <a:p>
          <a:pPr>
            <a:defRPr lang="es-ES"/>
          </a:pPr>
          <a:endParaRPr lang="es-CO"/>
        </a:p>
      </c:txPr>
    </c:legend>
    <c:plotVisOnly val="1"/>
  </c:chart>
  <c:txPr>
    <a:bodyPr/>
    <a:lstStyle/>
    <a:p>
      <a:pPr>
        <a:defRPr sz="1800"/>
      </a:pPr>
      <a:endParaRPr lang="es-CO"/>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CO"/>
  <c:chart>
    <c:view3D>
      <c:rotX val="30"/>
      <c:perspective val="30"/>
    </c:view3D>
    <c:plotArea>
      <c:layout/>
      <c:pie3DChart>
        <c:varyColors val="1"/>
        <c:ser>
          <c:idx val="0"/>
          <c:order val="0"/>
          <c:dPt>
            <c:idx val="0"/>
            <c:spPr>
              <a:solidFill>
                <a:srgbClr val="00B0F0"/>
              </a:solidFill>
            </c:spPr>
          </c:dPt>
          <c:dPt>
            <c:idx val="1"/>
            <c:spPr>
              <a:solidFill>
                <a:srgbClr val="FFC000"/>
              </a:solidFill>
            </c:spPr>
          </c:dPt>
          <c:dLbls>
            <c:txPr>
              <a:bodyPr/>
              <a:lstStyle/>
              <a:p>
                <a:pPr>
                  <a:defRPr lang="es-ES"/>
                </a:pPr>
                <a:endParaRPr lang="es-CO"/>
              </a:p>
            </c:txPr>
            <c:showVal val="1"/>
            <c:showLeaderLines val="1"/>
          </c:dLbls>
          <c:cat>
            <c:strRef>
              <c:f>Hoja1!$B$47:$B$48</c:f>
              <c:strCache>
                <c:ptCount val="2"/>
                <c:pt idx="0">
                  <c:v>Cobertura Urbana</c:v>
                </c:pt>
                <c:pt idx="1">
                  <c:v>Cobertura Rural</c:v>
                </c:pt>
              </c:strCache>
            </c:strRef>
          </c:cat>
          <c:val>
            <c:numRef>
              <c:f>Hoja1!$C$47:$C$48</c:f>
              <c:numCache>
                <c:formatCode>0%</c:formatCode>
                <c:ptCount val="2"/>
                <c:pt idx="0">
                  <c:v>0.95000000000000062</c:v>
                </c:pt>
                <c:pt idx="1">
                  <c:v>3.0000000000000002E-2</c:v>
                </c:pt>
              </c:numCache>
            </c:numRef>
          </c:val>
        </c:ser>
      </c:pie3DChart>
    </c:plotArea>
    <c:legend>
      <c:legendPos val="r"/>
      <c:txPr>
        <a:bodyPr/>
        <a:lstStyle/>
        <a:p>
          <a:pPr>
            <a:defRPr lang="es-ES"/>
          </a:pPr>
          <a:endParaRPr lang="es-CO"/>
        </a:p>
      </c:txPr>
    </c:legend>
    <c:plotVisOnly val="1"/>
  </c:chart>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CO"/>
  <c:chart>
    <c:title>
      <c:tx>
        <c:rich>
          <a:bodyPr/>
          <a:lstStyle/>
          <a:p>
            <a:pPr>
              <a:defRPr lang="es-ES"/>
            </a:pPr>
            <a:r>
              <a:rPr lang="es-ES"/>
              <a:t>Km DE</a:t>
            </a:r>
            <a:r>
              <a:rPr lang="es-ES" baseline="0"/>
              <a:t> VIAS RURALES</a:t>
            </a:r>
            <a:endParaRPr lang="es-ES"/>
          </a:p>
        </c:rich>
      </c:tx>
    </c:title>
    <c:view3D>
      <c:rAngAx val="1"/>
    </c:view3D>
    <c:plotArea>
      <c:layout/>
      <c:bar3DChart>
        <c:barDir val="col"/>
        <c:grouping val="clustered"/>
        <c:ser>
          <c:idx val="0"/>
          <c:order val="0"/>
          <c:dLbls>
            <c:dLbl>
              <c:idx val="0"/>
              <c:layout>
                <c:manualLayout>
                  <c:x val="6.666666666666668E-2"/>
                  <c:y val="-7.407407407407407E-2"/>
                </c:manualLayout>
              </c:layout>
              <c:showVal val="1"/>
            </c:dLbl>
            <c:dLbl>
              <c:idx val="1"/>
              <c:layout>
                <c:manualLayout>
                  <c:x val="7.7777777777777779E-2"/>
                  <c:y val="-9.7222222222222224E-2"/>
                </c:manualLayout>
              </c:layout>
              <c:showVal val="1"/>
            </c:dLbl>
            <c:txPr>
              <a:bodyPr/>
              <a:lstStyle/>
              <a:p>
                <a:pPr>
                  <a:defRPr lang="es-ES" sz="1400"/>
                </a:pPr>
                <a:endParaRPr lang="es-CO"/>
              </a:p>
            </c:txPr>
            <c:showVal val="1"/>
          </c:dLbls>
          <c:cat>
            <c:strRef>
              <c:f>Hoja1!$B$55:$B$56</c:f>
              <c:strCache>
                <c:ptCount val="2"/>
                <c:pt idx="0">
                  <c:v>Km en mal estado</c:v>
                </c:pt>
                <c:pt idx="1">
                  <c:v>Km en buen estado</c:v>
                </c:pt>
              </c:strCache>
            </c:strRef>
          </c:cat>
          <c:val>
            <c:numRef>
              <c:f>Hoja1!$C$55:$C$56</c:f>
              <c:numCache>
                <c:formatCode>General</c:formatCode>
                <c:ptCount val="2"/>
                <c:pt idx="0">
                  <c:v>133</c:v>
                </c:pt>
                <c:pt idx="1">
                  <c:v>50</c:v>
                </c:pt>
              </c:numCache>
            </c:numRef>
          </c:val>
        </c:ser>
        <c:gapWidth val="75"/>
        <c:shape val="box"/>
        <c:axId val="26670976"/>
        <c:axId val="26672512"/>
        <c:axId val="0"/>
      </c:bar3DChart>
      <c:catAx>
        <c:axId val="26670976"/>
        <c:scaling>
          <c:orientation val="minMax"/>
        </c:scaling>
        <c:axPos val="b"/>
        <c:majorTickMark val="none"/>
        <c:tickLblPos val="nextTo"/>
        <c:txPr>
          <a:bodyPr/>
          <a:lstStyle/>
          <a:p>
            <a:pPr>
              <a:defRPr lang="es-ES"/>
            </a:pPr>
            <a:endParaRPr lang="es-CO"/>
          </a:p>
        </c:txPr>
        <c:crossAx val="26672512"/>
        <c:crosses val="autoZero"/>
        <c:auto val="1"/>
        <c:lblAlgn val="ctr"/>
        <c:lblOffset val="100"/>
      </c:catAx>
      <c:valAx>
        <c:axId val="26672512"/>
        <c:scaling>
          <c:orientation val="minMax"/>
        </c:scaling>
        <c:axPos val="l"/>
        <c:majorGridlines/>
        <c:numFmt formatCode="General" sourceLinked="1"/>
        <c:majorTickMark val="none"/>
        <c:tickLblPos val="nextTo"/>
        <c:spPr>
          <a:ln w="9525">
            <a:noFill/>
          </a:ln>
        </c:spPr>
        <c:txPr>
          <a:bodyPr/>
          <a:lstStyle/>
          <a:p>
            <a:pPr>
              <a:defRPr lang="es-ES"/>
            </a:pPr>
            <a:endParaRPr lang="es-CO"/>
          </a:p>
        </c:txPr>
        <c:crossAx val="26670976"/>
        <c:crosses val="autoZero"/>
        <c:crossBetween val="between"/>
      </c:valAx>
    </c:plotArea>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CO"/>
  <c:chart>
    <c:title>
      <c:tx>
        <c:rich>
          <a:bodyPr/>
          <a:lstStyle/>
          <a:p>
            <a:pPr>
              <a:defRPr lang="es-ES"/>
            </a:pPr>
            <a:r>
              <a:rPr lang="es-ES"/>
              <a:t>Km de VIAS</a:t>
            </a:r>
            <a:r>
              <a:rPr lang="es-ES" baseline="0"/>
              <a:t> URBANAS</a:t>
            </a:r>
            <a:endParaRPr lang="es-ES"/>
          </a:p>
        </c:rich>
      </c:tx>
    </c:title>
    <c:view3D>
      <c:rAngAx val="1"/>
    </c:view3D>
    <c:plotArea>
      <c:layout/>
      <c:bar3DChart>
        <c:barDir val="col"/>
        <c:grouping val="clustered"/>
        <c:ser>
          <c:idx val="0"/>
          <c:order val="0"/>
          <c:dLbls>
            <c:dLbl>
              <c:idx val="0"/>
              <c:layout>
                <c:manualLayout>
                  <c:x val="0.05"/>
                  <c:y val="-5.0925925925925923E-2"/>
                </c:manualLayout>
              </c:layout>
              <c:showVal val="1"/>
            </c:dLbl>
            <c:dLbl>
              <c:idx val="1"/>
              <c:layout>
                <c:manualLayout>
                  <c:x val="4.1666666666666664E-2"/>
                  <c:y val="-5.5555555555555462E-2"/>
                </c:manualLayout>
              </c:layout>
              <c:showVal val="1"/>
            </c:dLbl>
            <c:dLbl>
              <c:idx val="2"/>
              <c:layout>
                <c:manualLayout>
                  <c:x val="3.3333333333333444E-2"/>
                  <c:y val="-4.6296296296296391E-2"/>
                </c:manualLayout>
              </c:layout>
              <c:showVal val="1"/>
            </c:dLbl>
            <c:txPr>
              <a:bodyPr/>
              <a:lstStyle/>
              <a:p>
                <a:pPr>
                  <a:defRPr lang="es-ES"/>
                </a:pPr>
                <a:endParaRPr lang="es-CO"/>
              </a:p>
            </c:txPr>
            <c:showVal val="1"/>
          </c:dLbls>
          <c:cat>
            <c:strRef>
              <c:f>Hoja1!$B$60:$B$62</c:f>
              <c:strCache>
                <c:ptCount val="3"/>
                <c:pt idx="0">
                  <c:v>Km Pavimentadas</c:v>
                </c:pt>
                <c:pt idx="1">
                  <c:v>Km Asfaltada</c:v>
                </c:pt>
                <c:pt idx="2">
                  <c:v>Km en mal estado</c:v>
                </c:pt>
              </c:strCache>
            </c:strRef>
          </c:cat>
          <c:val>
            <c:numRef>
              <c:f>Hoja1!$C$60:$C$62</c:f>
              <c:numCache>
                <c:formatCode>General</c:formatCode>
                <c:ptCount val="3"/>
                <c:pt idx="0">
                  <c:v>4.41</c:v>
                </c:pt>
                <c:pt idx="1">
                  <c:v>2.4499999999999997</c:v>
                </c:pt>
                <c:pt idx="2">
                  <c:v>2.94</c:v>
                </c:pt>
              </c:numCache>
            </c:numRef>
          </c:val>
        </c:ser>
        <c:gapWidth val="75"/>
        <c:shape val="box"/>
        <c:axId val="62653184"/>
        <c:axId val="62654720"/>
        <c:axId val="0"/>
      </c:bar3DChart>
      <c:catAx>
        <c:axId val="62653184"/>
        <c:scaling>
          <c:orientation val="minMax"/>
        </c:scaling>
        <c:axPos val="b"/>
        <c:majorTickMark val="none"/>
        <c:tickLblPos val="nextTo"/>
        <c:txPr>
          <a:bodyPr/>
          <a:lstStyle/>
          <a:p>
            <a:pPr>
              <a:defRPr lang="es-ES"/>
            </a:pPr>
            <a:endParaRPr lang="es-CO"/>
          </a:p>
        </c:txPr>
        <c:crossAx val="62654720"/>
        <c:crosses val="autoZero"/>
        <c:auto val="1"/>
        <c:lblAlgn val="ctr"/>
        <c:lblOffset val="100"/>
      </c:catAx>
      <c:valAx>
        <c:axId val="62654720"/>
        <c:scaling>
          <c:orientation val="minMax"/>
        </c:scaling>
        <c:axPos val="l"/>
        <c:majorGridlines/>
        <c:numFmt formatCode="General" sourceLinked="1"/>
        <c:majorTickMark val="none"/>
        <c:tickLblPos val="nextTo"/>
        <c:spPr>
          <a:ln w="9525">
            <a:noFill/>
          </a:ln>
        </c:spPr>
        <c:txPr>
          <a:bodyPr/>
          <a:lstStyle/>
          <a:p>
            <a:pPr>
              <a:defRPr lang="es-ES"/>
            </a:pPr>
            <a:endParaRPr lang="es-CO"/>
          </a:p>
        </c:txPr>
        <c:crossAx val="62653184"/>
        <c:crosses val="autoZero"/>
        <c:crossBetween val="between"/>
      </c:valAx>
    </c:plotArea>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CO"/>
  <c:chart>
    <c:view3D>
      <c:rotX val="30"/>
      <c:perspective val="30"/>
    </c:view3D>
    <c:plotArea>
      <c:layout/>
      <c:pie3DChart>
        <c:varyColors val="1"/>
        <c:ser>
          <c:idx val="0"/>
          <c:order val="0"/>
          <c:dPt>
            <c:idx val="1"/>
            <c:spPr>
              <a:solidFill>
                <a:schemeClr val="tx1">
                  <a:lumMod val="85000"/>
                  <a:lumOff val="15000"/>
                </a:schemeClr>
              </a:solidFill>
            </c:spPr>
          </c:dPt>
          <c:dPt>
            <c:idx val="2"/>
            <c:spPr>
              <a:solidFill>
                <a:srgbClr val="FFFF00"/>
              </a:solidFill>
            </c:spPr>
          </c:dPt>
          <c:dPt>
            <c:idx val="4"/>
            <c:spPr>
              <a:solidFill>
                <a:srgbClr val="7030A0"/>
              </a:solidFill>
            </c:spPr>
          </c:dPt>
          <c:dLbls>
            <c:txPr>
              <a:bodyPr/>
              <a:lstStyle/>
              <a:p>
                <a:pPr>
                  <a:defRPr lang="es-ES"/>
                </a:pPr>
                <a:endParaRPr lang="es-CO"/>
              </a:p>
            </c:txPr>
            <c:showVal val="1"/>
            <c:showLeaderLines val="1"/>
          </c:dLbls>
          <c:cat>
            <c:strRef>
              <c:f>Hoja1!$B$67:$B$72</c:f>
              <c:strCache>
                <c:ptCount val="6"/>
                <c:pt idx="0">
                  <c:v>Negocio Familiar</c:v>
                </c:pt>
                <c:pt idx="1">
                  <c:v>Vende por su propia cuenta</c:v>
                </c:pt>
                <c:pt idx="2">
                  <c:v>Hace algun producto para vender</c:v>
                </c:pt>
                <c:pt idx="3">
                  <c:v>Actividades agropecuarias</c:v>
                </c:pt>
                <c:pt idx="4">
                  <c:v>Oficios del hogar</c:v>
                </c:pt>
                <c:pt idx="5">
                  <c:v>Otras actividades</c:v>
                </c:pt>
              </c:strCache>
            </c:strRef>
          </c:cat>
          <c:val>
            <c:numRef>
              <c:f>Hoja1!$C$67:$C$72</c:f>
              <c:numCache>
                <c:formatCode>0%</c:formatCode>
                <c:ptCount val="6"/>
                <c:pt idx="0" formatCode="0.00%">
                  <c:v>7.5000000000000011E-2</c:v>
                </c:pt>
                <c:pt idx="1">
                  <c:v>4.0000000000000022E-2</c:v>
                </c:pt>
                <c:pt idx="2" formatCode="0.00%">
                  <c:v>5.9000000000000039E-2</c:v>
                </c:pt>
                <c:pt idx="3" formatCode="0.00%">
                  <c:v>0.222</c:v>
                </c:pt>
                <c:pt idx="4" formatCode="0.00%">
                  <c:v>0.47300000000000025</c:v>
                </c:pt>
                <c:pt idx="5" formatCode="0.00%">
                  <c:v>0.13100000000000001</c:v>
                </c:pt>
              </c:numCache>
            </c:numRef>
          </c:val>
        </c:ser>
      </c:pie3DChart>
    </c:plotArea>
    <c:legend>
      <c:legendPos val="r"/>
      <c:txPr>
        <a:bodyPr/>
        <a:lstStyle/>
        <a:p>
          <a:pPr>
            <a:defRPr lang="es-ES"/>
          </a:pPr>
          <a:endParaRPr lang="es-CO"/>
        </a:p>
      </c:txPr>
    </c:legend>
    <c:plotVisOnly val="1"/>
  </c:chart>
  <c:externalData r:id="rId1"/>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s-CO"/>
  <c:chart>
    <c:view3D>
      <c:rAngAx val="1"/>
    </c:view3D>
    <c:plotArea>
      <c:layout/>
      <c:bar3DChart>
        <c:barDir val="col"/>
        <c:grouping val="clustered"/>
        <c:ser>
          <c:idx val="0"/>
          <c:order val="0"/>
          <c:dLbls>
            <c:dLbl>
              <c:idx val="0"/>
              <c:layout>
                <c:manualLayout>
                  <c:x val="-5.217391304347832E-2"/>
                  <c:y val="-2.2222222222222247E-2"/>
                </c:manualLayout>
              </c:layout>
              <c:showVal val="1"/>
            </c:dLbl>
            <c:dLbl>
              <c:idx val="1"/>
              <c:layout>
                <c:manualLayout>
                  <c:x val="2.4844720496894512E-2"/>
                  <c:y val="-4.4444444444444495E-2"/>
                </c:manualLayout>
              </c:layout>
              <c:showVal val="1"/>
            </c:dLbl>
            <c:txPr>
              <a:bodyPr/>
              <a:lstStyle/>
              <a:p>
                <a:pPr>
                  <a:defRPr lang="es-ES"/>
                </a:pPr>
                <a:endParaRPr lang="es-CO"/>
              </a:p>
            </c:txPr>
            <c:showVal val="1"/>
          </c:dLbls>
          <c:cat>
            <c:strRef>
              <c:f>Hoja1!$B$75:$B$76</c:f>
              <c:strCache>
                <c:ptCount val="2"/>
                <c:pt idx="0">
                  <c:v>Ovejas</c:v>
                </c:pt>
                <c:pt idx="1">
                  <c:v>Promedio Nacional</c:v>
                </c:pt>
              </c:strCache>
            </c:strRef>
          </c:cat>
          <c:val>
            <c:numRef>
              <c:f>Hoja1!$C$75:$C$76</c:f>
              <c:numCache>
                <c:formatCode>0.00%</c:formatCode>
                <c:ptCount val="2"/>
                <c:pt idx="0">
                  <c:v>0.87230000000000052</c:v>
                </c:pt>
                <c:pt idx="1">
                  <c:v>0.67550000000000054</c:v>
                </c:pt>
              </c:numCache>
            </c:numRef>
          </c:val>
        </c:ser>
        <c:shape val="box"/>
        <c:axId val="62715392"/>
        <c:axId val="62716928"/>
        <c:axId val="0"/>
      </c:bar3DChart>
      <c:catAx>
        <c:axId val="62715392"/>
        <c:scaling>
          <c:orientation val="minMax"/>
        </c:scaling>
        <c:axPos val="b"/>
        <c:tickLblPos val="nextTo"/>
        <c:txPr>
          <a:bodyPr/>
          <a:lstStyle/>
          <a:p>
            <a:pPr>
              <a:defRPr lang="es-ES"/>
            </a:pPr>
            <a:endParaRPr lang="es-CO"/>
          </a:p>
        </c:txPr>
        <c:crossAx val="62716928"/>
        <c:crosses val="autoZero"/>
        <c:auto val="1"/>
        <c:lblAlgn val="ctr"/>
        <c:lblOffset val="100"/>
      </c:catAx>
      <c:valAx>
        <c:axId val="62716928"/>
        <c:scaling>
          <c:orientation val="minMax"/>
        </c:scaling>
        <c:axPos val="l"/>
        <c:majorGridlines/>
        <c:numFmt formatCode="0.00%" sourceLinked="1"/>
        <c:tickLblPos val="nextTo"/>
        <c:txPr>
          <a:bodyPr/>
          <a:lstStyle/>
          <a:p>
            <a:pPr>
              <a:defRPr lang="es-ES"/>
            </a:pPr>
            <a:endParaRPr lang="es-CO"/>
          </a:p>
        </c:txPr>
        <c:crossAx val="62715392"/>
        <c:crosses val="autoZero"/>
        <c:crossBetween val="between"/>
      </c:valAx>
    </c:plotArea>
    <c:plotVisOnly val="1"/>
  </c:chart>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39A4E6-B3D8-4366-8678-B832D9570A8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933D3D25-4F18-4DCE-95B6-F3A0DF3C2610}">
      <dgm:prSet phldrT="[Texto]"/>
      <dgm:spPr/>
      <dgm:t>
        <a:bodyPr/>
        <a:lstStyle/>
        <a:p>
          <a:r>
            <a:rPr lang="es-ES" dirty="0" smtClean="0"/>
            <a:t>Arroyo Pechilin</a:t>
          </a:r>
          <a:endParaRPr lang="es-ES" dirty="0"/>
        </a:p>
      </dgm:t>
    </dgm:pt>
    <dgm:pt modelId="{392E98A2-A79A-4793-991C-88B9EEB7BC91}" type="parTrans" cxnId="{402A3EC4-E1C1-4D7B-B87B-19063D48AC3B}">
      <dgm:prSet/>
      <dgm:spPr/>
      <dgm:t>
        <a:bodyPr/>
        <a:lstStyle/>
        <a:p>
          <a:endParaRPr lang="es-ES"/>
        </a:p>
      </dgm:t>
    </dgm:pt>
    <dgm:pt modelId="{02BDA521-6CDB-4959-A9FB-D5D909B8F82A}" type="sibTrans" cxnId="{402A3EC4-E1C1-4D7B-B87B-19063D48AC3B}">
      <dgm:prSet/>
      <dgm:spPr/>
      <dgm:t>
        <a:bodyPr/>
        <a:lstStyle/>
        <a:p>
          <a:endParaRPr lang="es-ES"/>
        </a:p>
      </dgm:t>
    </dgm:pt>
    <dgm:pt modelId="{9E5A5920-7C22-4D3C-A580-44A217EE6BFE}">
      <dgm:prSet phldrT="[Texto]"/>
      <dgm:spPr/>
      <dgm:t>
        <a:bodyPr/>
        <a:lstStyle/>
        <a:p>
          <a:pPr algn="just"/>
          <a:r>
            <a:rPr lang="es-ES" dirty="0" smtClean="0">
              <a:solidFill>
                <a:schemeClr val="tx2">
                  <a:lumMod val="50000"/>
                </a:schemeClr>
              </a:solidFill>
              <a:latin typeface="Andalus" pitchFamily="18" charset="-78"/>
              <a:cs typeface="Andalus" pitchFamily="18" charset="-78"/>
            </a:rPr>
            <a:t>En su recorrido recibe agua de varios afluentes del casco urbano como: San José, El Aguá, La Puente; desde su nacimiento hasta atravesar el área urbana. En su recorrido cruza por los Barrios El Centro, La Concepción, La María y San José.</a:t>
          </a:r>
          <a:endParaRPr lang="es-ES" dirty="0">
            <a:solidFill>
              <a:schemeClr val="tx2">
                <a:lumMod val="50000"/>
              </a:schemeClr>
            </a:solidFill>
            <a:latin typeface="Andalus" pitchFamily="18" charset="-78"/>
            <a:cs typeface="Andalus" pitchFamily="18" charset="-78"/>
          </a:endParaRPr>
        </a:p>
      </dgm:t>
    </dgm:pt>
    <dgm:pt modelId="{5329A4BF-D198-4D48-A301-4DE1BACB70EA}" type="parTrans" cxnId="{ACA478C0-448D-4AF7-B430-5C71AC4DA030}">
      <dgm:prSet/>
      <dgm:spPr/>
      <dgm:t>
        <a:bodyPr/>
        <a:lstStyle/>
        <a:p>
          <a:endParaRPr lang="es-ES"/>
        </a:p>
      </dgm:t>
    </dgm:pt>
    <dgm:pt modelId="{4013322F-72B3-4EA0-9120-DBA856066F42}" type="sibTrans" cxnId="{ACA478C0-448D-4AF7-B430-5C71AC4DA030}">
      <dgm:prSet/>
      <dgm:spPr/>
      <dgm:t>
        <a:bodyPr/>
        <a:lstStyle/>
        <a:p>
          <a:endParaRPr lang="es-ES"/>
        </a:p>
      </dgm:t>
    </dgm:pt>
    <dgm:pt modelId="{4C0F41BF-A14C-44A5-9A35-DEE49FEFD19B}">
      <dgm:prSet phldrT="[Texto]"/>
      <dgm:spPr/>
      <dgm:t>
        <a:bodyPr/>
        <a:lstStyle/>
        <a:p>
          <a:r>
            <a:rPr lang="es-ES" dirty="0" smtClean="0"/>
            <a:t>Los afluentes del Arroyo Mancomojan</a:t>
          </a:r>
          <a:endParaRPr lang="es-ES" dirty="0"/>
        </a:p>
      </dgm:t>
    </dgm:pt>
    <dgm:pt modelId="{03E6418C-59CC-411F-8AE3-2AF9F4F51127}" type="parTrans" cxnId="{513FD22B-57CF-48D6-A15B-F081F3E342A0}">
      <dgm:prSet/>
      <dgm:spPr/>
      <dgm:t>
        <a:bodyPr/>
        <a:lstStyle/>
        <a:p>
          <a:endParaRPr lang="es-ES"/>
        </a:p>
      </dgm:t>
    </dgm:pt>
    <dgm:pt modelId="{EFEA0337-B728-41F5-ABBB-A26E9AAF36C6}" type="sibTrans" cxnId="{513FD22B-57CF-48D6-A15B-F081F3E342A0}">
      <dgm:prSet/>
      <dgm:spPr/>
      <dgm:t>
        <a:bodyPr/>
        <a:lstStyle/>
        <a:p>
          <a:endParaRPr lang="es-ES"/>
        </a:p>
      </dgm:t>
    </dgm:pt>
    <dgm:pt modelId="{CEE029E9-4E3D-421C-AB62-F2BA50E4A78F}">
      <dgm:prSet phldrT="[Texto]"/>
      <dgm:spPr/>
      <dgm:t>
        <a:bodyPr/>
        <a:lstStyle/>
        <a:p>
          <a:pPr algn="just"/>
          <a:r>
            <a:rPr lang="es-ES" dirty="0" smtClean="0">
              <a:solidFill>
                <a:schemeClr val="tx2">
                  <a:lumMod val="50000"/>
                </a:schemeClr>
              </a:solidFill>
              <a:latin typeface="Andalus" pitchFamily="18" charset="-78"/>
              <a:cs typeface="Andalus" pitchFamily="18" charset="-78"/>
            </a:rPr>
            <a:t>El Arroyo Ovejitas: Quien a su vez vierte sus aguas finalmente al Arroyo Mancomojan; el Arroyo Ovejitas recibe aguas de los afluentes: Arroyo Papito y el Arroyo que pasa por detrás del mercado nuevo, que en su recorrido hacia el Nororiente cruza por los Barrios Cruz de Mayo, Buenos Aires y Altos del Rosario hasta desembocar en el Ovejitas.</a:t>
          </a:r>
          <a:endParaRPr lang="es-ES" dirty="0">
            <a:solidFill>
              <a:schemeClr val="tx2">
                <a:lumMod val="50000"/>
              </a:schemeClr>
            </a:solidFill>
            <a:latin typeface="Andalus" pitchFamily="18" charset="-78"/>
            <a:cs typeface="Andalus" pitchFamily="18" charset="-78"/>
          </a:endParaRPr>
        </a:p>
      </dgm:t>
    </dgm:pt>
    <dgm:pt modelId="{6AF14B38-980D-4D79-8F80-86C0E0BA27EF}" type="parTrans" cxnId="{A8B0EAA6-CABD-4F5B-86F2-05338B676474}">
      <dgm:prSet/>
      <dgm:spPr/>
      <dgm:t>
        <a:bodyPr/>
        <a:lstStyle/>
        <a:p>
          <a:endParaRPr lang="es-ES"/>
        </a:p>
      </dgm:t>
    </dgm:pt>
    <dgm:pt modelId="{1A8D9B6E-B1FD-4311-8682-31216DAF28D9}" type="sibTrans" cxnId="{A8B0EAA6-CABD-4F5B-86F2-05338B676474}">
      <dgm:prSet/>
      <dgm:spPr/>
      <dgm:t>
        <a:bodyPr/>
        <a:lstStyle/>
        <a:p>
          <a:endParaRPr lang="es-ES"/>
        </a:p>
      </dgm:t>
    </dgm:pt>
    <dgm:pt modelId="{7EF4AA98-1BE4-4C35-947D-AB93C94AA12E}" type="pres">
      <dgm:prSet presAssocID="{C439A4E6-B3D8-4366-8678-B832D9570A83}" presName="linear" presStyleCnt="0">
        <dgm:presLayoutVars>
          <dgm:animLvl val="lvl"/>
          <dgm:resizeHandles val="exact"/>
        </dgm:presLayoutVars>
      </dgm:prSet>
      <dgm:spPr/>
      <dgm:t>
        <a:bodyPr/>
        <a:lstStyle/>
        <a:p>
          <a:endParaRPr lang="es-ES"/>
        </a:p>
      </dgm:t>
    </dgm:pt>
    <dgm:pt modelId="{A9ED0C43-B94B-41B5-A426-F69E23EF6B6B}" type="pres">
      <dgm:prSet presAssocID="{933D3D25-4F18-4DCE-95B6-F3A0DF3C2610}" presName="parentText" presStyleLbl="node1" presStyleIdx="0" presStyleCnt="2">
        <dgm:presLayoutVars>
          <dgm:chMax val="0"/>
          <dgm:bulletEnabled val="1"/>
        </dgm:presLayoutVars>
      </dgm:prSet>
      <dgm:spPr/>
      <dgm:t>
        <a:bodyPr/>
        <a:lstStyle/>
        <a:p>
          <a:endParaRPr lang="es-ES"/>
        </a:p>
      </dgm:t>
    </dgm:pt>
    <dgm:pt modelId="{4F7D99BB-D5CE-46B7-89C3-E0A6E4E66799}" type="pres">
      <dgm:prSet presAssocID="{933D3D25-4F18-4DCE-95B6-F3A0DF3C2610}" presName="childText" presStyleLbl="revTx" presStyleIdx="0" presStyleCnt="2">
        <dgm:presLayoutVars>
          <dgm:bulletEnabled val="1"/>
        </dgm:presLayoutVars>
      </dgm:prSet>
      <dgm:spPr/>
      <dgm:t>
        <a:bodyPr/>
        <a:lstStyle/>
        <a:p>
          <a:endParaRPr lang="es-ES"/>
        </a:p>
      </dgm:t>
    </dgm:pt>
    <dgm:pt modelId="{378C14B6-BED1-4E7A-BD92-DD8A762A3EF1}" type="pres">
      <dgm:prSet presAssocID="{4C0F41BF-A14C-44A5-9A35-DEE49FEFD19B}" presName="parentText" presStyleLbl="node1" presStyleIdx="1" presStyleCnt="2">
        <dgm:presLayoutVars>
          <dgm:chMax val="0"/>
          <dgm:bulletEnabled val="1"/>
        </dgm:presLayoutVars>
      </dgm:prSet>
      <dgm:spPr/>
      <dgm:t>
        <a:bodyPr/>
        <a:lstStyle/>
        <a:p>
          <a:endParaRPr lang="es-ES"/>
        </a:p>
      </dgm:t>
    </dgm:pt>
    <dgm:pt modelId="{E52090AB-2F68-4426-90F2-B427057F44C3}" type="pres">
      <dgm:prSet presAssocID="{4C0F41BF-A14C-44A5-9A35-DEE49FEFD19B}" presName="childText" presStyleLbl="revTx" presStyleIdx="1" presStyleCnt="2">
        <dgm:presLayoutVars>
          <dgm:bulletEnabled val="1"/>
        </dgm:presLayoutVars>
      </dgm:prSet>
      <dgm:spPr/>
      <dgm:t>
        <a:bodyPr/>
        <a:lstStyle/>
        <a:p>
          <a:endParaRPr lang="es-ES"/>
        </a:p>
      </dgm:t>
    </dgm:pt>
  </dgm:ptLst>
  <dgm:cxnLst>
    <dgm:cxn modelId="{937FB9DD-FD37-44FC-9095-B5A754E72035}" type="presOf" srcId="{9E5A5920-7C22-4D3C-A580-44A217EE6BFE}" destId="{4F7D99BB-D5CE-46B7-89C3-E0A6E4E66799}" srcOrd="0" destOrd="0" presId="urn:microsoft.com/office/officeart/2005/8/layout/vList2"/>
    <dgm:cxn modelId="{513FD22B-57CF-48D6-A15B-F081F3E342A0}" srcId="{C439A4E6-B3D8-4366-8678-B832D9570A83}" destId="{4C0F41BF-A14C-44A5-9A35-DEE49FEFD19B}" srcOrd="1" destOrd="0" parTransId="{03E6418C-59CC-411F-8AE3-2AF9F4F51127}" sibTransId="{EFEA0337-B728-41F5-ABBB-A26E9AAF36C6}"/>
    <dgm:cxn modelId="{ACA478C0-448D-4AF7-B430-5C71AC4DA030}" srcId="{933D3D25-4F18-4DCE-95B6-F3A0DF3C2610}" destId="{9E5A5920-7C22-4D3C-A580-44A217EE6BFE}" srcOrd="0" destOrd="0" parTransId="{5329A4BF-D198-4D48-A301-4DE1BACB70EA}" sibTransId="{4013322F-72B3-4EA0-9120-DBA856066F42}"/>
    <dgm:cxn modelId="{402A3EC4-E1C1-4D7B-B87B-19063D48AC3B}" srcId="{C439A4E6-B3D8-4366-8678-B832D9570A83}" destId="{933D3D25-4F18-4DCE-95B6-F3A0DF3C2610}" srcOrd="0" destOrd="0" parTransId="{392E98A2-A79A-4793-991C-88B9EEB7BC91}" sibTransId="{02BDA521-6CDB-4959-A9FB-D5D909B8F82A}"/>
    <dgm:cxn modelId="{A8532232-FACD-4089-A3AE-6CF33DBB247F}" type="presOf" srcId="{CEE029E9-4E3D-421C-AB62-F2BA50E4A78F}" destId="{E52090AB-2F68-4426-90F2-B427057F44C3}" srcOrd="0" destOrd="0" presId="urn:microsoft.com/office/officeart/2005/8/layout/vList2"/>
    <dgm:cxn modelId="{5878BB6D-B322-44B0-B7FD-8619FF4B4D01}" type="presOf" srcId="{C439A4E6-B3D8-4366-8678-B832D9570A83}" destId="{7EF4AA98-1BE4-4C35-947D-AB93C94AA12E}" srcOrd="0" destOrd="0" presId="urn:microsoft.com/office/officeart/2005/8/layout/vList2"/>
    <dgm:cxn modelId="{C7097B37-0E16-4C70-BA55-951150A8F209}" type="presOf" srcId="{933D3D25-4F18-4DCE-95B6-F3A0DF3C2610}" destId="{A9ED0C43-B94B-41B5-A426-F69E23EF6B6B}" srcOrd="0" destOrd="0" presId="urn:microsoft.com/office/officeart/2005/8/layout/vList2"/>
    <dgm:cxn modelId="{AA025C91-DF9B-47DB-A58B-188032444BE2}" type="presOf" srcId="{4C0F41BF-A14C-44A5-9A35-DEE49FEFD19B}" destId="{378C14B6-BED1-4E7A-BD92-DD8A762A3EF1}" srcOrd="0" destOrd="0" presId="urn:microsoft.com/office/officeart/2005/8/layout/vList2"/>
    <dgm:cxn modelId="{A8B0EAA6-CABD-4F5B-86F2-05338B676474}" srcId="{4C0F41BF-A14C-44A5-9A35-DEE49FEFD19B}" destId="{CEE029E9-4E3D-421C-AB62-F2BA50E4A78F}" srcOrd="0" destOrd="0" parTransId="{6AF14B38-980D-4D79-8F80-86C0E0BA27EF}" sibTransId="{1A8D9B6E-B1FD-4311-8682-31216DAF28D9}"/>
    <dgm:cxn modelId="{298B03A9-3FF2-434B-85EB-6057BAC7565D}" type="presParOf" srcId="{7EF4AA98-1BE4-4C35-947D-AB93C94AA12E}" destId="{A9ED0C43-B94B-41B5-A426-F69E23EF6B6B}" srcOrd="0" destOrd="0" presId="urn:microsoft.com/office/officeart/2005/8/layout/vList2"/>
    <dgm:cxn modelId="{3FAC0800-EB37-4FAF-AED2-5DEE9F41AAF8}" type="presParOf" srcId="{7EF4AA98-1BE4-4C35-947D-AB93C94AA12E}" destId="{4F7D99BB-D5CE-46B7-89C3-E0A6E4E66799}" srcOrd="1" destOrd="0" presId="urn:microsoft.com/office/officeart/2005/8/layout/vList2"/>
    <dgm:cxn modelId="{C1607D41-9701-4A3B-9778-83A043A052E4}" type="presParOf" srcId="{7EF4AA98-1BE4-4C35-947D-AB93C94AA12E}" destId="{378C14B6-BED1-4E7A-BD92-DD8A762A3EF1}" srcOrd="2" destOrd="0" presId="urn:microsoft.com/office/officeart/2005/8/layout/vList2"/>
    <dgm:cxn modelId="{15EE11D0-5E7B-4EC9-82B5-3352D09E87A3}" type="presParOf" srcId="{7EF4AA98-1BE4-4C35-947D-AB93C94AA12E}" destId="{E52090AB-2F68-4426-90F2-B427057F44C3}"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0.12515</cdr:x>
      <cdr:y>0.07986</cdr:y>
    </cdr:from>
    <cdr:to>
      <cdr:x>0.90777</cdr:x>
      <cdr:y>0.18056</cdr:y>
    </cdr:to>
    <cdr:sp macro="" textlink="">
      <cdr:nvSpPr>
        <cdr:cNvPr id="2" name="1 CuadroTexto"/>
        <cdr:cNvSpPr txBox="1"/>
      </cdr:nvSpPr>
      <cdr:spPr>
        <a:xfrm xmlns:a="http://schemas.openxmlformats.org/drawingml/2006/main">
          <a:off x="639760" y="365120"/>
          <a:ext cx="4000528" cy="460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s-ES" sz="1600" b="1" dirty="0">
              <a:solidFill>
                <a:srgbClr val="002060"/>
              </a:solidFill>
            </a:rPr>
            <a:t>COBERTURA</a:t>
          </a:r>
          <a:r>
            <a:rPr lang="es-ES" sz="1600" b="1" baseline="0" dirty="0">
              <a:solidFill>
                <a:srgbClr val="002060"/>
              </a:solidFill>
            </a:rPr>
            <a:t> DE AGUA POTABLE </a:t>
          </a:r>
          <a:endParaRPr lang="es-ES" sz="1600" b="1" dirty="0">
            <a:solidFill>
              <a:srgbClr val="00206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0.19167</cdr:x>
      <cdr:y>0.04861</cdr:y>
    </cdr:from>
    <cdr:to>
      <cdr:x>0.92083</cdr:x>
      <cdr:y>0.1875</cdr:y>
    </cdr:to>
    <cdr:sp macro="" textlink="">
      <cdr:nvSpPr>
        <cdr:cNvPr id="2" name="1 CuadroTexto"/>
        <cdr:cNvSpPr txBox="1"/>
      </cdr:nvSpPr>
      <cdr:spPr>
        <a:xfrm xmlns:a="http://schemas.openxmlformats.org/drawingml/2006/main">
          <a:off x="876300" y="133350"/>
          <a:ext cx="3333750" cy="381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s-ES" sz="1200" b="1">
              <a:solidFill>
                <a:srgbClr val="002060"/>
              </a:solidFill>
            </a:rPr>
            <a:t>COBERTURA DE ALCANTARILLADO</a:t>
          </a:r>
        </a:p>
      </cdr:txBody>
    </cdr:sp>
  </cdr:relSizeAnchor>
</c:userShapes>
</file>

<file path=ppt/drawings/drawing3.xml><?xml version="1.0" encoding="utf-8"?>
<c:userShapes xmlns:c="http://schemas.openxmlformats.org/drawingml/2006/chart">
  <cdr:relSizeAnchor xmlns:cdr="http://schemas.openxmlformats.org/drawingml/2006/chartDrawing">
    <cdr:from>
      <cdr:x>0.23125</cdr:x>
      <cdr:y>0.03819</cdr:y>
    </cdr:from>
    <cdr:to>
      <cdr:x>0.64583</cdr:x>
      <cdr:y>0.11806</cdr:y>
    </cdr:to>
    <cdr:sp macro="" textlink="">
      <cdr:nvSpPr>
        <cdr:cNvPr id="2" name="1 CuadroTexto"/>
        <cdr:cNvSpPr txBox="1"/>
      </cdr:nvSpPr>
      <cdr:spPr>
        <a:xfrm xmlns:a="http://schemas.openxmlformats.org/drawingml/2006/main">
          <a:off x="1057275" y="104775"/>
          <a:ext cx="1895475" cy="2190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s-ES" sz="1100"/>
        </a:p>
      </cdr:txBody>
    </cdr:sp>
  </cdr:relSizeAnchor>
  <cdr:relSizeAnchor xmlns:cdr="http://schemas.openxmlformats.org/drawingml/2006/chartDrawing">
    <cdr:from>
      <cdr:x>0.23542</cdr:x>
      <cdr:y>0.03989</cdr:y>
    </cdr:from>
    <cdr:to>
      <cdr:x>0.90208</cdr:x>
      <cdr:y>0.1453</cdr:y>
    </cdr:to>
    <cdr:sp macro="" textlink="">
      <cdr:nvSpPr>
        <cdr:cNvPr id="3" name="2 CuadroTexto"/>
        <cdr:cNvSpPr txBox="1"/>
      </cdr:nvSpPr>
      <cdr:spPr>
        <a:xfrm xmlns:a="http://schemas.openxmlformats.org/drawingml/2006/main">
          <a:off x="1076325" y="133350"/>
          <a:ext cx="3048000" cy="3524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ES" sz="1100" b="1">
              <a:solidFill>
                <a:schemeClr val="tx2">
                  <a:lumMod val="50000"/>
                </a:schemeClr>
              </a:solidFill>
            </a:rPr>
            <a:t>Formas de Empleo Municipio de Ovejas</a:t>
          </a:r>
        </a:p>
      </cdr:txBody>
    </cdr:sp>
  </cdr:relSizeAnchor>
</c:userShapes>
</file>

<file path=ppt/drawings/drawing4.xml><?xml version="1.0" encoding="utf-8"?>
<c:userShapes xmlns:c="http://schemas.openxmlformats.org/drawingml/2006/chart">
  <cdr:relSizeAnchor xmlns:cdr="http://schemas.openxmlformats.org/drawingml/2006/chartDrawing">
    <cdr:from>
      <cdr:x>0.26667</cdr:x>
      <cdr:y>0.00583</cdr:y>
    </cdr:from>
    <cdr:to>
      <cdr:x>0.8375</cdr:x>
      <cdr:y>0.17784</cdr:y>
    </cdr:to>
    <cdr:sp macro="" textlink="">
      <cdr:nvSpPr>
        <cdr:cNvPr id="2" name="1 CuadroTexto"/>
        <cdr:cNvSpPr txBox="1"/>
      </cdr:nvSpPr>
      <cdr:spPr>
        <a:xfrm xmlns:a="http://schemas.openxmlformats.org/drawingml/2006/main">
          <a:off x="1219200" y="19050"/>
          <a:ext cx="2609850" cy="5619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s-ES" sz="1100" b="1">
              <a:solidFill>
                <a:srgbClr val="002060"/>
              </a:solidFill>
            </a:rPr>
            <a:t>Porcentaje</a:t>
          </a:r>
          <a:r>
            <a:rPr lang="es-ES" sz="1100" b="1" baseline="0">
              <a:solidFill>
                <a:srgbClr val="002060"/>
              </a:solidFill>
            </a:rPr>
            <a:t> de hogares que no alcanza a cubrir los gastos basicos</a:t>
          </a:r>
          <a:endParaRPr lang="es-ES" sz="1100" b="1">
            <a:solidFill>
              <a:srgbClr val="002060"/>
            </a:solidFill>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0.05833</cdr:x>
      <cdr:y>0.03581</cdr:y>
    </cdr:from>
    <cdr:to>
      <cdr:x>0.99162</cdr:x>
      <cdr:y>0.14578</cdr:y>
    </cdr:to>
    <cdr:sp macro="" textlink="">
      <cdr:nvSpPr>
        <cdr:cNvPr id="3" name="2 CuadroTexto"/>
        <cdr:cNvSpPr txBox="1"/>
      </cdr:nvSpPr>
      <cdr:spPr>
        <a:xfrm xmlns:a="http://schemas.openxmlformats.org/drawingml/2006/main">
          <a:off x="298168" y="163723"/>
          <a:ext cx="4770748" cy="50278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ES" sz="1100" b="1" dirty="0">
              <a:solidFill>
                <a:srgbClr val="002060"/>
              </a:solidFill>
            </a:rPr>
            <a:t>Porcentaje</a:t>
          </a:r>
          <a:r>
            <a:rPr lang="es-ES" sz="1100" b="1" baseline="0" dirty="0">
              <a:solidFill>
                <a:srgbClr val="002060"/>
              </a:solidFill>
            </a:rPr>
            <a:t> de la </a:t>
          </a:r>
          <a:r>
            <a:rPr lang="es-ES" sz="1100" b="1" baseline="0" dirty="0" smtClean="0">
              <a:solidFill>
                <a:srgbClr val="002060"/>
              </a:solidFill>
            </a:rPr>
            <a:t>población </a:t>
          </a:r>
          <a:r>
            <a:rPr lang="es-ES" sz="1100" b="1" baseline="0" dirty="0">
              <a:solidFill>
                <a:srgbClr val="002060"/>
              </a:solidFill>
            </a:rPr>
            <a:t>que no esta afiliada a fondos de </a:t>
          </a:r>
          <a:r>
            <a:rPr lang="es-ES" sz="1100" b="1" baseline="0" dirty="0" smtClean="0">
              <a:solidFill>
                <a:srgbClr val="002060"/>
              </a:solidFill>
            </a:rPr>
            <a:t>pensión</a:t>
          </a:r>
          <a:endParaRPr lang="es-ES" sz="1100" b="1" dirty="0">
            <a:solidFill>
              <a:srgbClr val="00206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4F31B9-8FF1-45ED-8A50-2AB6BEAB47F2}" type="datetimeFigureOut">
              <a:rPr lang="es-ES" smtClean="0"/>
              <a:pPr/>
              <a:t>06/07/2012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1F96F4-CA4E-4367-85DA-80918EF77EFC}"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11F96F4-CA4E-4367-85DA-80918EF77EFC}" type="slidenum">
              <a:rPr lang="es-ES" smtClean="0"/>
              <a:pPr/>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11F96F4-CA4E-4367-85DA-80918EF77EFC}" type="slidenum">
              <a:rPr lang="es-ES" smtClean="0"/>
              <a:pPr/>
              <a:t>2</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F3D09C3B-7B3E-4B64-9B23-A4D6353B9D64}" type="datetimeFigureOut">
              <a:rPr lang="es-ES" smtClean="0"/>
              <a:pPr/>
              <a:t>06/07/2012</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9F021F6B-D6FE-443C-BF00-D43DD6733E1F}"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3D09C3B-7B3E-4B64-9B23-A4D6353B9D64}" type="datetimeFigureOut">
              <a:rPr lang="es-ES" smtClean="0"/>
              <a:pPr/>
              <a:t>06/07/2012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F021F6B-D6FE-443C-BF00-D43DD6733E1F}"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3D09C3B-7B3E-4B64-9B23-A4D6353B9D64}" type="datetimeFigureOut">
              <a:rPr lang="es-ES" smtClean="0"/>
              <a:pPr/>
              <a:t>06/07/2012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F021F6B-D6FE-443C-BF00-D43DD6733E1F}"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3D09C3B-7B3E-4B64-9B23-A4D6353B9D64}" type="datetimeFigureOut">
              <a:rPr lang="es-ES" smtClean="0"/>
              <a:pPr/>
              <a:t>06/07/2012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F021F6B-D6FE-443C-BF00-D43DD6733E1F}"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F3D09C3B-7B3E-4B64-9B23-A4D6353B9D64}" type="datetimeFigureOut">
              <a:rPr lang="es-ES" smtClean="0"/>
              <a:pPr/>
              <a:t>06/07/2012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F021F6B-D6FE-443C-BF00-D43DD6733E1F}"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3D09C3B-7B3E-4B64-9B23-A4D6353B9D64}" type="datetimeFigureOut">
              <a:rPr lang="es-ES" smtClean="0"/>
              <a:pPr/>
              <a:t>06/07/2012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F021F6B-D6FE-443C-BF00-D43DD6733E1F}"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F3D09C3B-7B3E-4B64-9B23-A4D6353B9D64}" type="datetimeFigureOut">
              <a:rPr lang="es-ES" smtClean="0"/>
              <a:pPr/>
              <a:t>06/07/2012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9F021F6B-D6FE-443C-BF00-D43DD6733E1F}"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F3D09C3B-7B3E-4B64-9B23-A4D6353B9D64}" type="datetimeFigureOut">
              <a:rPr lang="es-ES" smtClean="0"/>
              <a:pPr/>
              <a:t>06/07/2012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9F021F6B-D6FE-443C-BF00-D43DD6733E1F}"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3D09C3B-7B3E-4B64-9B23-A4D6353B9D64}" type="datetimeFigureOut">
              <a:rPr lang="es-ES" smtClean="0"/>
              <a:pPr/>
              <a:t>06/07/2012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9F021F6B-D6FE-443C-BF00-D43DD6733E1F}"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3D09C3B-7B3E-4B64-9B23-A4D6353B9D64}" type="datetimeFigureOut">
              <a:rPr lang="es-ES" smtClean="0"/>
              <a:pPr/>
              <a:t>06/07/2012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F021F6B-D6FE-443C-BF00-D43DD6733E1F}"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F3D09C3B-7B3E-4B64-9B23-A4D6353B9D64}" type="datetimeFigureOut">
              <a:rPr lang="es-ES" smtClean="0"/>
              <a:pPr/>
              <a:t>06/07/2012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9F021F6B-D6FE-443C-BF00-D43DD6733E1F}"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3D09C3B-7B3E-4B64-9B23-A4D6353B9D64}" type="datetimeFigureOut">
              <a:rPr lang="es-ES" smtClean="0"/>
              <a:pPr/>
              <a:t>06/07/2012</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F021F6B-D6FE-443C-BF00-D43DD6733E1F}"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1643050"/>
            <a:ext cx="7851648" cy="2071702"/>
          </a:xfrm>
        </p:spPr>
        <p:txBody>
          <a:bodyPr>
            <a:normAutofit fontScale="90000"/>
          </a:bodyPr>
          <a:lstStyle/>
          <a:p>
            <a:pPr algn="ctr"/>
            <a:r>
              <a:rPr lang="es-ES" dirty="0" smtClean="0">
                <a:solidFill>
                  <a:srgbClr val="FFFF00"/>
                </a:solidFill>
                <a:latin typeface="Arial Black" pitchFamily="34" charset="0"/>
              </a:rPr>
              <a:t/>
            </a:r>
            <a:br>
              <a:rPr lang="es-ES" dirty="0" smtClean="0">
                <a:solidFill>
                  <a:srgbClr val="FFFF00"/>
                </a:solidFill>
                <a:latin typeface="Arial Black" pitchFamily="34" charset="0"/>
              </a:rPr>
            </a:br>
            <a:r>
              <a:rPr lang="es-ES" dirty="0" smtClean="0">
                <a:solidFill>
                  <a:srgbClr val="FFFF00"/>
                </a:solidFill>
                <a:latin typeface="Arial Black" pitchFamily="34" charset="0"/>
              </a:rPr>
              <a:t/>
            </a:r>
            <a:br>
              <a:rPr lang="es-ES" dirty="0" smtClean="0">
                <a:solidFill>
                  <a:srgbClr val="FFFF00"/>
                </a:solidFill>
                <a:latin typeface="Arial Black" pitchFamily="34" charset="0"/>
              </a:rPr>
            </a:br>
            <a:r>
              <a:rPr lang="es-ES" dirty="0" smtClean="0">
                <a:solidFill>
                  <a:srgbClr val="FFFF00"/>
                </a:solidFill>
                <a:latin typeface="Arial Black" pitchFamily="34" charset="0"/>
              </a:rPr>
              <a:t/>
            </a:r>
            <a:br>
              <a:rPr lang="es-ES" dirty="0" smtClean="0">
                <a:solidFill>
                  <a:srgbClr val="FFFF00"/>
                </a:solidFill>
                <a:latin typeface="Arial Black" pitchFamily="34" charset="0"/>
              </a:rPr>
            </a:br>
            <a:r>
              <a:rPr lang="es-ES" dirty="0" smtClean="0">
                <a:solidFill>
                  <a:srgbClr val="FFFF00"/>
                </a:solidFill>
                <a:latin typeface="Arial Black" pitchFamily="34" charset="0"/>
              </a:rPr>
              <a:t>CONFIANZA Y COMPROMISO SOCIAL</a:t>
            </a:r>
            <a:br>
              <a:rPr lang="es-ES" dirty="0" smtClean="0">
                <a:solidFill>
                  <a:srgbClr val="FFFF00"/>
                </a:solidFill>
                <a:latin typeface="Arial Black" pitchFamily="34" charset="0"/>
              </a:rPr>
            </a:br>
            <a:r>
              <a:rPr lang="es-ES" dirty="0" smtClean="0">
                <a:solidFill>
                  <a:srgbClr val="FFFF00"/>
                </a:solidFill>
              </a:rPr>
              <a:t>PLAN DE DESARROLLO </a:t>
            </a:r>
            <a:endParaRPr lang="es-ES" dirty="0">
              <a:solidFill>
                <a:srgbClr val="FFFF00"/>
              </a:solidFill>
            </a:endParaRPr>
          </a:p>
        </p:txBody>
      </p:sp>
      <p:sp>
        <p:nvSpPr>
          <p:cNvPr id="3" name="2 Subtítulo"/>
          <p:cNvSpPr>
            <a:spLocks noGrp="1"/>
          </p:cNvSpPr>
          <p:nvPr>
            <p:ph type="subTitle" idx="1"/>
          </p:nvPr>
        </p:nvSpPr>
        <p:spPr>
          <a:xfrm>
            <a:off x="533400" y="3929066"/>
            <a:ext cx="7854696" cy="1928826"/>
          </a:xfrm>
        </p:spPr>
        <p:txBody>
          <a:bodyPr>
            <a:normAutofit/>
          </a:bodyPr>
          <a:lstStyle/>
          <a:p>
            <a:pPr algn="ctr"/>
            <a:r>
              <a:rPr lang="es-ES" sz="4400" b="1" dirty="0" smtClean="0">
                <a:solidFill>
                  <a:srgbClr val="FFFF00"/>
                </a:solidFill>
                <a:latin typeface="Arial Black" pitchFamily="34" charset="0"/>
              </a:rPr>
              <a:t>MUNICIPIO DE OVEJAS</a:t>
            </a:r>
            <a:endParaRPr lang="es-ES" sz="4400" b="1" dirty="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latin typeface="Segoe Print" pitchFamily="2" charset="0"/>
              </a:rPr>
              <a:t>PROCESO PARTICIPATIVO</a:t>
            </a:r>
            <a:r>
              <a:rPr lang="es-ES" dirty="0" smtClean="0">
                <a:latin typeface="Segoe Print" pitchFamily="2" charset="0"/>
              </a:rPr>
              <a:t> </a:t>
            </a:r>
            <a:endParaRPr lang="es-ES" dirty="0"/>
          </a:p>
        </p:txBody>
      </p:sp>
      <p:sp>
        <p:nvSpPr>
          <p:cNvPr id="3" name="2 Marcador de texto"/>
          <p:cNvSpPr>
            <a:spLocks noGrp="1"/>
          </p:cNvSpPr>
          <p:nvPr>
            <p:ph type="body" idx="1"/>
          </p:nvPr>
        </p:nvSpPr>
        <p:spPr/>
        <p:txBody>
          <a:bodyPr/>
          <a:lstStyle/>
          <a:p>
            <a:pPr algn="ctr"/>
            <a:r>
              <a:rPr lang="es-ES" dirty="0" smtClean="0"/>
              <a:t>Flor del Monte</a:t>
            </a:r>
            <a:endParaRPr lang="es-ES" dirty="0"/>
          </a:p>
        </p:txBody>
      </p:sp>
      <p:sp>
        <p:nvSpPr>
          <p:cNvPr id="4" name="3 Marcador de texto"/>
          <p:cNvSpPr>
            <a:spLocks noGrp="1"/>
          </p:cNvSpPr>
          <p:nvPr>
            <p:ph type="body" sz="half" idx="3"/>
          </p:nvPr>
        </p:nvSpPr>
        <p:spPr/>
        <p:txBody>
          <a:bodyPr>
            <a:normAutofit fontScale="70000" lnSpcReduction="20000"/>
          </a:bodyPr>
          <a:lstStyle/>
          <a:p>
            <a:r>
              <a:rPr lang="es-ES" dirty="0" smtClean="0"/>
              <a:t>Canutalito, Canutal, Flor del Monte, San Rafael, La Peña, El Floral.</a:t>
            </a:r>
            <a:endParaRPr lang="es-ES" dirty="0"/>
          </a:p>
        </p:txBody>
      </p:sp>
      <p:pic>
        <p:nvPicPr>
          <p:cNvPr id="9" name="8 Marcador de contenido" descr="DSC00772.jpg"/>
          <p:cNvPicPr>
            <a:picLocks noGrp="1" noChangeAspect="1"/>
          </p:cNvPicPr>
          <p:nvPr>
            <p:ph sz="quarter" idx="4"/>
          </p:nvPr>
        </p:nvPicPr>
        <p:blipFill>
          <a:blip r:embed="rId2" cstate="print"/>
          <a:stretch>
            <a:fillRect/>
          </a:stretch>
        </p:blipFill>
        <p:spPr>
          <a:xfrm>
            <a:off x="4645025" y="2922191"/>
            <a:ext cx="4041775" cy="3031331"/>
          </a:xfrm>
        </p:spPr>
      </p:pic>
      <p:sp>
        <p:nvSpPr>
          <p:cNvPr id="7" name="6 Flecha derecha"/>
          <p:cNvSpPr/>
          <p:nvPr/>
        </p:nvSpPr>
        <p:spPr>
          <a:xfrm>
            <a:off x="3736468" y="2000240"/>
            <a:ext cx="692656"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074" name="Picture 2" descr="D:\PLANEACION - MUNICIPIO DE OVEJAS\PLAN DE DESARROLLO\FOTOS DE MESA DE CONCERTACION\MESA 4 FLOR DEL MONTE\DSC00768.jpg"/>
          <p:cNvPicPr>
            <a:picLocks noGrp="1" noChangeAspect="1" noChangeArrowheads="1"/>
          </p:cNvPicPr>
          <p:nvPr>
            <p:ph sz="quarter" idx="2"/>
          </p:nvPr>
        </p:nvPicPr>
        <p:blipFill>
          <a:blip r:embed="rId3" cstate="print"/>
          <a:srcRect/>
          <a:stretch>
            <a:fillRect/>
          </a:stretch>
        </p:blipFill>
        <p:spPr bwMode="auto">
          <a:xfrm>
            <a:off x="457200" y="2922786"/>
            <a:ext cx="4040188" cy="303014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latin typeface="Segoe Print" pitchFamily="2" charset="0"/>
              </a:rPr>
              <a:t>PROCESO PARTICIPATIVO</a:t>
            </a:r>
            <a:r>
              <a:rPr lang="es-ES" dirty="0" smtClean="0">
                <a:latin typeface="Segoe Print" pitchFamily="2" charset="0"/>
              </a:rPr>
              <a:t> </a:t>
            </a:r>
            <a:endParaRPr lang="es-ES" dirty="0"/>
          </a:p>
        </p:txBody>
      </p:sp>
      <p:sp>
        <p:nvSpPr>
          <p:cNvPr id="3" name="2 Marcador de texto"/>
          <p:cNvSpPr>
            <a:spLocks noGrp="1"/>
          </p:cNvSpPr>
          <p:nvPr>
            <p:ph type="body" idx="1"/>
          </p:nvPr>
        </p:nvSpPr>
        <p:spPr>
          <a:xfrm>
            <a:off x="457200" y="1855248"/>
            <a:ext cx="7829576" cy="659352"/>
          </a:xfrm>
        </p:spPr>
        <p:txBody>
          <a:bodyPr/>
          <a:lstStyle/>
          <a:p>
            <a:pPr algn="ctr"/>
            <a:r>
              <a:rPr lang="es-ES" dirty="0" smtClean="0"/>
              <a:t>Mesa especial: Niños, Niñas, Adolescentes y Jóvenes</a:t>
            </a:r>
            <a:endParaRPr lang="es-ES" dirty="0"/>
          </a:p>
        </p:txBody>
      </p:sp>
      <p:pic>
        <p:nvPicPr>
          <p:cNvPr id="7" name="6 Marcador de contenido" descr="DSC00760.jpg"/>
          <p:cNvPicPr>
            <a:picLocks noGrp="1" noChangeAspect="1"/>
          </p:cNvPicPr>
          <p:nvPr>
            <p:ph sz="quarter" idx="2"/>
          </p:nvPr>
        </p:nvPicPr>
        <p:blipFill>
          <a:blip r:embed="rId2" cstate="print"/>
          <a:stretch>
            <a:fillRect/>
          </a:stretch>
        </p:blipFill>
        <p:spPr>
          <a:xfrm>
            <a:off x="457200" y="2922786"/>
            <a:ext cx="4040188" cy="3030141"/>
          </a:xfrm>
        </p:spPr>
      </p:pic>
      <p:pic>
        <p:nvPicPr>
          <p:cNvPr id="8" name="7 Marcador de contenido" descr="DSC00750.jpg"/>
          <p:cNvPicPr>
            <a:picLocks noGrp="1" noChangeAspect="1"/>
          </p:cNvPicPr>
          <p:nvPr>
            <p:ph sz="quarter" idx="4"/>
          </p:nvPr>
        </p:nvPicPr>
        <p:blipFill>
          <a:blip r:embed="rId3" cstate="print"/>
          <a:stretch>
            <a:fillRect/>
          </a:stretch>
        </p:blipFill>
        <p:spPr>
          <a:xfrm>
            <a:off x="4645025" y="2922191"/>
            <a:ext cx="4041775" cy="3031331"/>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latin typeface="Segoe Print" pitchFamily="2" charset="0"/>
              </a:rPr>
              <a:t>PROCESO PARTICIPATIVO</a:t>
            </a:r>
            <a:r>
              <a:rPr lang="es-ES" dirty="0" smtClean="0">
                <a:latin typeface="Segoe Print" pitchFamily="2" charset="0"/>
              </a:rPr>
              <a:t> </a:t>
            </a:r>
            <a:endParaRPr lang="es-ES" dirty="0"/>
          </a:p>
        </p:txBody>
      </p:sp>
      <p:sp>
        <p:nvSpPr>
          <p:cNvPr id="3" name="2 Marcador de texto"/>
          <p:cNvSpPr>
            <a:spLocks noGrp="1"/>
          </p:cNvSpPr>
          <p:nvPr>
            <p:ph type="body" idx="1"/>
          </p:nvPr>
        </p:nvSpPr>
        <p:spPr/>
        <p:txBody>
          <a:bodyPr/>
          <a:lstStyle/>
          <a:p>
            <a:pPr algn="ctr"/>
            <a:r>
              <a:rPr lang="es-ES" dirty="0" smtClean="0"/>
              <a:t>San Francisco</a:t>
            </a:r>
            <a:endParaRPr lang="es-ES" dirty="0"/>
          </a:p>
        </p:txBody>
      </p:sp>
      <p:sp>
        <p:nvSpPr>
          <p:cNvPr id="4" name="3 Marcador de texto"/>
          <p:cNvSpPr>
            <a:spLocks noGrp="1"/>
          </p:cNvSpPr>
          <p:nvPr>
            <p:ph type="body" sz="half" idx="3"/>
          </p:nvPr>
        </p:nvSpPr>
        <p:spPr/>
        <p:txBody>
          <a:bodyPr>
            <a:normAutofit fontScale="55000" lnSpcReduction="20000"/>
          </a:bodyPr>
          <a:lstStyle/>
          <a:p>
            <a:r>
              <a:rPr lang="es-ES" dirty="0" smtClean="0"/>
              <a:t>Osos, Loma del Banco, San Francisco, El Campin, Villa Colombia; El Palmar, Pedregal, los Andes, Las Babillas, El Charcón.</a:t>
            </a:r>
            <a:endParaRPr lang="es-ES" dirty="0"/>
          </a:p>
        </p:txBody>
      </p:sp>
      <p:pic>
        <p:nvPicPr>
          <p:cNvPr id="8" name="7 Marcador de contenido" descr="IMG-20120320-01062.jpg"/>
          <p:cNvPicPr>
            <a:picLocks noGrp="1" noChangeAspect="1"/>
          </p:cNvPicPr>
          <p:nvPr>
            <p:ph sz="quarter" idx="2"/>
          </p:nvPr>
        </p:nvPicPr>
        <p:blipFill>
          <a:blip r:embed="rId2" cstate="print"/>
          <a:stretch>
            <a:fillRect/>
          </a:stretch>
        </p:blipFill>
        <p:spPr>
          <a:xfrm>
            <a:off x="457200" y="2922786"/>
            <a:ext cx="4040188" cy="3030141"/>
          </a:xfrm>
        </p:spPr>
      </p:pic>
      <p:pic>
        <p:nvPicPr>
          <p:cNvPr id="9" name="8 Marcador de contenido" descr="DSC00860.jpg"/>
          <p:cNvPicPr>
            <a:picLocks noGrp="1" noChangeAspect="1"/>
          </p:cNvPicPr>
          <p:nvPr>
            <p:ph sz="quarter" idx="4"/>
          </p:nvPr>
        </p:nvPicPr>
        <p:blipFill>
          <a:blip r:embed="rId3" cstate="print"/>
          <a:stretch>
            <a:fillRect/>
          </a:stretch>
        </p:blipFill>
        <p:spPr>
          <a:xfrm>
            <a:off x="4645025" y="2922191"/>
            <a:ext cx="4041775" cy="3031331"/>
          </a:xfrm>
        </p:spPr>
      </p:pic>
      <p:sp>
        <p:nvSpPr>
          <p:cNvPr id="7" name="6 Flecha derecha"/>
          <p:cNvSpPr/>
          <p:nvPr/>
        </p:nvSpPr>
        <p:spPr>
          <a:xfrm>
            <a:off x="3736468" y="2000240"/>
            <a:ext cx="692656"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latin typeface="Segoe Print" pitchFamily="2" charset="0"/>
              </a:rPr>
              <a:t>PROCESO PARTICIPATIVO</a:t>
            </a:r>
            <a:r>
              <a:rPr lang="es-ES" dirty="0" smtClean="0">
                <a:latin typeface="Segoe Print" pitchFamily="2" charset="0"/>
              </a:rPr>
              <a:t> </a:t>
            </a:r>
            <a:endParaRPr lang="es-ES" dirty="0"/>
          </a:p>
        </p:txBody>
      </p:sp>
      <p:sp>
        <p:nvSpPr>
          <p:cNvPr id="3" name="2 Marcador de texto"/>
          <p:cNvSpPr>
            <a:spLocks noGrp="1"/>
          </p:cNvSpPr>
          <p:nvPr>
            <p:ph type="body" idx="1"/>
          </p:nvPr>
        </p:nvSpPr>
        <p:spPr/>
        <p:txBody>
          <a:bodyPr/>
          <a:lstStyle/>
          <a:p>
            <a:pPr algn="ctr"/>
            <a:r>
              <a:rPr lang="es-ES" dirty="0" smtClean="0"/>
              <a:t>Ovejas</a:t>
            </a:r>
            <a:endParaRPr lang="es-ES" dirty="0"/>
          </a:p>
        </p:txBody>
      </p:sp>
      <p:sp>
        <p:nvSpPr>
          <p:cNvPr id="4" name="3 Marcador de texto"/>
          <p:cNvSpPr>
            <a:spLocks noGrp="1"/>
          </p:cNvSpPr>
          <p:nvPr>
            <p:ph type="body" sz="half" idx="3"/>
          </p:nvPr>
        </p:nvSpPr>
        <p:spPr/>
        <p:txBody>
          <a:bodyPr>
            <a:normAutofit fontScale="70000" lnSpcReduction="20000"/>
          </a:bodyPr>
          <a:lstStyle/>
          <a:p>
            <a:r>
              <a:rPr lang="es-ES" dirty="0" smtClean="0"/>
              <a:t>Zona Urbana, Bajo la Palma, Santa Fe, La Europa, Alemania, Almagra, Las Mercedes.</a:t>
            </a:r>
            <a:endParaRPr lang="es-ES" dirty="0"/>
          </a:p>
        </p:txBody>
      </p:sp>
      <p:pic>
        <p:nvPicPr>
          <p:cNvPr id="8" name="7 Marcador de contenido" descr="FOTO 2.jpg"/>
          <p:cNvPicPr>
            <a:picLocks noGrp="1" noChangeAspect="1"/>
          </p:cNvPicPr>
          <p:nvPr>
            <p:ph sz="quarter" idx="2"/>
          </p:nvPr>
        </p:nvPicPr>
        <p:blipFill>
          <a:blip r:embed="rId2" cstate="print"/>
          <a:stretch>
            <a:fillRect/>
          </a:stretch>
        </p:blipFill>
        <p:spPr>
          <a:xfrm>
            <a:off x="681871" y="3000372"/>
            <a:ext cx="3709180" cy="2786081"/>
          </a:xfrm>
        </p:spPr>
      </p:pic>
      <p:pic>
        <p:nvPicPr>
          <p:cNvPr id="9" name="8 Marcador de contenido" descr="FOTO 9.jpg"/>
          <p:cNvPicPr>
            <a:picLocks noGrp="1" noChangeAspect="1"/>
          </p:cNvPicPr>
          <p:nvPr>
            <p:ph sz="quarter" idx="4"/>
          </p:nvPr>
        </p:nvPicPr>
        <p:blipFill>
          <a:blip r:embed="rId3" cstate="print"/>
          <a:stretch>
            <a:fillRect/>
          </a:stretch>
        </p:blipFill>
        <p:spPr>
          <a:xfrm>
            <a:off x="4870491" y="2952077"/>
            <a:ext cx="3773476" cy="2834376"/>
          </a:xfrm>
        </p:spPr>
      </p:pic>
      <p:sp>
        <p:nvSpPr>
          <p:cNvPr id="7" name="6 Flecha derecha"/>
          <p:cNvSpPr/>
          <p:nvPr/>
        </p:nvSpPr>
        <p:spPr>
          <a:xfrm>
            <a:off x="3736468" y="2000240"/>
            <a:ext cx="692656"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latin typeface="Segoe Print" pitchFamily="2" charset="0"/>
              </a:rPr>
              <a:t>EJES TEMATICOS</a:t>
            </a:r>
            <a:endParaRPr lang="es-ES" b="1" dirty="0">
              <a:latin typeface="Segoe Print" pitchFamily="2" charset="0"/>
            </a:endParaRPr>
          </a:p>
        </p:txBody>
      </p:sp>
      <p:sp>
        <p:nvSpPr>
          <p:cNvPr id="3" name="2 Marcador de texto"/>
          <p:cNvSpPr>
            <a:spLocks noGrp="1"/>
          </p:cNvSpPr>
          <p:nvPr>
            <p:ph type="body" idx="1"/>
          </p:nvPr>
        </p:nvSpPr>
        <p:spPr/>
        <p:txBody>
          <a:bodyPr/>
          <a:lstStyle/>
          <a:p>
            <a:pPr algn="ctr"/>
            <a:r>
              <a:rPr lang="es-ES" dirty="0" smtClean="0">
                <a:latin typeface="Segoe Print" pitchFamily="2" charset="0"/>
              </a:rPr>
              <a:t>SALUD</a:t>
            </a:r>
            <a:endParaRPr lang="es-ES" dirty="0">
              <a:latin typeface="Segoe Print" pitchFamily="2" charset="0"/>
            </a:endParaRPr>
          </a:p>
        </p:txBody>
      </p:sp>
      <p:sp>
        <p:nvSpPr>
          <p:cNvPr id="5" name="4 Marcador de contenido"/>
          <p:cNvSpPr>
            <a:spLocks noGrp="1"/>
          </p:cNvSpPr>
          <p:nvPr>
            <p:ph sz="quarter" idx="2"/>
          </p:nvPr>
        </p:nvSpPr>
        <p:spPr/>
        <p:txBody>
          <a:bodyPr/>
          <a:lstStyle/>
          <a:p>
            <a:r>
              <a:rPr lang="es-ES" dirty="0" smtClean="0">
                <a:solidFill>
                  <a:schemeClr val="accent1">
                    <a:lumMod val="50000"/>
                  </a:schemeClr>
                </a:solidFill>
                <a:latin typeface="Andalus" pitchFamily="18" charset="-78"/>
                <a:cs typeface="Andalus" pitchFamily="18" charset="-78"/>
              </a:rPr>
              <a:t>Salud pública</a:t>
            </a:r>
          </a:p>
          <a:p>
            <a:r>
              <a:rPr lang="es-ES" dirty="0" smtClean="0">
                <a:solidFill>
                  <a:schemeClr val="accent1">
                    <a:lumMod val="50000"/>
                  </a:schemeClr>
                </a:solidFill>
                <a:latin typeface="Andalus" pitchFamily="18" charset="-78"/>
                <a:cs typeface="Andalus" pitchFamily="18" charset="-78"/>
              </a:rPr>
              <a:t>Aseguramiento en salud</a:t>
            </a:r>
          </a:p>
          <a:p>
            <a:r>
              <a:rPr lang="es-ES" dirty="0" smtClean="0">
                <a:solidFill>
                  <a:schemeClr val="accent1">
                    <a:lumMod val="50000"/>
                  </a:schemeClr>
                </a:solidFill>
                <a:latin typeface="Andalus" pitchFamily="18" charset="-78"/>
                <a:cs typeface="Andalus" pitchFamily="18" charset="-78"/>
              </a:rPr>
              <a:t>Discapacidad</a:t>
            </a:r>
          </a:p>
          <a:p>
            <a:r>
              <a:rPr lang="es-ES" dirty="0" smtClean="0">
                <a:solidFill>
                  <a:schemeClr val="accent1">
                    <a:lumMod val="50000"/>
                  </a:schemeClr>
                </a:solidFill>
                <a:latin typeface="Andalus" pitchFamily="18" charset="-78"/>
                <a:cs typeface="Andalus" pitchFamily="18" charset="-78"/>
              </a:rPr>
              <a:t>Equipamiento en salud</a:t>
            </a:r>
            <a:endParaRPr lang="es-ES" dirty="0">
              <a:solidFill>
                <a:schemeClr val="accent1">
                  <a:lumMod val="50000"/>
                </a:schemeClr>
              </a:solidFill>
              <a:latin typeface="Andalus" pitchFamily="18" charset="-78"/>
              <a:cs typeface="Andalus" pitchFamily="18" charset="-78"/>
            </a:endParaRPr>
          </a:p>
        </p:txBody>
      </p:sp>
      <p:pic>
        <p:nvPicPr>
          <p:cNvPr id="7" name="6 Marcador de contenido" descr="salud.jpg"/>
          <p:cNvPicPr>
            <a:picLocks noGrp="1" noChangeAspect="1"/>
          </p:cNvPicPr>
          <p:nvPr>
            <p:ph sz="quarter" idx="4"/>
          </p:nvPr>
        </p:nvPicPr>
        <p:blipFill>
          <a:blip r:embed="rId2" cstate="print"/>
          <a:stretch>
            <a:fillRect/>
          </a:stretch>
        </p:blipFill>
        <p:spPr>
          <a:xfrm>
            <a:off x="4714875" y="2000240"/>
            <a:ext cx="3840991" cy="345203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latin typeface="Segoe Print" pitchFamily="2" charset="0"/>
              </a:rPr>
              <a:t>EJES TEMATICOS</a:t>
            </a:r>
            <a:endParaRPr lang="es-ES" dirty="0"/>
          </a:p>
        </p:txBody>
      </p:sp>
      <p:sp>
        <p:nvSpPr>
          <p:cNvPr id="4" name="3 Marcador de texto"/>
          <p:cNvSpPr>
            <a:spLocks noGrp="1"/>
          </p:cNvSpPr>
          <p:nvPr>
            <p:ph type="body" sz="half" idx="3"/>
          </p:nvPr>
        </p:nvSpPr>
        <p:spPr>
          <a:xfrm>
            <a:off x="4645025" y="2143116"/>
            <a:ext cx="4041775" cy="642942"/>
          </a:xfrm>
        </p:spPr>
        <p:txBody>
          <a:bodyPr>
            <a:normAutofit fontScale="92500" lnSpcReduction="10000"/>
          </a:bodyPr>
          <a:lstStyle/>
          <a:p>
            <a:pPr algn="ctr"/>
            <a:r>
              <a:rPr lang="es-ES" dirty="0" smtClean="0">
                <a:latin typeface="Segoe Print" pitchFamily="2" charset="0"/>
              </a:rPr>
              <a:t>DESARROLLO DE COMPETENCIAS</a:t>
            </a:r>
          </a:p>
          <a:p>
            <a:endParaRPr lang="es-ES" dirty="0"/>
          </a:p>
        </p:txBody>
      </p:sp>
      <p:pic>
        <p:nvPicPr>
          <p:cNvPr id="7" name="6 Marcador de contenido" descr="competencias.jpg"/>
          <p:cNvPicPr>
            <a:picLocks noGrp="1" noChangeAspect="1"/>
          </p:cNvPicPr>
          <p:nvPr>
            <p:ph sz="quarter" idx="2"/>
          </p:nvPr>
        </p:nvPicPr>
        <p:blipFill>
          <a:blip r:embed="rId2" cstate="print"/>
          <a:stretch>
            <a:fillRect/>
          </a:stretch>
        </p:blipFill>
        <p:spPr>
          <a:xfrm>
            <a:off x="257417" y="2428868"/>
            <a:ext cx="4171707" cy="3775395"/>
          </a:xfrm>
        </p:spPr>
      </p:pic>
      <p:sp>
        <p:nvSpPr>
          <p:cNvPr id="6" name="5 Marcador de contenido"/>
          <p:cNvSpPr>
            <a:spLocks noGrp="1"/>
          </p:cNvSpPr>
          <p:nvPr>
            <p:ph sz="quarter" idx="4"/>
          </p:nvPr>
        </p:nvSpPr>
        <p:spPr>
          <a:xfrm>
            <a:off x="4645025" y="2786058"/>
            <a:ext cx="4041775" cy="3857652"/>
          </a:xfrm>
        </p:spPr>
        <p:txBody>
          <a:bodyPr>
            <a:normAutofit/>
          </a:bodyPr>
          <a:lstStyle/>
          <a:p>
            <a:r>
              <a:rPr lang="es-ES" dirty="0" smtClean="0">
                <a:solidFill>
                  <a:schemeClr val="accent1">
                    <a:lumMod val="50000"/>
                  </a:schemeClr>
                </a:solidFill>
                <a:latin typeface="Andalus" pitchFamily="18" charset="-78"/>
                <a:cs typeface="Andalus" pitchFamily="18" charset="-78"/>
              </a:rPr>
              <a:t>Cobertura y permeancia escolar.</a:t>
            </a:r>
          </a:p>
          <a:p>
            <a:r>
              <a:rPr lang="es-ES" dirty="0" smtClean="0">
                <a:solidFill>
                  <a:schemeClr val="accent1">
                    <a:lumMod val="50000"/>
                  </a:schemeClr>
                </a:solidFill>
                <a:latin typeface="Andalus" pitchFamily="18" charset="-78"/>
                <a:cs typeface="Andalus" pitchFamily="18" charset="-78"/>
              </a:rPr>
              <a:t>Deserción escolar.</a:t>
            </a:r>
          </a:p>
          <a:p>
            <a:r>
              <a:rPr lang="es-ES" dirty="0" smtClean="0">
                <a:solidFill>
                  <a:schemeClr val="accent1">
                    <a:lumMod val="50000"/>
                  </a:schemeClr>
                </a:solidFill>
                <a:latin typeface="Andalus" pitchFamily="18" charset="-78"/>
                <a:cs typeface="Andalus" pitchFamily="18" charset="-78"/>
              </a:rPr>
              <a:t>Calidad educativa.</a:t>
            </a:r>
          </a:p>
          <a:p>
            <a:r>
              <a:rPr lang="es-ES" dirty="0" smtClean="0">
                <a:solidFill>
                  <a:schemeClr val="accent1">
                    <a:lumMod val="50000"/>
                  </a:schemeClr>
                </a:solidFill>
                <a:latin typeface="Andalus" pitchFamily="18" charset="-78"/>
                <a:cs typeface="Andalus" pitchFamily="18" charset="-78"/>
              </a:rPr>
              <a:t>Cultura.</a:t>
            </a:r>
          </a:p>
          <a:p>
            <a:r>
              <a:rPr lang="es-ES" dirty="0" smtClean="0">
                <a:solidFill>
                  <a:schemeClr val="accent1">
                    <a:lumMod val="50000"/>
                  </a:schemeClr>
                </a:solidFill>
                <a:latin typeface="Andalus" pitchFamily="18" charset="-78"/>
                <a:cs typeface="Andalus" pitchFamily="18" charset="-78"/>
              </a:rPr>
              <a:t>Deporte, recreación, actividad física y aprovechamiento del tiempo libre.</a:t>
            </a:r>
          </a:p>
          <a:p>
            <a:r>
              <a:rPr lang="es-ES" dirty="0" smtClean="0">
                <a:solidFill>
                  <a:schemeClr val="accent1">
                    <a:lumMod val="50000"/>
                  </a:schemeClr>
                </a:solidFill>
                <a:latin typeface="Andalus" pitchFamily="18" charset="-78"/>
                <a:cs typeface="Andalus" pitchFamily="18" charset="-78"/>
              </a:rPr>
              <a:t>Lectura y expansión del conocimiento.</a:t>
            </a:r>
          </a:p>
          <a:p>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latin typeface="Segoe Print" pitchFamily="2" charset="0"/>
              </a:rPr>
              <a:t>EJES TEMATICOS</a:t>
            </a:r>
            <a:endParaRPr lang="es-ES" dirty="0"/>
          </a:p>
        </p:txBody>
      </p:sp>
      <p:sp>
        <p:nvSpPr>
          <p:cNvPr id="3" name="2 Marcador de texto"/>
          <p:cNvSpPr>
            <a:spLocks noGrp="1"/>
          </p:cNvSpPr>
          <p:nvPr>
            <p:ph type="body" idx="1"/>
          </p:nvPr>
        </p:nvSpPr>
        <p:spPr>
          <a:xfrm>
            <a:off x="457200" y="2071678"/>
            <a:ext cx="4040188" cy="785818"/>
          </a:xfrm>
        </p:spPr>
        <p:txBody>
          <a:bodyPr/>
          <a:lstStyle/>
          <a:p>
            <a:pPr algn="ctr"/>
            <a:r>
              <a:rPr lang="es-ES" sz="1600" dirty="0" smtClean="0">
                <a:latin typeface="Segoe Print" pitchFamily="2" charset="0"/>
              </a:rPr>
              <a:t>FORTALECIMIENTO INSTITUCIONAL Y GESTIÓN PÚBLICA</a:t>
            </a:r>
            <a:endParaRPr lang="es-ES" sz="1600" dirty="0">
              <a:latin typeface="Segoe Print" pitchFamily="2" charset="0"/>
            </a:endParaRPr>
          </a:p>
        </p:txBody>
      </p:sp>
      <p:pic>
        <p:nvPicPr>
          <p:cNvPr id="9" name="8 Marcador de contenido" descr="gestion publica.jpg"/>
          <p:cNvPicPr>
            <a:picLocks noGrp="1" noChangeAspect="1"/>
          </p:cNvPicPr>
          <p:nvPr>
            <p:ph sz="quarter" idx="4"/>
          </p:nvPr>
        </p:nvPicPr>
        <p:blipFill>
          <a:blip r:embed="rId2" cstate="print"/>
          <a:stretch>
            <a:fillRect/>
          </a:stretch>
        </p:blipFill>
        <p:spPr>
          <a:xfrm>
            <a:off x="4871238" y="1870850"/>
            <a:ext cx="3772728" cy="3772728"/>
          </a:xfrm>
        </p:spPr>
      </p:pic>
      <p:sp>
        <p:nvSpPr>
          <p:cNvPr id="8" name="7 Marcador de contenido"/>
          <p:cNvSpPr>
            <a:spLocks noGrp="1"/>
          </p:cNvSpPr>
          <p:nvPr>
            <p:ph sz="quarter" idx="2"/>
          </p:nvPr>
        </p:nvSpPr>
        <p:spPr>
          <a:xfrm>
            <a:off x="457200" y="3000372"/>
            <a:ext cx="4040188" cy="3359948"/>
          </a:xfrm>
        </p:spPr>
        <p:txBody>
          <a:bodyPr/>
          <a:lstStyle/>
          <a:p>
            <a:r>
              <a:rPr lang="es-ES" dirty="0" smtClean="0">
                <a:solidFill>
                  <a:schemeClr val="accent1">
                    <a:lumMod val="50000"/>
                  </a:schemeClr>
                </a:solidFill>
                <a:latin typeface="Andalus" pitchFamily="18" charset="-78"/>
                <a:cs typeface="Andalus" pitchFamily="18" charset="-78"/>
              </a:rPr>
              <a:t>Zona de consolidación.</a:t>
            </a:r>
          </a:p>
          <a:p>
            <a:r>
              <a:rPr lang="es-ES" dirty="0" smtClean="0">
                <a:solidFill>
                  <a:schemeClr val="accent1">
                    <a:lumMod val="50000"/>
                  </a:schemeClr>
                </a:solidFill>
                <a:latin typeface="Andalus" pitchFamily="18" charset="-78"/>
                <a:cs typeface="Andalus" pitchFamily="18" charset="-78"/>
              </a:rPr>
              <a:t>Justicia.</a:t>
            </a:r>
          </a:p>
          <a:p>
            <a:r>
              <a:rPr lang="es-ES" dirty="0" smtClean="0">
                <a:solidFill>
                  <a:schemeClr val="accent1">
                    <a:lumMod val="50000"/>
                  </a:schemeClr>
                </a:solidFill>
                <a:latin typeface="Andalus" pitchFamily="18" charset="-78"/>
                <a:cs typeface="Andalus" pitchFamily="18" charset="-78"/>
              </a:rPr>
              <a:t>Seguridad.</a:t>
            </a:r>
          </a:p>
          <a:p>
            <a:r>
              <a:rPr lang="es-ES" dirty="0" smtClean="0">
                <a:solidFill>
                  <a:schemeClr val="accent1">
                    <a:lumMod val="50000"/>
                  </a:schemeClr>
                </a:solidFill>
                <a:latin typeface="Andalus" pitchFamily="18" charset="-78"/>
                <a:cs typeface="Andalus" pitchFamily="18" charset="-78"/>
              </a:rPr>
              <a:t>Cultura y participación ciudadana.</a:t>
            </a:r>
          </a:p>
          <a:p>
            <a:r>
              <a:rPr lang="es-ES" dirty="0" smtClean="0">
                <a:solidFill>
                  <a:schemeClr val="accent1">
                    <a:lumMod val="50000"/>
                  </a:schemeClr>
                </a:solidFill>
                <a:latin typeface="Andalus" pitchFamily="18" charset="-78"/>
                <a:cs typeface="Andalus" pitchFamily="18" charset="-78"/>
              </a:rPr>
              <a:t>Buen gobierno</a:t>
            </a:r>
          </a:p>
          <a:p>
            <a:r>
              <a:rPr lang="es-ES" dirty="0" smtClean="0">
                <a:solidFill>
                  <a:schemeClr val="accent1">
                    <a:lumMod val="50000"/>
                  </a:schemeClr>
                </a:solidFill>
                <a:latin typeface="Andalus" pitchFamily="18" charset="-78"/>
                <a:cs typeface="Andalus" pitchFamily="18" charset="-78"/>
              </a:rPr>
              <a:t>Etnias: indígenas y negritudes</a:t>
            </a:r>
          </a:p>
          <a:p>
            <a:endParaRPr lang="es-ES" dirty="0" smtClean="0"/>
          </a:p>
          <a:p>
            <a:endParaRPr lang="es-ES" dirty="0" smtClean="0"/>
          </a:p>
          <a:p>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b="1" dirty="0" smtClean="0">
                <a:latin typeface="Segoe Print" pitchFamily="2" charset="0"/>
              </a:rPr>
              <a:t>EJES TEMATICOS</a:t>
            </a:r>
            <a:endParaRPr lang="es-ES" dirty="0"/>
          </a:p>
        </p:txBody>
      </p:sp>
      <p:sp>
        <p:nvSpPr>
          <p:cNvPr id="11" name="10 Marcador de texto"/>
          <p:cNvSpPr>
            <a:spLocks noGrp="1"/>
          </p:cNvSpPr>
          <p:nvPr>
            <p:ph type="body" sz="half" idx="3"/>
          </p:nvPr>
        </p:nvSpPr>
        <p:spPr>
          <a:xfrm>
            <a:off x="4645025" y="2071678"/>
            <a:ext cx="4041775" cy="857256"/>
          </a:xfrm>
        </p:spPr>
        <p:txBody>
          <a:bodyPr>
            <a:normAutofit/>
          </a:bodyPr>
          <a:lstStyle/>
          <a:p>
            <a:r>
              <a:rPr lang="es-ES" dirty="0" smtClean="0">
                <a:latin typeface="Segoe Print" pitchFamily="2" charset="0"/>
              </a:rPr>
              <a:t>DESARROLLO TERRITORIAL </a:t>
            </a:r>
            <a:endParaRPr lang="es-ES" dirty="0">
              <a:latin typeface="Segoe Print" pitchFamily="2" charset="0"/>
            </a:endParaRPr>
          </a:p>
        </p:txBody>
      </p:sp>
      <p:pic>
        <p:nvPicPr>
          <p:cNvPr id="1026" name="Picture 2" descr="ovejas 8"/>
          <p:cNvPicPr>
            <a:picLocks noGrp="1" noChangeAspect="1" noChangeArrowheads="1"/>
          </p:cNvPicPr>
          <p:nvPr>
            <p:ph sz="quarter" idx="2"/>
          </p:nvPr>
        </p:nvPicPr>
        <p:blipFill>
          <a:blip r:embed="rId2" cstate="print"/>
          <a:stretch>
            <a:fillRect/>
          </a:stretch>
        </p:blipFill>
        <p:spPr bwMode="auto">
          <a:xfrm>
            <a:off x="84395" y="2643182"/>
            <a:ext cx="4412993" cy="3309745"/>
          </a:xfrm>
          <a:prstGeom prst="rect">
            <a:avLst/>
          </a:prstGeom>
          <a:noFill/>
          <a:ln w="9525">
            <a:noFill/>
            <a:miter lim="800000"/>
            <a:headEnd/>
            <a:tailEnd/>
          </a:ln>
        </p:spPr>
      </p:pic>
      <p:sp>
        <p:nvSpPr>
          <p:cNvPr id="12" name="11 Marcador de contenido"/>
          <p:cNvSpPr>
            <a:spLocks noGrp="1"/>
          </p:cNvSpPr>
          <p:nvPr>
            <p:ph sz="quarter" idx="4"/>
          </p:nvPr>
        </p:nvSpPr>
        <p:spPr>
          <a:xfrm>
            <a:off x="4645025" y="2857496"/>
            <a:ext cx="4041775" cy="3786214"/>
          </a:xfrm>
        </p:spPr>
        <p:txBody>
          <a:bodyPr/>
          <a:lstStyle/>
          <a:p>
            <a:r>
              <a:rPr lang="es-ES" dirty="0" smtClean="0">
                <a:solidFill>
                  <a:schemeClr val="accent1">
                    <a:lumMod val="50000"/>
                  </a:schemeClr>
                </a:solidFill>
                <a:latin typeface="Andalus" pitchFamily="18" charset="-78"/>
                <a:cs typeface="Andalus" pitchFamily="18" charset="-78"/>
              </a:rPr>
              <a:t>Vivienda</a:t>
            </a:r>
          </a:p>
          <a:p>
            <a:r>
              <a:rPr lang="es-ES" dirty="0" smtClean="0">
                <a:solidFill>
                  <a:schemeClr val="accent1">
                    <a:lumMod val="50000"/>
                  </a:schemeClr>
                </a:solidFill>
                <a:latin typeface="Andalus" pitchFamily="18" charset="-78"/>
                <a:cs typeface="Andalus" pitchFamily="18" charset="-78"/>
              </a:rPr>
              <a:t>Agua</a:t>
            </a:r>
          </a:p>
          <a:p>
            <a:r>
              <a:rPr lang="es-ES" dirty="0" smtClean="0">
                <a:solidFill>
                  <a:schemeClr val="accent1">
                    <a:lumMod val="50000"/>
                  </a:schemeClr>
                </a:solidFill>
                <a:latin typeface="Andalus" pitchFamily="18" charset="-78"/>
                <a:cs typeface="Andalus" pitchFamily="18" charset="-78"/>
              </a:rPr>
              <a:t>Saneamiento básico</a:t>
            </a:r>
          </a:p>
          <a:p>
            <a:r>
              <a:rPr lang="es-ES" dirty="0" smtClean="0">
                <a:solidFill>
                  <a:schemeClr val="accent1">
                    <a:lumMod val="50000"/>
                  </a:schemeClr>
                </a:solidFill>
                <a:latin typeface="Andalus" pitchFamily="18" charset="-78"/>
                <a:cs typeface="Andalus" pitchFamily="18" charset="-78"/>
              </a:rPr>
              <a:t>Equipamiento municipal</a:t>
            </a:r>
          </a:p>
          <a:p>
            <a:r>
              <a:rPr lang="es-ES" dirty="0" smtClean="0">
                <a:solidFill>
                  <a:schemeClr val="accent1">
                    <a:lumMod val="50000"/>
                  </a:schemeClr>
                </a:solidFill>
                <a:latin typeface="Andalus" pitchFamily="18" charset="-78"/>
                <a:cs typeface="Andalus" pitchFamily="18" charset="-78"/>
              </a:rPr>
              <a:t>Vías transporte y conectividad</a:t>
            </a:r>
          </a:p>
          <a:p>
            <a:r>
              <a:rPr lang="es-ES" dirty="0" smtClean="0">
                <a:solidFill>
                  <a:schemeClr val="accent1">
                    <a:lumMod val="50000"/>
                  </a:schemeClr>
                </a:solidFill>
                <a:latin typeface="Andalus" pitchFamily="18" charset="-78"/>
                <a:cs typeface="Andalus" pitchFamily="18" charset="-78"/>
              </a:rPr>
              <a:t>Ambiente natural </a:t>
            </a:r>
          </a:p>
          <a:p>
            <a:r>
              <a:rPr lang="es-ES" dirty="0" smtClean="0">
                <a:solidFill>
                  <a:schemeClr val="accent1">
                    <a:lumMod val="50000"/>
                  </a:schemeClr>
                </a:solidFill>
                <a:latin typeface="Andalus" pitchFamily="18" charset="-78"/>
                <a:cs typeface="Andalus" pitchFamily="18" charset="-78"/>
              </a:rPr>
              <a:t>Gestión del riesgo</a:t>
            </a:r>
          </a:p>
          <a:p>
            <a:r>
              <a:rPr lang="es-ES" dirty="0" smtClean="0">
                <a:solidFill>
                  <a:schemeClr val="accent1">
                    <a:lumMod val="50000"/>
                  </a:schemeClr>
                </a:solidFill>
                <a:latin typeface="Andalus" pitchFamily="18" charset="-78"/>
                <a:cs typeface="Andalus" pitchFamily="18" charset="-78"/>
              </a:rPr>
              <a:t>TIC</a:t>
            </a:r>
          </a:p>
          <a:p>
            <a:endParaRPr lang="es-ES" dirty="0" smtClean="0">
              <a:solidFill>
                <a:schemeClr val="accent1">
                  <a:lumMod val="50000"/>
                </a:schemeClr>
              </a:solidFill>
            </a:endParaRPr>
          </a:p>
          <a:p>
            <a:endParaRPr lang="es-ES"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latin typeface="Segoe Print" pitchFamily="2" charset="0"/>
              </a:rPr>
              <a:t>EJES TEMATICOS</a:t>
            </a:r>
            <a:endParaRPr lang="es-ES" dirty="0"/>
          </a:p>
        </p:txBody>
      </p:sp>
      <p:sp>
        <p:nvSpPr>
          <p:cNvPr id="3" name="2 Marcador de texto"/>
          <p:cNvSpPr>
            <a:spLocks noGrp="1"/>
          </p:cNvSpPr>
          <p:nvPr>
            <p:ph type="body" idx="1"/>
          </p:nvPr>
        </p:nvSpPr>
        <p:spPr>
          <a:xfrm>
            <a:off x="457200" y="2214554"/>
            <a:ext cx="4040188" cy="785818"/>
          </a:xfrm>
        </p:spPr>
        <p:txBody>
          <a:bodyPr/>
          <a:lstStyle/>
          <a:p>
            <a:pPr algn="ctr"/>
            <a:r>
              <a:rPr lang="es-ES" dirty="0" smtClean="0">
                <a:latin typeface="Segoe Print" pitchFamily="2" charset="0"/>
              </a:rPr>
              <a:t>DESARROLLO ECONÓMICO </a:t>
            </a:r>
            <a:endParaRPr lang="es-ES" dirty="0">
              <a:latin typeface="Segoe Print" pitchFamily="2" charset="0"/>
            </a:endParaRPr>
          </a:p>
        </p:txBody>
      </p:sp>
      <p:sp>
        <p:nvSpPr>
          <p:cNvPr id="5" name="4 Marcador de contenido"/>
          <p:cNvSpPr>
            <a:spLocks noGrp="1"/>
          </p:cNvSpPr>
          <p:nvPr>
            <p:ph sz="quarter" idx="2"/>
          </p:nvPr>
        </p:nvSpPr>
        <p:spPr>
          <a:xfrm>
            <a:off x="457200" y="3429000"/>
            <a:ext cx="4040188" cy="2931320"/>
          </a:xfrm>
        </p:spPr>
        <p:txBody>
          <a:bodyPr/>
          <a:lstStyle/>
          <a:p>
            <a:r>
              <a:rPr lang="es-ES" dirty="0" smtClean="0">
                <a:solidFill>
                  <a:schemeClr val="accent1">
                    <a:lumMod val="50000"/>
                  </a:schemeClr>
                </a:solidFill>
                <a:latin typeface="Andalus" pitchFamily="18" charset="-78"/>
                <a:cs typeface="Andalus" pitchFamily="18" charset="-78"/>
              </a:rPr>
              <a:t>Empleo.</a:t>
            </a:r>
          </a:p>
          <a:p>
            <a:r>
              <a:rPr lang="es-ES" dirty="0" smtClean="0">
                <a:solidFill>
                  <a:schemeClr val="accent1">
                    <a:lumMod val="50000"/>
                  </a:schemeClr>
                </a:solidFill>
                <a:latin typeface="Andalus" pitchFamily="18" charset="-78"/>
                <a:cs typeface="Andalus" pitchFamily="18" charset="-78"/>
              </a:rPr>
              <a:t>Generación de ingreso.</a:t>
            </a:r>
          </a:p>
          <a:p>
            <a:r>
              <a:rPr lang="es-ES" dirty="0" smtClean="0">
                <a:solidFill>
                  <a:schemeClr val="accent1">
                    <a:lumMod val="50000"/>
                  </a:schemeClr>
                </a:solidFill>
                <a:latin typeface="Andalus" pitchFamily="18" charset="-78"/>
                <a:cs typeface="Andalus" pitchFamily="18" charset="-78"/>
              </a:rPr>
              <a:t>Comercio.</a:t>
            </a:r>
          </a:p>
          <a:p>
            <a:r>
              <a:rPr lang="es-ES" dirty="0" smtClean="0">
                <a:solidFill>
                  <a:schemeClr val="accent1">
                    <a:lumMod val="50000"/>
                  </a:schemeClr>
                </a:solidFill>
                <a:latin typeface="Andalus" pitchFamily="18" charset="-78"/>
                <a:cs typeface="Andalus" pitchFamily="18" charset="-78"/>
              </a:rPr>
              <a:t>Sector agropecuario.</a:t>
            </a:r>
          </a:p>
          <a:p>
            <a:r>
              <a:rPr lang="es-ES" dirty="0" smtClean="0">
                <a:solidFill>
                  <a:schemeClr val="accent1">
                    <a:lumMod val="50000"/>
                  </a:schemeClr>
                </a:solidFill>
                <a:latin typeface="Andalus" pitchFamily="18" charset="-78"/>
                <a:cs typeface="Andalus" pitchFamily="18" charset="-78"/>
              </a:rPr>
              <a:t>Áreas de desarrollo rural.</a:t>
            </a:r>
            <a:endParaRPr lang="es-ES" dirty="0">
              <a:solidFill>
                <a:schemeClr val="accent1">
                  <a:lumMod val="50000"/>
                </a:schemeClr>
              </a:solidFill>
              <a:latin typeface="Andalus" pitchFamily="18" charset="-78"/>
              <a:cs typeface="Andalus" pitchFamily="18" charset="-78"/>
            </a:endParaRPr>
          </a:p>
        </p:txBody>
      </p:sp>
      <p:pic>
        <p:nvPicPr>
          <p:cNvPr id="7" name="6 Marcador de contenido" descr="desarrollo economico.jpg"/>
          <p:cNvPicPr>
            <a:picLocks noGrp="1" noChangeAspect="1"/>
          </p:cNvPicPr>
          <p:nvPr>
            <p:ph sz="quarter" idx="4"/>
          </p:nvPr>
        </p:nvPicPr>
        <p:blipFill>
          <a:blip r:embed="rId2" cstate="print"/>
          <a:stretch>
            <a:fillRect/>
          </a:stretch>
        </p:blipFill>
        <p:spPr>
          <a:xfrm>
            <a:off x="4643438" y="2000241"/>
            <a:ext cx="3929090" cy="4404622"/>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latin typeface="Segoe Print" pitchFamily="2" charset="0"/>
              </a:rPr>
              <a:t>EJES TEMATICOS</a:t>
            </a:r>
            <a:endParaRPr lang="es-ES" dirty="0"/>
          </a:p>
        </p:txBody>
      </p:sp>
      <p:sp>
        <p:nvSpPr>
          <p:cNvPr id="4" name="3 Marcador de texto"/>
          <p:cNvSpPr>
            <a:spLocks noGrp="1"/>
          </p:cNvSpPr>
          <p:nvPr>
            <p:ph type="body" sz="half" idx="3"/>
          </p:nvPr>
        </p:nvSpPr>
        <p:spPr>
          <a:xfrm>
            <a:off x="4645025" y="2357430"/>
            <a:ext cx="4041775" cy="714380"/>
          </a:xfrm>
        </p:spPr>
        <p:txBody>
          <a:bodyPr>
            <a:normAutofit/>
          </a:bodyPr>
          <a:lstStyle/>
          <a:p>
            <a:pPr algn="ctr"/>
            <a:r>
              <a:rPr lang="es-ES" sz="1600" dirty="0" smtClean="0">
                <a:latin typeface="Segoe Print" pitchFamily="2" charset="0"/>
              </a:rPr>
              <a:t>INCLUSIÓN SOCIAL Y RECONCILIACIÓN DE LA POBLACIÓN </a:t>
            </a:r>
            <a:endParaRPr lang="es-ES" sz="1600" dirty="0">
              <a:latin typeface="Segoe Print" pitchFamily="2" charset="0"/>
            </a:endParaRPr>
          </a:p>
        </p:txBody>
      </p:sp>
      <p:pic>
        <p:nvPicPr>
          <p:cNvPr id="7" name="6 Marcador de contenido" descr="inclusion.jpg"/>
          <p:cNvPicPr>
            <a:picLocks noGrp="1" noChangeAspect="1"/>
          </p:cNvPicPr>
          <p:nvPr>
            <p:ph sz="quarter" idx="2"/>
          </p:nvPr>
        </p:nvPicPr>
        <p:blipFill>
          <a:blip r:embed="rId2" cstate="print"/>
          <a:stretch>
            <a:fillRect/>
          </a:stretch>
        </p:blipFill>
        <p:spPr>
          <a:xfrm>
            <a:off x="155192" y="2143116"/>
            <a:ext cx="4342196" cy="3980296"/>
          </a:xfrm>
        </p:spPr>
      </p:pic>
      <p:sp>
        <p:nvSpPr>
          <p:cNvPr id="6" name="5 Marcador de contenido"/>
          <p:cNvSpPr>
            <a:spLocks noGrp="1"/>
          </p:cNvSpPr>
          <p:nvPr>
            <p:ph sz="quarter" idx="4"/>
          </p:nvPr>
        </p:nvSpPr>
        <p:spPr>
          <a:xfrm>
            <a:off x="4645025" y="3071810"/>
            <a:ext cx="4041775" cy="3288510"/>
          </a:xfrm>
        </p:spPr>
        <p:txBody>
          <a:bodyPr/>
          <a:lstStyle/>
          <a:p>
            <a:r>
              <a:rPr lang="es-ES" dirty="0" smtClean="0">
                <a:solidFill>
                  <a:schemeClr val="accent1">
                    <a:lumMod val="50000"/>
                  </a:schemeClr>
                </a:solidFill>
                <a:latin typeface="Andalus" pitchFamily="18" charset="-78"/>
                <a:cs typeface="Andalus" pitchFamily="18" charset="-78"/>
              </a:rPr>
              <a:t>Primera infancia, infancia, adolescencia y juventud.</a:t>
            </a:r>
          </a:p>
          <a:p>
            <a:r>
              <a:rPr lang="es-ES" dirty="0" smtClean="0">
                <a:solidFill>
                  <a:schemeClr val="accent1">
                    <a:lumMod val="50000"/>
                  </a:schemeClr>
                </a:solidFill>
                <a:latin typeface="Andalus" pitchFamily="18" charset="-78"/>
                <a:cs typeface="Andalus" pitchFamily="18" charset="-78"/>
              </a:rPr>
              <a:t>Mujer y genero.</a:t>
            </a:r>
          </a:p>
          <a:p>
            <a:r>
              <a:rPr lang="es-ES" dirty="0" smtClean="0">
                <a:solidFill>
                  <a:schemeClr val="accent1">
                    <a:lumMod val="50000"/>
                  </a:schemeClr>
                </a:solidFill>
                <a:latin typeface="Andalus" pitchFamily="18" charset="-78"/>
                <a:cs typeface="Andalus" pitchFamily="18" charset="-78"/>
              </a:rPr>
              <a:t>Adulto mayor.</a:t>
            </a:r>
          </a:p>
          <a:p>
            <a:r>
              <a:rPr lang="es-ES" dirty="0" smtClean="0">
                <a:solidFill>
                  <a:schemeClr val="accent1">
                    <a:lumMod val="50000"/>
                  </a:schemeClr>
                </a:solidFill>
                <a:latin typeface="Andalus" pitchFamily="18" charset="-78"/>
                <a:cs typeface="Andalus" pitchFamily="18" charset="-78"/>
              </a:rPr>
              <a:t>Atención y reparación de la población victima.</a:t>
            </a:r>
          </a:p>
          <a:p>
            <a:r>
              <a:rPr lang="es-ES" dirty="0" smtClean="0">
                <a:solidFill>
                  <a:schemeClr val="accent1">
                    <a:lumMod val="50000"/>
                  </a:schemeClr>
                </a:solidFill>
                <a:latin typeface="Andalus" pitchFamily="18" charset="-78"/>
                <a:cs typeface="Andalus" pitchFamily="18" charset="-78"/>
              </a:rPr>
              <a:t>Superación de la pobreza extrema.</a:t>
            </a:r>
          </a:p>
          <a:p>
            <a:endParaRPr lang="es-ES" dirty="0" smtClean="0"/>
          </a:p>
          <a:p>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2800" b="1" dirty="0" smtClean="0">
                <a:latin typeface="Segoe Print" pitchFamily="2" charset="0"/>
              </a:rPr>
              <a:t>DEBILIDADES EN LA FORMULACIÓN DEL PLAN DE DESARROLLO MUNICIPAL </a:t>
            </a:r>
            <a:endParaRPr lang="es-ES" sz="2800" b="1" dirty="0">
              <a:latin typeface="Segoe Print" pitchFamily="2" charset="0"/>
            </a:endParaRPr>
          </a:p>
        </p:txBody>
      </p:sp>
      <p:sp>
        <p:nvSpPr>
          <p:cNvPr id="3" name="2 Marcador de contenido"/>
          <p:cNvSpPr>
            <a:spLocks noGrp="1"/>
          </p:cNvSpPr>
          <p:nvPr>
            <p:ph idx="1"/>
          </p:nvPr>
        </p:nvSpPr>
        <p:spPr/>
        <p:txBody>
          <a:bodyPr/>
          <a:lstStyle/>
          <a:p>
            <a:pPr algn="just">
              <a:buNone/>
            </a:pPr>
            <a:r>
              <a:rPr lang="es-ES" dirty="0" smtClean="0">
                <a:latin typeface="Andalus" pitchFamily="18" charset="-78"/>
                <a:cs typeface="Andalus" pitchFamily="18" charset="-78"/>
              </a:rPr>
              <a:t>   </a:t>
            </a:r>
            <a:r>
              <a:rPr lang="es-ES" dirty="0" smtClean="0">
                <a:solidFill>
                  <a:schemeClr val="accent1">
                    <a:lumMod val="50000"/>
                  </a:schemeClr>
                </a:solidFill>
                <a:latin typeface="Andalus" pitchFamily="18" charset="-78"/>
                <a:cs typeface="Andalus" pitchFamily="18" charset="-78"/>
              </a:rPr>
              <a:t>La debilidad que mas incidió de manera negativa en el momento de la formulación del PDM fue la falta de información como línea base para la construcción del documento. Esto genero que se invirtiera mas del tiempo programado en el levantamiento de la información que se iba a tomar como  un insumo en la formulación.</a:t>
            </a:r>
            <a:endParaRPr lang="es-ES" dirty="0">
              <a:solidFill>
                <a:schemeClr val="accent1">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7958166" cy="1162050"/>
          </a:xfrm>
        </p:spPr>
        <p:txBody>
          <a:bodyPr>
            <a:normAutofit/>
          </a:bodyPr>
          <a:lstStyle/>
          <a:p>
            <a:pPr algn="ctr"/>
            <a:r>
              <a:rPr lang="es-ES" sz="5000" b="1" dirty="0" smtClean="0">
                <a:latin typeface="Segoe Print" pitchFamily="2" charset="0"/>
              </a:rPr>
              <a:t>Diagnostico de salud </a:t>
            </a:r>
            <a:endParaRPr lang="es-ES" sz="5000" b="1" dirty="0">
              <a:latin typeface="Segoe Print" pitchFamily="2" charset="0"/>
            </a:endParaRPr>
          </a:p>
        </p:txBody>
      </p:sp>
      <p:sp>
        <p:nvSpPr>
          <p:cNvPr id="9" name="8 Marcador de texto"/>
          <p:cNvSpPr>
            <a:spLocks noGrp="1"/>
          </p:cNvSpPr>
          <p:nvPr>
            <p:ph type="body" idx="2"/>
          </p:nvPr>
        </p:nvSpPr>
        <p:spPr>
          <a:xfrm>
            <a:off x="685800" y="2390780"/>
            <a:ext cx="2743200" cy="3109922"/>
          </a:xfrm>
        </p:spPr>
        <p:txBody>
          <a:bodyPr>
            <a:normAutofit/>
          </a:bodyPr>
          <a:lstStyle/>
          <a:p>
            <a:r>
              <a:rPr lang="es-ES" sz="2400" b="1" dirty="0" smtClean="0">
                <a:solidFill>
                  <a:schemeClr val="accent1">
                    <a:lumMod val="50000"/>
                  </a:schemeClr>
                </a:solidFill>
                <a:latin typeface="Andalus" pitchFamily="18" charset="-78"/>
                <a:cs typeface="Andalus" pitchFamily="18" charset="-78"/>
              </a:rPr>
              <a:t>Morbilidad:</a:t>
            </a:r>
          </a:p>
          <a:p>
            <a:r>
              <a:rPr lang="es-ES" sz="2400" dirty="0" smtClean="0">
                <a:solidFill>
                  <a:schemeClr val="accent1">
                    <a:lumMod val="50000"/>
                  </a:schemeClr>
                </a:solidFill>
                <a:latin typeface="Andalus" pitchFamily="18" charset="-78"/>
                <a:cs typeface="Andalus" pitchFamily="18" charset="-78"/>
              </a:rPr>
              <a:t>Las principales enfermedades por grupo etareo, que se presentaron en el Municipio de Ovejas durante el año 2011.</a:t>
            </a:r>
            <a:endParaRPr lang="es-ES" sz="2400" dirty="0">
              <a:solidFill>
                <a:schemeClr val="accent1">
                  <a:lumMod val="50000"/>
                </a:schemeClr>
              </a:solidFill>
              <a:latin typeface="Andalus" pitchFamily="18" charset="-78"/>
              <a:cs typeface="Andalus" pitchFamily="18" charset="-78"/>
            </a:endParaRPr>
          </a:p>
        </p:txBody>
      </p:sp>
      <p:pic>
        <p:nvPicPr>
          <p:cNvPr id="2050" name="Gráfico 3"/>
          <p:cNvPicPr>
            <a:picLocks noChangeArrowheads="1"/>
          </p:cNvPicPr>
          <p:nvPr/>
        </p:nvPicPr>
        <p:blipFill>
          <a:blip r:embed="rId2" cstate="print"/>
          <a:srcRect b="-18"/>
          <a:stretch>
            <a:fillRect/>
          </a:stretch>
        </p:blipFill>
        <p:spPr bwMode="auto">
          <a:xfrm>
            <a:off x="3500430" y="1571612"/>
            <a:ext cx="5353050" cy="49292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7886728" cy="1162050"/>
          </a:xfrm>
        </p:spPr>
        <p:txBody>
          <a:bodyPr/>
          <a:lstStyle/>
          <a:p>
            <a:pPr algn="ctr"/>
            <a:r>
              <a:rPr lang="es-ES" sz="5000" b="1" dirty="0" smtClean="0">
                <a:latin typeface="Segoe Print" pitchFamily="2" charset="0"/>
              </a:rPr>
              <a:t>Diagnostico de salud </a:t>
            </a:r>
            <a:endParaRPr lang="es-ES" sz="5000" dirty="0"/>
          </a:p>
        </p:txBody>
      </p:sp>
      <p:sp>
        <p:nvSpPr>
          <p:cNvPr id="3" name="2 Marcador de texto"/>
          <p:cNvSpPr>
            <a:spLocks noGrp="1"/>
          </p:cNvSpPr>
          <p:nvPr>
            <p:ph type="body" idx="2"/>
          </p:nvPr>
        </p:nvSpPr>
        <p:spPr>
          <a:xfrm>
            <a:off x="685800" y="2500306"/>
            <a:ext cx="2743200" cy="2714644"/>
          </a:xfrm>
        </p:spPr>
        <p:txBody>
          <a:bodyPr>
            <a:normAutofit/>
          </a:bodyPr>
          <a:lstStyle/>
          <a:p>
            <a:r>
              <a:rPr lang="es-ES" sz="2400" b="1" dirty="0" smtClean="0">
                <a:solidFill>
                  <a:schemeClr val="accent1">
                    <a:lumMod val="50000"/>
                  </a:schemeClr>
                </a:solidFill>
                <a:latin typeface="Andalus" pitchFamily="18" charset="-78"/>
                <a:cs typeface="Andalus" pitchFamily="18" charset="-78"/>
              </a:rPr>
              <a:t>Nacimientos Vivos:</a:t>
            </a:r>
          </a:p>
          <a:p>
            <a:r>
              <a:rPr lang="es-ES" sz="2400" dirty="0" smtClean="0">
                <a:solidFill>
                  <a:schemeClr val="accent1">
                    <a:lumMod val="50000"/>
                  </a:schemeClr>
                </a:solidFill>
                <a:latin typeface="Andalus" pitchFamily="18" charset="-78"/>
                <a:cs typeface="Andalus" pitchFamily="18" charset="-78"/>
              </a:rPr>
              <a:t>En la grafica se ilustra los nacimientos vivos de los años 2009 y 2010.</a:t>
            </a:r>
            <a:endParaRPr lang="es-ES" sz="2400" dirty="0">
              <a:solidFill>
                <a:schemeClr val="accent1">
                  <a:lumMod val="50000"/>
                </a:schemeClr>
              </a:solidFill>
              <a:latin typeface="Andalus" pitchFamily="18" charset="-78"/>
              <a:cs typeface="Andalus" pitchFamily="18" charset="-78"/>
            </a:endParaRPr>
          </a:p>
        </p:txBody>
      </p:sp>
      <p:pic>
        <p:nvPicPr>
          <p:cNvPr id="3074" name="Picture 2"/>
          <p:cNvPicPr>
            <a:picLocks noChangeAspect="1" noChangeArrowheads="1"/>
          </p:cNvPicPr>
          <p:nvPr/>
        </p:nvPicPr>
        <p:blipFill>
          <a:blip r:embed="rId2" cstate="print"/>
          <a:srcRect/>
          <a:stretch>
            <a:fillRect/>
          </a:stretch>
        </p:blipFill>
        <p:spPr bwMode="auto">
          <a:xfrm>
            <a:off x="3557606" y="1714488"/>
            <a:ext cx="5014922" cy="44291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7886728" cy="1162050"/>
          </a:xfrm>
        </p:spPr>
        <p:txBody>
          <a:bodyPr/>
          <a:lstStyle/>
          <a:p>
            <a:pPr algn="ctr"/>
            <a:r>
              <a:rPr lang="es-ES" sz="5000" b="1" dirty="0" smtClean="0">
                <a:latin typeface="Segoe Print" pitchFamily="2" charset="0"/>
              </a:rPr>
              <a:t>Diagnostico de salud </a:t>
            </a:r>
            <a:endParaRPr lang="es-ES" sz="5000" dirty="0"/>
          </a:p>
        </p:txBody>
      </p:sp>
      <p:sp>
        <p:nvSpPr>
          <p:cNvPr id="3" name="2 Marcador de texto"/>
          <p:cNvSpPr>
            <a:spLocks noGrp="1"/>
          </p:cNvSpPr>
          <p:nvPr>
            <p:ph type="body" idx="2"/>
          </p:nvPr>
        </p:nvSpPr>
        <p:spPr>
          <a:xfrm>
            <a:off x="685800" y="2714620"/>
            <a:ext cx="2743200" cy="2428892"/>
          </a:xfrm>
        </p:spPr>
        <p:txBody>
          <a:bodyPr>
            <a:normAutofit fontScale="77500" lnSpcReduction="20000"/>
          </a:bodyPr>
          <a:lstStyle/>
          <a:p>
            <a:endParaRPr lang="es-ES" sz="2400" b="1" dirty="0" smtClean="0">
              <a:solidFill>
                <a:schemeClr val="accent1">
                  <a:lumMod val="50000"/>
                </a:schemeClr>
              </a:solidFill>
              <a:latin typeface="Andalus" pitchFamily="18" charset="-78"/>
              <a:cs typeface="Andalus" pitchFamily="18" charset="-78"/>
            </a:endParaRPr>
          </a:p>
          <a:p>
            <a:endParaRPr lang="es-ES" sz="2400" b="1" dirty="0" smtClean="0">
              <a:solidFill>
                <a:schemeClr val="accent1">
                  <a:lumMod val="50000"/>
                </a:schemeClr>
              </a:solidFill>
              <a:latin typeface="Andalus" pitchFamily="18" charset="-78"/>
              <a:cs typeface="Andalus" pitchFamily="18" charset="-78"/>
            </a:endParaRPr>
          </a:p>
          <a:p>
            <a:r>
              <a:rPr lang="es-ES" sz="2400" b="1" dirty="0" smtClean="0">
                <a:solidFill>
                  <a:schemeClr val="accent1">
                    <a:lumMod val="50000"/>
                  </a:schemeClr>
                </a:solidFill>
                <a:latin typeface="Andalus" pitchFamily="18" charset="-78"/>
                <a:cs typeface="Andalus" pitchFamily="18" charset="-78"/>
              </a:rPr>
              <a:t>Mortalidad infantil:</a:t>
            </a:r>
          </a:p>
          <a:p>
            <a:r>
              <a:rPr lang="es-ES" sz="2400" dirty="0" smtClean="0">
                <a:solidFill>
                  <a:schemeClr val="accent1">
                    <a:lumMod val="50000"/>
                  </a:schemeClr>
                </a:solidFill>
                <a:latin typeface="Andalus" pitchFamily="18" charset="-78"/>
                <a:cs typeface="Andalus" pitchFamily="18" charset="-78"/>
              </a:rPr>
              <a:t>En la grafica se ilustra el porcentaje  de la mortalidad infantil por cada 1000 nacidos vivos entre los años 2007 – 2010</a:t>
            </a:r>
            <a:r>
              <a:rPr lang="es-ES" dirty="0" smtClean="0">
                <a:latin typeface="Andalus" pitchFamily="18" charset="-78"/>
                <a:cs typeface="Andalus" pitchFamily="18" charset="-78"/>
              </a:rPr>
              <a:t>.</a:t>
            </a:r>
            <a:endParaRPr lang="es-ES" dirty="0">
              <a:latin typeface="Andalus" pitchFamily="18" charset="-78"/>
              <a:cs typeface="Andalus" pitchFamily="18" charset="-78"/>
            </a:endParaRPr>
          </a:p>
        </p:txBody>
      </p:sp>
      <p:pic>
        <p:nvPicPr>
          <p:cNvPr id="4099" name="Gráfico 1"/>
          <p:cNvPicPr>
            <a:picLocks noChangeArrowheads="1"/>
          </p:cNvPicPr>
          <p:nvPr/>
        </p:nvPicPr>
        <p:blipFill>
          <a:blip r:embed="rId2" cstate="print"/>
          <a:srcRect/>
          <a:stretch>
            <a:fillRect/>
          </a:stretch>
        </p:blipFill>
        <p:spPr bwMode="auto">
          <a:xfrm>
            <a:off x="3428992" y="1928803"/>
            <a:ext cx="5143536" cy="43577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7958166" cy="1162050"/>
          </a:xfrm>
        </p:spPr>
        <p:txBody>
          <a:bodyPr/>
          <a:lstStyle/>
          <a:p>
            <a:pPr algn="ctr"/>
            <a:r>
              <a:rPr lang="es-ES" sz="5000" b="1" dirty="0" smtClean="0">
                <a:latin typeface="Segoe Print" pitchFamily="2" charset="0"/>
              </a:rPr>
              <a:t>Diagnostico de salud </a:t>
            </a:r>
            <a:endParaRPr lang="es-ES" sz="5000" dirty="0"/>
          </a:p>
        </p:txBody>
      </p:sp>
      <p:sp>
        <p:nvSpPr>
          <p:cNvPr id="3" name="2 Marcador de texto"/>
          <p:cNvSpPr>
            <a:spLocks noGrp="1"/>
          </p:cNvSpPr>
          <p:nvPr>
            <p:ph type="body" idx="2"/>
          </p:nvPr>
        </p:nvSpPr>
        <p:spPr>
          <a:xfrm>
            <a:off x="685800" y="2643182"/>
            <a:ext cx="2743200" cy="1428760"/>
          </a:xfrm>
        </p:spPr>
        <p:txBody>
          <a:bodyPr>
            <a:normAutofit lnSpcReduction="10000"/>
          </a:bodyPr>
          <a:lstStyle/>
          <a:p>
            <a:r>
              <a:rPr lang="es-ES" sz="2400" dirty="0" smtClean="0">
                <a:solidFill>
                  <a:schemeClr val="accent1">
                    <a:lumMod val="50000"/>
                  </a:schemeClr>
                </a:solidFill>
                <a:latin typeface="Andalus" pitchFamily="18" charset="-78"/>
                <a:cs typeface="Andalus" pitchFamily="18" charset="-78"/>
              </a:rPr>
              <a:t>Numero de casos que se notificaron en el SIVIGILA en el año 2008 - 2011.</a:t>
            </a:r>
          </a:p>
          <a:p>
            <a:endParaRPr lang="es-ES" dirty="0" smtClean="0"/>
          </a:p>
          <a:p>
            <a:endParaRPr lang="es-ES" dirty="0"/>
          </a:p>
        </p:txBody>
      </p:sp>
      <p:pic>
        <p:nvPicPr>
          <p:cNvPr id="5122" name="Picture 2"/>
          <p:cNvPicPr>
            <a:picLocks noChangeAspect="1" noChangeArrowheads="1"/>
          </p:cNvPicPr>
          <p:nvPr/>
        </p:nvPicPr>
        <p:blipFill>
          <a:blip r:embed="rId2" cstate="print"/>
          <a:srcRect/>
          <a:stretch>
            <a:fillRect/>
          </a:stretch>
        </p:blipFill>
        <p:spPr bwMode="auto">
          <a:xfrm>
            <a:off x="3428992" y="1995493"/>
            <a:ext cx="5494554" cy="429102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7958166" cy="1162050"/>
          </a:xfrm>
        </p:spPr>
        <p:txBody>
          <a:bodyPr/>
          <a:lstStyle/>
          <a:p>
            <a:pPr algn="ctr"/>
            <a:r>
              <a:rPr lang="es-ES" sz="5000" b="1" dirty="0" smtClean="0">
                <a:latin typeface="Segoe Print" pitchFamily="2" charset="0"/>
              </a:rPr>
              <a:t>Diagnostico de salud </a:t>
            </a:r>
            <a:endParaRPr lang="es-ES" sz="5000" dirty="0"/>
          </a:p>
        </p:txBody>
      </p:sp>
      <p:sp>
        <p:nvSpPr>
          <p:cNvPr id="3" name="2 Marcador de texto"/>
          <p:cNvSpPr>
            <a:spLocks noGrp="1"/>
          </p:cNvSpPr>
          <p:nvPr>
            <p:ph type="body" idx="2"/>
          </p:nvPr>
        </p:nvSpPr>
        <p:spPr>
          <a:xfrm>
            <a:off x="685800" y="2643182"/>
            <a:ext cx="2743200" cy="2681294"/>
          </a:xfrm>
        </p:spPr>
        <p:txBody>
          <a:bodyPr>
            <a:normAutofit/>
          </a:bodyPr>
          <a:lstStyle/>
          <a:p>
            <a:r>
              <a:rPr lang="es-ES" sz="2400" b="1" dirty="0" smtClean="0">
                <a:solidFill>
                  <a:schemeClr val="accent1">
                    <a:lumMod val="50000"/>
                  </a:schemeClr>
                </a:solidFill>
                <a:latin typeface="Andalus" pitchFamily="18" charset="-78"/>
                <a:cs typeface="Andalus" pitchFamily="18" charset="-78"/>
              </a:rPr>
              <a:t>Discapacidades:</a:t>
            </a:r>
          </a:p>
          <a:p>
            <a:r>
              <a:rPr lang="es-ES" sz="2400" dirty="0" smtClean="0">
                <a:solidFill>
                  <a:schemeClr val="accent1">
                    <a:lumMod val="50000"/>
                  </a:schemeClr>
                </a:solidFill>
                <a:latin typeface="Andalus" pitchFamily="18" charset="-78"/>
                <a:cs typeface="Andalus" pitchFamily="18" charset="-78"/>
              </a:rPr>
              <a:t>La secretaria municipal de desarrollo social solo cuenta con registro del año 2010.</a:t>
            </a:r>
            <a:endParaRPr lang="es-ES" sz="2400" dirty="0">
              <a:solidFill>
                <a:schemeClr val="accent1">
                  <a:lumMod val="50000"/>
                </a:schemeClr>
              </a:solidFill>
              <a:latin typeface="Andalus" pitchFamily="18" charset="-78"/>
              <a:cs typeface="Andalus" pitchFamily="18" charset="-78"/>
            </a:endParaRPr>
          </a:p>
        </p:txBody>
      </p:sp>
      <p:pic>
        <p:nvPicPr>
          <p:cNvPr id="6146" name="Picture 2"/>
          <p:cNvPicPr>
            <a:picLocks noChangeAspect="1" noChangeArrowheads="1"/>
          </p:cNvPicPr>
          <p:nvPr/>
        </p:nvPicPr>
        <p:blipFill>
          <a:blip r:embed="rId2" cstate="print"/>
          <a:srcRect/>
          <a:stretch>
            <a:fillRect/>
          </a:stretch>
        </p:blipFill>
        <p:spPr bwMode="auto">
          <a:xfrm>
            <a:off x="3357554" y="1995495"/>
            <a:ext cx="5460440" cy="414814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5000" b="1" dirty="0" smtClean="0">
                <a:latin typeface="Segoe Print" pitchFamily="2" charset="0"/>
              </a:rPr>
              <a:t>Diagnostico de salud </a:t>
            </a:r>
            <a:endParaRPr lang="es-ES" sz="5000" dirty="0"/>
          </a:p>
        </p:txBody>
      </p:sp>
      <p:sp>
        <p:nvSpPr>
          <p:cNvPr id="3" name="2 Marcador de texto"/>
          <p:cNvSpPr>
            <a:spLocks noGrp="1"/>
          </p:cNvSpPr>
          <p:nvPr>
            <p:ph idx="1"/>
          </p:nvPr>
        </p:nvSpPr>
        <p:spPr/>
        <p:txBody>
          <a:bodyPr>
            <a:normAutofit fontScale="85000" lnSpcReduction="20000"/>
          </a:bodyPr>
          <a:lstStyle/>
          <a:p>
            <a:pPr>
              <a:buNone/>
            </a:pPr>
            <a:r>
              <a:rPr lang="es-ES" b="1" dirty="0" smtClean="0">
                <a:solidFill>
                  <a:schemeClr val="accent1">
                    <a:lumMod val="50000"/>
                  </a:schemeClr>
                </a:solidFill>
                <a:latin typeface="Andalus" pitchFamily="18" charset="-78"/>
                <a:cs typeface="Andalus" pitchFamily="18" charset="-78"/>
              </a:rPr>
              <a:t>Equipamiento en salud</a:t>
            </a:r>
          </a:p>
          <a:p>
            <a:endParaRPr lang="es-ES" dirty="0" smtClean="0">
              <a:solidFill>
                <a:schemeClr val="accent1">
                  <a:lumMod val="50000"/>
                </a:schemeClr>
              </a:solidFill>
              <a:latin typeface="Andalus" pitchFamily="18" charset="-78"/>
              <a:cs typeface="Andalus" pitchFamily="18" charset="-78"/>
            </a:endParaRPr>
          </a:p>
          <a:p>
            <a:r>
              <a:rPr lang="es-ES" b="1" i="1" dirty="0" smtClean="0">
                <a:solidFill>
                  <a:schemeClr val="accent1">
                    <a:lumMod val="50000"/>
                  </a:schemeClr>
                </a:solidFill>
                <a:latin typeface="Andalus" pitchFamily="18" charset="-78"/>
                <a:cs typeface="Andalus" pitchFamily="18" charset="-78"/>
              </a:rPr>
              <a:t>Infraestructura física: </a:t>
            </a:r>
            <a:r>
              <a:rPr lang="es-ES" i="1" dirty="0" smtClean="0">
                <a:solidFill>
                  <a:schemeClr val="accent1">
                    <a:lumMod val="50000"/>
                  </a:schemeClr>
                </a:solidFill>
                <a:latin typeface="Andalus" pitchFamily="18" charset="-78"/>
                <a:cs typeface="Andalus" pitchFamily="18" charset="-78"/>
              </a:rPr>
              <a:t>no es adecuada para la atender la cantidad de usuarios por este motivo no se puede garantizar la calidad en la prestación de servicio de los usuarios. </a:t>
            </a:r>
          </a:p>
          <a:p>
            <a:r>
              <a:rPr lang="es-ES" b="1" i="1" dirty="0" smtClean="0">
                <a:solidFill>
                  <a:schemeClr val="accent1">
                    <a:lumMod val="50000"/>
                  </a:schemeClr>
                </a:solidFill>
                <a:latin typeface="Andalus" pitchFamily="18" charset="-78"/>
                <a:cs typeface="Andalus" pitchFamily="18" charset="-78"/>
              </a:rPr>
              <a:t>Personal Medico: </a:t>
            </a:r>
            <a:r>
              <a:rPr lang="es-ES" i="1" dirty="0" smtClean="0">
                <a:solidFill>
                  <a:schemeClr val="accent1">
                    <a:lumMod val="50000"/>
                  </a:schemeClr>
                </a:solidFill>
                <a:latin typeface="Andalus" pitchFamily="18" charset="-78"/>
                <a:cs typeface="Andalus" pitchFamily="18" charset="-78"/>
              </a:rPr>
              <a:t>La ESE del Municipio de Ovejas cuenta con 8 médicos, 2 bacteriólogos, 3 odontólogos, 3 enfermeras profesionales, 15 auxiliares de enfermería y 5 promotores de salud, los cuales no son suficientes para la atender a los 18.000 usuarios con los que cuenta la ESE. </a:t>
            </a:r>
          </a:p>
          <a:p>
            <a:r>
              <a:rPr lang="es-ES" b="1" i="1" dirty="0" smtClean="0">
                <a:solidFill>
                  <a:schemeClr val="accent1">
                    <a:lumMod val="50000"/>
                  </a:schemeClr>
                </a:solidFill>
                <a:latin typeface="Andalus" pitchFamily="18" charset="-78"/>
                <a:cs typeface="Andalus" pitchFamily="18" charset="-78"/>
              </a:rPr>
              <a:t>Equipamientos de la ESE: </a:t>
            </a:r>
            <a:r>
              <a:rPr lang="es-ES" i="1" dirty="0" smtClean="0">
                <a:solidFill>
                  <a:schemeClr val="accent1">
                    <a:lumMod val="50000"/>
                  </a:schemeClr>
                </a:solidFill>
                <a:latin typeface="Andalus" pitchFamily="18" charset="-78"/>
                <a:cs typeface="Andalus" pitchFamily="18" charset="-78"/>
              </a:rPr>
              <a:t>La ESE del Municipio de Ovejas cuenta con 2 ambulancias, de las cuales solo una de ellas tiene los equipos necesarios para la prestación de primeros auxilios. El software de citas no es el más adecuado y las historias clínicas se realizan manualmente. </a:t>
            </a:r>
          </a:p>
          <a:p>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latin typeface="Segoe Print" pitchFamily="2" charset="0"/>
              </a:rPr>
              <a:t>Diagnostico de salud </a:t>
            </a:r>
            <a:endParaRPr lang="es-ES" dirty="0"/>
          </a:p>
        </p:txBody>
      </p:sp>
      <p:sp>
        <p:nvSpPr>
          <p:cNvPr id="3" name="2 Marcador de contenido"/>
          <p:cNvSpPr>
            <a:spLocks noGrp="1"/>
          </p:cNvSpPr>
          <p:nvPr>
            <p:ph idx="1"/>
          </p:nvPr>
        </p:nvSpPr>
        <p:spPr/>
        <p:txBody>
          <a:bodyPr/>
          <a:lstStyle/>
          <a:p>
            <a:r>
              <a:rPr lang="es-ES" b="1" dirty="0" smtClean="0">
                <a:solidFill>
                  <a:schemeClr val="tx2">
                    <a:lumMod val="50000"/>
                  </a:schemeClr>
                </a:solidFill>
                <a:latin typeface="Segoe Print" pitchFamily="2" charset="0"/>
              </a:rPr>
              <a:t>Objetivo general  </a:t>
            </a:r>
          </a:p>
          <a:p>
            <a:pPr>
              <a:buNone/>
            </a:pPr>
            <a:endParaRPr lang="es-ES" b="1" dirty="0" smtClean="0">
              <a:solidFill>
                <a:schemeClr val="tx2">
                  <a:lumMod val="50000"/>
                </a:schemeClr>
              </a:solidFill>
              <a:latin typeface="Segoe Print" pitchFamily="2" charset="0"/>
            </a:endParaRPr>
          </a:p>
          <a:p>
            <a:pPr algn="just">
              <a:buNone/>
            </a:pPr>
            <a:r>
              <a:rPr lang="es-ES" dirty="0" smtClean="0">
                <a:solidFill>
                  <a:schemeClr val="tx2">
                    <a:lumMod val="50000"/>
                  </a:schemeClr>
                </a:solidFill>
                <a:latin typeface="Andalus" pitchFamily="18" charset="-78"/>
                <a:cs typeface="Andalus" pitchFamily="18" charset="-78"/>
              </a:rPr>
              <a:t>   Incrementar los niveles de salud de la población urbana y rural del Municipio de Ovejas, mediante la prestación de servicios con calidad y eficiencia, aplicando estrategias de promoción de la salud, prevención de los riesgos y vigilancia en salud pública, contribuyendo de esta manera al mejoramiento en las condiciones de calidad de vida. </a:t>
            </a:r>
            <a:endParaRPr lang="es-ES" b="1" dirty="0">
              <a:solidFill>
                <a:schemeClr val="tx2">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latin typeface="Segoe Print" pitchFamily="2" charset="0"/>
              </a:rPr>
              <a:t>Diagnostico de salud </a:t>
            </a:r>
            <a:endParaRPr lang="es-ES" dirty="0"/>
          </a:p>
        </p:txBody>
      </p:sp>
      <p:sp>
        <p:nvSpPr>
          <p:cNvPr id="3" name="2 Marcador de contenido"/>
          <p:cNvSpPr>
            <a:spLocks noGrp="1"/>
          </p:cNvSpPr>
          <p:nvPr>
            <p:ph idx="1"/>
          </p:nvPr>
        </p:nvSpPr>
        <p:spPr/>
        <p:txBody>
          <a:bodyPr>
            <a:normAutofit fontScale="32500" lnSpcReduction="20000"/>
          </a:bodyPr>
          <a:lstStyle/>
          <a:p>
            <a:pPr>
              <a:buNone/>
            </a:pPr>
            <a:r>
              <a:rPr lang="es-CO" sz="4400" b="1" dirty="0" smtClean="0">
                <a:solidFill>
                  <a:schemeClr val="tx2">
                    <a:lumMod val="50000"/>
                  </a:schemeClr>
                </a:solidFill>
                <a:latin typeface="Segoe Print" pitchFamily="2" charset="0"/>
              </a:rPr>
              <a:t>Objetivos específicos</a:t>
            </a:r>
            <a:endParaRPr lang="es-ES" sz="4400" dirty="0" smtClean="0">
              <a:solidFill>
                <a:schemeClr val="tx2">
                  <a:lumMod val="50000"/>
                </a:schemeClr>
              </a:solidFill>
              <a:latin typeface="Segoe Print" pitchFamily="2" charset="0"/>
            </a:endParaRPr>
          </a:p>
          <a:p>
            <a:pPr>
              <a:buNone/>
            </a:pPr>
            <a:r>
              <a:rPr lang="es-CO" b="1" dirty="0" smtClean="0"/>
              <a:t> </a:t>
            </a:r>
            <a:endParaRPr lang="es-ES" dirty="0" smtClean="0"/>
          </a:p>
          <a:p>
            <a:pPr lvl="0" algn="just"/>
            <a:r>
              <a:rPr lang="es-CO" sz="4900" dirty="0" smtClean="0">
                <a:solidFill>
                  <a:schemeClr val="tx2">
                    <a:lumMod val="50000"/>
                  </a:schemeClr>
                </a:solidFill>
                <a:latin typeface="Andalus" pitchFamily="18" charset="-78"/>
                <a:cs typeface="Andalus" pitchFamily="18" charset="-78"/>
              </a:rPr>
              <a:t>Fortalecer y consolidar lo programas de salud publica disminuyendo los casos de enfermedades en la población del Municipio de Ovejas, en especial los casos de </a:t>
            </a:r>
            <a:r>
              <a:rPr lang="es-CO" sz="4900" dirty="0" err="1" smtClean="0">
                <a:solidFill>
                  <a:schemeClr val="tx2">
                    <a:lumMod val="50000"/>
                  </a:schemeClr>
                </a:solidFill>
                <a:latin typeface="Andalus" pitchFamily="18" charset="-78"/>
                <a:cs typeface="Andalus" pitchFamily="18" charset="-78"/>
              </a:rPr>
              <a:t>Leishmaniasis</a:t>
            </a:r>
            <a:r>
              <a:rPr lang="es-CO" sz="4900" dirty="0" smtClean="0">
                <a:solidFill>
                  <a:schemeClr val="tx2">
                    <a:lumMod val="50000"/>
                  </a:schemeClr>
                </a:solidFill>
                <a:latin typeface="Andalus" pitchFamily="18" charset="-78"/>
                <a:cs typeface="Andalus" pitchFamily="18" charset="-78"/>
              </a:rPr>
              <a:t>, dengue y VIH - Sida.</a:t>
            </a:r>
            <a:endParaRPr lang="es-ES" sz="4900" dirty="0" smtClean="0">
              <a:solidFill>
                <a:schemeClr val="tx2">
                  <a:lumMod val="50000"/>
                </a:schemeClr>
              </a:solidFill>
              <a:latin typeface="Andalus" pitchFamily="18" charset="-78"/>
              <a:cs typeface="Andalus" pitchFamily="18" charset="-78"/>
            </a:endParaRPr>
          </a:p>
          <a:p>
            <a:pPr lvl="0" algn="just"/>
            <a:r>
              <a:rPr lang="es-CO" sz="4900" dirty="0" smtClean="0">
                <a:solidFill>
                  <a:schemeClr val="tx2">
                    <a:lumMod val="50000"/>
                  </a:schemeClr>
                </a:solidFill>
                <a:latin typeface="Andalus" pitchFamily="18" charset="-78"/>
                <a:cs typeface="Andalus" pitchFamily="18" charset="-78"/>
              </a:rPr>
              <a:t>Lograr el aseguramiento en el régimen subsidiado de la población del Municipio de Ovejas, priorizando a la población víctima, en extrema pobreza, población discapacitada, etnias, NNAJ, adulto mayor y población reinsertada. </a:t>
            </a:r>
            <a:endParaRPr lang="es-ES" sz="4900" dirty="0" smtClean="0">
              <a:solidFill>
                <a:schemeClr val="tx2">
                  <a:lumMod val="50000"/>
                </a:schemeClr>
              </a:solidFill>
              <a:latin typeface="Andalus" pitchFamily="18" charset="-78"/>
              <a:cs typeface="Andalus" pitchFamily="18" charset="-78"/>
            </a:endParaRPr>
          </a:p>
          <a:p>
            <a:pPr lvl="0" algn="just"/>
            <a:r>
              <a:rPr lang="es-CO" sz="4900" dirty="0" smtClean="0">
                <a:solidFill>
                  <a:schemeClr val="tx2">
                    <a:lumMod val="50000"/>
                  </a:schemeClr>
                </a:solidFill>
                <a:latin typeface="Andalus" pitchFamily="18" charset="-78"/>
                <a:cs typeface="Andalus" pitchFamily="18" charset="-78"/>
              </a:rPr>
              <a:t>Establecer e implementar programas de auditoría con el fin de realizar seguimiento, evaluación y control de los servicios en las instituciones prestadoras de servicios de salud presentes en el municipio de Ovejas.</a:t>
            </a:r>
            <a:endParaRPr lang="es-ES" sz="4900" dirty="0" smtClean="0">
              <a:solidFill>
                <a:schemeClr val="tx2">
                  <a:lumMod val="50000"/>
                </a:schemeClr>
              </a:solidFill>
              <a:latin typeface="Andalus" pitchFamily="18" charset="-78"/>
              <a:cs typeface="Andalus" pitchFamily="18" charset="-78"/>
            </a:endParaRPr>
          </a:p>
          <a:p>
            <a:pPr lvl="0" algn="just"/>
            <a:r>
              <a:rPr lang="es-CO" sz="4900" dirty="0" smtClean="0">
                <a:solidFill>
                  <a:schemeClr val="tx2">
                    <a:lumMod val="50000"/>
                  </a:schemeClr>
                </a:solidFill>
                <a:latin typeface="Andalus" pitchFamily="18" charset="-78"/>
                <a:cs typeface="Andalus" pitchFamily="18" charset="-78"/>
              </a:rPr>
              <a:t>Incrementar la capacidad instalada y fortalecer la prestación de los servicios en salud en el municipio de Ovejas.</a:t>
            </a:r>
            <a:endParaRPr lang="es-ES" sz="4900" dirty="0" smtClean="0">
              <a:solidFill>
                <a:schemeClr val="tx2">
                  <a:lumMod val="50000"/>
                </a:schemeClr>
              </a:solidFill>
              <a:latin typeface="Andalus" pitchFamily="18" charset="-78"/>
              <a:cs typeface="Andalus" pitchFamily="18" charset="-78"/>
            </a:endParaRPr>
          </a:p>
          <a:p>
            <a:pPr lvl="0" algn="just"/>
            <a:r>
              <a:rPr lang="es-CO" sz="4900" dirty="0" smtClean="0">
                <a:solidFill>
                  <a:schemeClr val="tx2">
                    <a:lumMod val="50000"/>
                  </a:schemeClr>
                </a:solidFill>
                <a:latin typeface="Andalus" pitchFamily="18" charset="-78"/>
                <a:cs typeface="Andalus" pitchFamily="18" charset="-78"/>
              </a:rPr>
              <a:t>Establecer programas de capacitación y entrenamiento en prevención de emergencias, primeros auxilios y eventos adversos dirigidos a los líderes comunitarios del área urbana y rural del Municipio de Ovejas.</a:t>
            </a:r>
            <a:endParaRPr lang="es-ES" sz="4900" dirty="0" smtClean="0">
              <a:solidFill>
                <a:schemeClr val="tx2">
                  <a:lumMod val="50000"/>
                </a:schemeClr>
              </a:solidFill>
              <a:latin typeface="Andalus" pitchFamily="18" charset="-78"/>
              <a:cs typeface="Andalus" pitchFamily="18" charset="-78"/>
            </a:endParaRPr>
          </a:p>
          <a:p>
            <a:pPr lvl="0" algn="just"/>
            <a:r>
              <a:rPr lang="es-CO" sz="4900" dirty="0" smtClean="0">
                <a:solidFill>
                  <a:schemeClr val="tx2">
                    <a:lumMod val="50000"/>
                  </a:schemeClr>
                </a:solidFill>
                <a:latin typeface="Andalus" pitchFamily="18" charset="-78"/>
                <a:cs typeface="Andalus" pitchFamily="18" charset="-78"/>
              </a:rPr>
              <a:t>Ampliar y garantizar¸ en coordinación con el Ministerio de Salud y Protección Social, el Instituto Colombiano de Bienestar  de Bienestar Familiar y organizaciones no gubernamentales especializadas, el acompañamiento psicosocial a las víctimas del conflicto, propendiendo por la reconstrucción de su proyecto de vida individual y colectiva y por su empoderamiento.</a:t>
            </a:r>
            <a:endParaRPr lang="es-ES" sz="4900" dirty="0" smtClean="0">
              <a:solidFill>
                <a:schemeClr val="tx2">
                  <a:lumMod val="50000"/>
                </a:schemeClr>
              </a:solidFill>
              <a:latin typeface="Andalus" pitchFamily="18" charset="-78"/>
              <a:cs typeface="Andalus" pitchFamily="18" charset="-78"/>
            </a:endParaRPr>
          </a:p>
          <a:p>
            <a:endParaRPr lang="es-E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Título"/>
          <p:cNvSpPr>
            <a:spLocks noGrp="1"/>
          </p:cNvSpPr>
          <p:nvPr>
            <p:ph type="title"/>
          </p:nvPr>
        </p:nvSpPr>
        <p:spPr>
          <a:xfrm>
            <a:off x="685800" y="514352"/>
            <a:ext cx="7243786" cy="1162050"/>
          </a:xfrm>
        </p:spPr>
        <p:txBody>
          <a:bodyPr/>
          <a:lstStyle/>
          <a:p>
            <a:pPr algn="ctr"/>
            <a:r>
              <a:rPr lang="es-ES" sz="4400" dirty="0" smtClean="0">
                <a:latin typeface="Segoe Print" pitchFamily="2" charset="0"/>
                <a:cs typeface="Andalus" pitchFamily="18" charset="-78"/>
              </a:rPr>
              <a:t>Diagnostico de Desarrollo de Competencias</a:t>
            </a:r>
            <a:endParaRPr lang="es-ES" sz="4400" dirty="0"/>
          </a:p>
        </p:txBody>
      </p:sp>
      <p:sp>
        <p:nvSpPr>
          <p:cNvPr id="5" name="4 Marcador de texto"/>
          <p:cNvSpPr>
            <a:spLocks noGrp="1"/>
          </p:cNvSpPr>
          <p:nvPr>
            <p:ph type="body" idx="2"/>
          </p:nvPr>
        </p:nvSpPr>
        <p:spPr>
          <a:xfrm>
            <a:off x="685800" y="1676400"/>
            <a:ext cx="2314564" cy="4572000"/>
          </a:xfrm>
        </p:spPr>
        <p:txBody>
          <a:bodyPr/>
          <a:lstStyle/>
          <a:p>
            <a:r>
              <a:rPr lang="es-ES" sz="3200" dirty="0" smtClean="0">
                <a:solidFill>
                  <a:srgbClr val="002060"/>
                </a:solidFill>
                <a:latin typeface="Andalus" pitchFamily="18" charset="-78"/>
                <a:cs typeface="Andalus" pitchFamily="18" charset="-78"/>
              </a:rPr>
              <a:t>Línea Base</a:t>
            </a:r>
          </a:p>
          <a:p>
            <a:endParaRPr lang="es-ES" dirty="0" smtClean="0">
              <a:solidFill>
                <a:srgbClr val="002060"/>
              </a:solidFill>
              <a:latin typeface="Andalus" pitchFamily="18" charset="-78"/>
              <a:cs typeface="Andalus" pitchFamily="18" charset="-78"/>
            </a:endParaRPr>
          </a:p>
          <a:p>
            <a:r>
              <a:rPr lang="es-ES" sz="2400" dirty="0" smtClean="0">
                <a:solidFill>
                  <a:srgbClr val="002060"/>
                </a:solidFill>
                <a:latin typeface="Andalus" pitchFamily="18" charset="-78"/>
                <a:cs typeface="Andalus" pitchFamily="18" charset="-78"/>
              </a:rPr>
              <a:t>El numero de estudiantes matriculados  en el año 2011 fue de 6283</a:t>
            </a:r>
            <a:endParaRPr lang="es-ES" sz="2400" dirty="0">
              <a:solidFill>
                <a:srgbClr val="002060"/>
              </a:solidFill>
              <a:latin typeface="Andalus" pitchFamily="18" charset="-78"/>
              <a:cs typeface="Andalus" pitchFamily="18" charset="-78"/>
            </a:endParaRPr>
          </a:p>
        </p:txBody>
      </p:sp>
      <p:graphicFrame>
        <p:nvGraphicFramePr>
          <p:cNvPr id="9" name="4 Gráfico"/>
          <p:cNvGraphicFramePr/>
          <p:nvPr/>
        </p:nvGraphicFramePr>
        <p:xfrm>
          <a:off x="3000364" y="1857364"/>
          <a:ext cx="5715040" cy="435771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7458100" cy="1162050"/>
          </a:xfrm>
        </p:spPr>
        <p:txBody>
          <a:bodyPr/>
          <a:lstStyle/>
          <a:p>
            <a:pPr algn="ctr"/>
            <a:r>
              <a:rPr lang="es-ES" sz="4400" dirty="0" smtClean="0">
                <a:latin typeface="Segoe Print" pitchFamily="2" charset="0"/>
                <a:cs typeface="Andalus" pitchFamily="18" charset="-78"/>
              </a:rPr>
              <a:t>Diagnostico de Desarrollo de Competencias</a:t>
            </a:r>
            <a:endParaRPr lang="es-ES" sz="4400" dirty="0"/>
          </a:p>
        </p:txBody>
      </p:sp>
      <p:sp>
        <p:nvSpPr>
          <p:cNvPr id="3" name="2 Marcador de texto"/>
          <p:cNvSpPr>
            <a:spLocks noGrp="1"/>
          </p:cNvSpPr>
          <p:nvPr>
            <p:ph type="body" idx="2"/>
          </p:nvPr>
        </p:nvSpPr>
        <p:spPr>
          <a:xfrm>
            <a:off x="685800" y="2928934"/>
            <a:ext cx="2743200" cy="2214578"/>
          </a:xfrm>
        </p:spPr>
        <p:txBody>
          <a:bodyPr>
            <a:normAutofit/>
          </a:bodyPr>
          <a:lstStyle/>
          <a:p>
            <a:r>
              <a:rPr lang="es-ES" sz="2000" dirty="0" smtClean="0">
                <a:solidFill>
                  <a:srgbClr val="002060"/>
                </a:solidFill>
                <a:latin typeface="Andalus" pitchFamily="18" charset="-78"/>
                <a:cs typeface="Andalus" pitchFamily="18" charset="-78"/>
              </a:rPr>
              <a:t>En la grafica se puede visualizar la composición de la planta de personal Directivo, Docente y administrativo del Municipio de Ovejas </a:t>
            </a:r>
            <a:endParaRPr lang="es-ES" sz="2000" dirty="0">
              <a:solidFill>
                <a:srgbClr val="002060"/>
              </a:solidFill>
              <a:latin typeface="Andalus" pitchFamily="18" charset="-78"/>
              <a:cs typeface="Andalus" pitchFamily="18" charset="-78"/>
            </a:endParaRPr>
          </a:p>
        </p:txBody>
      </p:sp>
      <p:graphicFrame>
        <p:nvGraphicFramePr>
          <p:cNvPr id="7" name="5 Gráfico"/>
          <p:cNvGraphicFramePr>
            <a:graphicFrameLocks noGrp="1"/>
          </p:cNvGraphicFramePr>
          <p:nvPr>
            <p:ph sz="half" idx="1"/>
          </p:nvPr>
        </p:nvGraphicFramePr>
        <p:xfrm>
          <a:off x="3357554" y="1676400"/>
          <a:ext cx="5329246"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2800" b="1" dirty="0" smtClean="0">
                <a:latin typeface="Segoe Print" pitchFamily="2" charset="0"/>
              </a:rPr>
              <a:t>FORTALEZAS EN LA FORMULACIÓN DEL PLAN DE DESARROLLO MUNICIPAL</a:t>
            </a:r>
            <a:endParaRPr lang="es-ES" sz="2800" b="1" dirty="0">
              <a:latin typeface="Segoe Print" pitchFamily="2" charset="0"/>
            </a:endParaRPr>
          </a:p>
        </p:txBody>
      </p:sp>
      <p:sp>
        <p:nvSpPr>
          <p:cNvPr id="3" name="2 Marcador de contenido"/>
          <p:cNvSpPr>
            <a:spLocks noGrp="1"/>
          </p:cNvSpPr>
          <p:nvPr>
            <p:ph idx="1"/>
          </p:nvPr>
        </p:nvSpPr>
        <p:spPr/>
        <p:txBody>
          <a:bodyPr>
            <a:normAutofit lnSpcReduction="10000"/>
          </a:bodyPr>
          <a:lstStyle/>
          <a:p>
            <a:pPr>
              <a:buNone/>
            </a:pPr>
            <a:r>
              <a:rPr lang="es-ES" dirty="0" smtClean="0"/>
              <a:t>   </a:t>
            </a:r>
            <a:r>
              <a:rPr lang="es-ES" dirty="0" smtClean="0">
                <a:solidFill>
                  <a:schemeClr val="accent1">
                    <a:lumMod val="50000"/>
                  </a:schemeClr>
                </a:solidFill>
                <a:latin typeface="Andalus" pitchFamily="18" charset="-78"/>
                <a:cs typeface="Andalus" pitchFamily="18" charset="-78"/>
              </a:rPr>
              <a:t>Una de las fortalezas que se tubo en el proceso de formulación del PDM fueron:</a:t>
            </a:r>
          </a:p>
          <a:p>
            <a:r>
              <a:rPr lang="es-ES" dirty="0" smtClean="0">
                <a:solidFill>
                  <a:schemeClr val="accent1">
                    <a:lumMod val="50000"/>
                  </a:schemeClr>
                </a:solidFill>
                <a:latin typeface="Andalus" pitchFamily="18" charset="-78"/>
                <a:cs typeface="Andalus" pitchFamily="18" charset="-78"/>
              </a:rPr>
              <a:t>La experiencia del responsable de cada sector permitió identificar de una manera mas fácil las necesidades de su área.</a:t>
            </a:r>
          </a:p>
          <a:p>
            <a:r>
              <a:rPr lang="es-ES" dirty="0" smtClean="0">
                <a:solidFill>
                  <a:schemeClr val="accent1">
                    <a:lumMod val="50000"/>
                  </a:schemeClr>
                </a:solidFill>
                <a:latin typeface="Andalus" pitchFamily="18" charset="-78"/>
                <a:cs typeface="Andalus" pitchFamily="18" charset="-78"/>
              </a:rPr>
              <a:t>Un equipo de talento humano preparado y capacitado.</a:t>
            </a:r>
          </a:p>
          <a:p>
            <a:r>
              <a:rPr lang="es-ES" dirty="0" smtClean="0">
                <a:solidFill>
                  <a:schemeClr val="accent1">
                    <a:lumMod val="50000"/>
                  </a:schemeClr>
                </a:solidFill>
                <a:latin typeface="Andalus" pitchFamily="18" charset="-78"/>
                <a:cs typeface="Andalus" pitchFamily="18" charset="-78"/>
              </a:rPr>
              <a:t>Acompañamiento por parte del DNP, Colombia Responde, PNUD, Gobernación de Sucre, Universidad Externado, Naciones Unidas.</a:t>
            </a:r>
          </a:p>
          <a:p>
            <a:r>
              <a:rPr lang="es-ES" dirty="0" smtClean="0">
                <a:solidFill>
                  <a:schemeClr val="accent1">
                    <a:lumMod val="50000"/>
                  </a:schemeClr>
                </a:solidFill>
                <a:latin typeface="Andalus" pitchFamily="18" charset="-78"/>
                <a:cs typeface="Andalus" pitchFamily="18" charset="-78"/>
              </a:rPr>
              <a:t>Participación de las diferentes  comunidades de la zona urbana y rural.</a:t>
            </a:r>
            <a:endParaRPr lang="es-ES" dirty="0">
              <a:solidFill>
                <a:schemeClr val="accent1">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dirty="0" smtClean="0">
                <a:latin typeface="Segoe Print" pitchFamily="2" charset="0"/>
                <a:cs typeface="Andalus" pitchFamily="18" charset="-78"/>
              </a:rPr>
              <a:t>Diagnostico de Desarrollo de Competencias</a:t>
            </a:r>
            <a:endParaRPr lang="es-ES" dirty="0">
              <a:latin typeface="Segoe Print" pitchFamily="2" charset="0"/>
              <a:cs typeface="Andalus" pitchFamily="18" charset="-78"/>
            </a:endParaRPr>
          </a:p>
        </p:txBody>
      </p:sp>
      <p:sp>
        <p:nvSpPr>
          <p:cNvPr id="3" name="2 Marcador de contenido"/>
          <p:cNvSpPr>
            <a:spLocks noGrp="1"/>
          </p:cNvSpPr>
          <p:nvPr>
            <p:ph idx="1"/>
          </p:nvPr>
        </p:nvSpPr>
        <p:spPr/>
        <p:txBody>
          <a:bodyPr>
            <a:normAutofit/>
          </a:bodyPr>
          <a:lstStyle/>
          <a:p>
            <a:pPr>
              <a:buNone/>
            </a:pPr>
            <a:r>
              <a:rPr lang="es-ES" dirty="0" smtClean="0">
                <a:latin typeface="Segoe Print" pitchFamily="2" charset="0"/>
              </a:rPr>
              <a:t> </a:t>
            </a:r>
            <a:r>
              <a:rPr lang="es-ES" b="1" dirty="0" smtClean="0">
                <a:solidFill>
                  <a:schemeClr val="accent1">
                    <a:lumMod val="50000"/>
                  </a:schemeClr>
                </a:solidFill>
                <a:latin typeface="Segoe Print" pitchFamily="2" charset="0"/>
              </a:rPr>
              <a:t>Tasa de Escolaridad Año Lectivo 2011: </a:t>
            </a:r>
          </a:p>
          <a:p>
            <a:pPr>
              <a:buNone/>
            </a:pPr>
            <a:endParaRPr lang="es-ES" b="1" dirty="0" smtClean="0">
              <a:solidFill>
                <a:schemeClr val="accent1">
                  <a:lumMod val="50000"/>
                </a:schemeClr>
              </a:solidFill>
              <a:latin typeface="Segoe Print" pitchFamily="2" charset="0"/>
            </a:endParaRPr>
          </a:p>
          <a:p>
            <a:pPr>
              <a:buNone/>
            </a:pPr>
            <a:r>
              <a:rPr lang="es-ES" sz="2400" b="1" dirty="0" smtClean="0">
                <a:solidFill>
                  <a:schemeClr val="accent1">
                    <a:lumMod val="50000"/>
                  </a:schemeClr>
                </a:solidFill>
                <a:latin typeface="Segoe Print" pitchFamily="2" charset="0"/>
              </a:rPr>
              <a:t>Tasa de Escolaridad Bruta: </a:t>
            </a:r>
            <a:r>
              <a:rPr lang="es-ES" sz="2400" dirty="0" smtClean="0">
                <a:solidFill>
                  <a:schemeClr val="accent1">
                    <a:lumMod val="50000"/>
                  </a:schemeClr>
                </a:solidFill>
                <a:latin typeface="Segoe Print" pitchFamily="2" charset="0"/>
              </a:rPr>
              <a:t>= </a:t>
            </a:r>
            <a:r>
              <a:rPr lang="es-ES" sz="2400" dirty="0" smtClean="0">
                <a:solidFill>
                  <a:schemeClr val="accent1">
                    <a:lumMod val="50000"/>
                  </a:schemeClr>
                </a:solidFill>
                <a:latin typeface="Andalus" pitchFamily="18" charset="-78"/>
                <a:cs typeface="Andalus" pitchFamily="18" charset="-78"/>
              </a:rPr>
              <a:t>(Población Matriculada/ Población Total del Municipio) X 100           </a:t>
            </a:r>
          </a:p>
          <a:p>
            <a:pPr>
              <a:buNone/>
            </a:pPr>
            <a:endParaRPr lang="es-ES" dirty="0" smtClean="0">
              <a:solidFill>
                <a:schemeClr val="accent1">
                  <a:lumMod val="50000"/>
                </a:schemeClr>
              </a:solidFill>
              <a:latin typeface="Andalus" pitchFamily="18" charset="-78"/>
              <a:cs typeface="Andalus" pitchFamily="18" charset="-78"/>
            </a:endParaRPr>
          </a:p>
          <a:p>
            <a:pPr algn="ctr">
              <a:buNone/>
            </a:pPr>
            <a:r>
              <a:rPr lang="es-ES" dirty="0" smtClean="0">
                <a:solidFill>
                  <a:schemeClr val="accent1">
                    <a:lumMod val="50000"/>
                  </a:schemeClr>
                </a:solidFill>
                <a:latin typeface="Andalus" pitchFamily="18" charset="-78"/>
                <a:cs typeface="Andalus" pitchFamily="18" charset="-78"/>
              </a:rPr>
              <a:t>(6.283 / 26.669) X 100 = 23%</a:t>
            </a:r>
          </a:p>
          <a:p>
            <a:pPr>
              <a:buNone/>
            </a:pPr>
            <a:endParaRPr lang="es-ES" b="1" dirty="0" smtClean="0">
              <a:solidFill>
                <a:schemeClr val="accent1">
                  <a:lumMod val="50000"/>
                </a:schemeClr>
              </a:solidFill>
              <a:latin typeface="Segoe Print" pitchFamily="2" charset="0"/>
            </a:endParaRPr>
          </a:p>
          <a:p>
            <a:pPr>
              <a:buNone/>
            </a:pPr>
            <a:r>
              <a:rPr lang="es-ES" dirty="0" smtClean="0"/>
              <a:t>    </a:t>
            </a:r>
            <a:r>
              <a:rPr lang="es-ES" dirty="0" smtClean="0">
                <a:solidFill>
                  <a:srgbClr val="002060"/>
                </a:solidFill>
                <a:latin typeface="Andalus" pitchFamily="18" charset="-78"/>
                <a:cs typeface="Andalus" pitchFamily="18" charset="-78"/>
              </a:rPr>
              <a:t>El 23% del total de la población de Ovejas, está dentro del sistema educativo oficial y privado del municipio. </a:t>
            </a:r>
            <a:endParaRPr lang="es-ES"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latin typeface="Segoe Print" pitchFamily="2" charset="0"/>
                <a:cs typeface="Andalus" pitchFamily="18" charset="-78"/>
              </a:rPr>
              <a:t>Diagnostico de Desarrollo de Competencias</a:t>
            </a:r>
            <a:endParaRPr lang="es-ES" dirty="0"/>
          </a:p>
        </p:txBody>
      </p:sp>
      <p:sp>
        <p:nvSpPr>
          <p:cNvPr id="3" name="2 Marcador de contenido"/>
          <p:cNvSpPr>
            <a:spLocks noGrp="1"/>
          </p:cNvSpPr>
          <p:nvPr>
            <p:ph idx="1"/>
          </p:nvPr>
        </p:nvSpPr>
        <p:spPr/>
        <p:txBody>
          <a:bodyPr/>
          <a:lstStyle/>
          <a:p>
            <a:pPr>
              <a:buNone/>
            </a:pPr>
            <a:r>
              <a:rPr lang="es-ES" b="1" dirty="0" smtClean="0">
                <a:solidFill>
                  <a:srgbClr val="002060"/>
                </a:solidFill>
                <a:latin typeface="Segoe Print" pitchFamily="2" charset="0"/>
              </a:rPr>
              <a:t> Tasa de Escolaridad Neta: </a:t>
            </a:r>
            <a:r>
              <a:rPr lang="es-ES" b="1" dirty="0" smtClean="0">
                <a:solidFill>
                  <a:srgbClr val="002060"/>
                </a:solidFill>
                <a:latin typeface="Andalus" pitchFamily="18" charset="-78"/>
                <a:cs typeface="Andalus" pitchFamily="18" charset="-78"/>
              </a:rPr>
              <a:t>= </a:t>
            </a:r>
            <a:r>
              <a:rPr lang="es-ES" dirty="0" smtClean="0">
                <a:solidFill>
                  <a:srgbClr val="002060"/>
                </a:solidFill>
                <a:latin typeface="Andalus" pitchFamily="18" charset="-78"/>
                <a:cs typeface="Andalus" pitchFamily="18" charset="-78"/>
              </a:rPr>
              <a:t>(</a:t>
            </a:r>
            <a:r>
              <a:rPr lang="es-ES" sz="2400" dirty="0" smtClean="0">
                <a:solidFill>
                  <a:srgbClr val="002060"/>
                </a:solidFill>
                <a:latin typeface="Andalus" pitchFamily="18" charset="-78"/>
                <a:cs typeface="Andalus" pitchFamily="18" charset="-78"/>
              </a:rPr>
              <a:t>Población  Matriculada / Población en Edad Escolar (5 a 17 años) ) X 100 </a:t>
            </a:r>
          </a:p>
          <a:p>
            <a:pPr>
              <a:buNone/>
            </a:pPr>
            <a:endParaRPr lang="es-ES" sz="2400" b="1" dirty="0" smtClean="0">
              <a:solidFill>
                <a:srgbClr val="002060"/>
              </a:solidFill>
              <a:latin typeface="Andalus" pitchFamily="18" charset="-78"/>
              <a:cs typeface="Andalus" pitchFamily="18" charset="-78"/>
            </a:endParaRPr>
          </a:p>
          <a:p>
            <a:pPr algn="ctr">
              <a:buNone/>
            </a:pPr>
            <a:r>
              <a:rPr lang="es-ES" sz="2400" b="1" dirty="0" smtClean="0">
                <a:solidFill>
                  <a:srgbClr val="002060"/>
                </a:solidFill>
                <a:latin typeface="Andalus" pitchFamily="18" charset="-78"/>
                <a:cs typeface="Andalus" pitchFamily="18" charset="-78"/>
              </a:rPr>
              <a:t>   (6.283 / 5.959 )X100 = 105.43%    </a:t>
            </a:r>
          </a:p>
          <a:p>
            <a:pPr algn="ctr">
              <a:buNone/>
            </a:pPr>
            <a:endParaRPr lang="es-ES" sz="2400" b="1" dirty="0" smtClean="0">
              <a:solidFill>
                <a:srgbClr val="002060"/>
              </a:solidFill>
              <a:latin typeface="Andalus" pitchFamily="18" charset="-78"/>
              <a:cs typeface="Andalus" pitchFamily="18" charset="-78"/>
            </a:endParaRPr>
          </a:p>
          <a:p>
            <a:pPr algn="just">
              <a:buNone/>
            </a:pPr>
            <a:r>
              <a:rPr lang="es-ES" sz="2400" dirty="0" smtClean="0">
                <a:solidFill>
                  <a:srgbClr val="002060"/>
                </a:solidFill>
                <a:latin typeface="Andalus" pitchFamily="18" charset="-78"/>
                <a:cs typeface="Andalus" pitchFamily="18" charset="-78"/>
              </a:rPr>
              <a:t>   El municipio de Ovejas presenta una cobertura educativa neta que excede el 100%.</a:t>
            </a:r>
            <a:endParaRPr lang="es-ES" sz="2400"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latin typeface="Segoe Print" pitchFamily="2" charset="0"/>
                <a:cs typeface="Andalus" pitchFamily="18" charset="-78"/>
              </a:rPr>
              <a:t>Diagnostico de Desarrollo de Competencias</a:t>
            </a:r>
            <a:endParaRPr lang="es-ES" dirty="0"/>
          </a:p>
        </p:txBody>
      </p:sp>
      <p:sp>
        <p:nvSpPr>
          <p:cNvPr id="3" name="2 Marcador de contenido"/>
          <p:cNvSpPr>
            <a:spLocks noGrp="1"/>
          </p:cNvSpPr>
          <p:nvPr>
            <p:ph idx="1"/>
          </p:nvPr>
        </p:nvSpPr>
        <p:spPr/>
        <p:txBody>
          <a:bodyPr/>
          <a:lstStyle/>
          <a:p>
            <a:r>
              <a:rPr lang="es-ES" b="1" dirty="0" smtClean="0">
                <a:solidFill>
                  <a:srgbClr val="002060"/>
                </a:solidFill>
                <a:latin typeface="Segoe Print" pitchFamily="2" charset="0"/>
                <a:cs typeface="Andalus" pitchFamily="18" charset="-78"/>
              </a:rPr>
              <a:t>Relación alumno-docente: </a:t>
            </a:r>
            <a:r>
              <a:rPr lang="es-ES" dirty="0" smtClean="0">
                <a:solidFill>
                  <a:srgbClr val="002060"/>
                </a:solidFill>
                <a:latin typeface="Andalus" pitchFamily="18" charset="-78"/>
                <a:cs typeface="Andalus" pitchFamily="18" charset="-78"/>
              </a:rPr>
              <a:t>Cantidad Total de Alumnos/Número de Docentes </a:t>
            </a:r>
          </a:p>
          <a:p>
            <a:pPr>
              <a:buNone/>
            </a:pPr>
            <a:endParaRPr lang="es-ES" dirty="0" smtClean="0">
              <a:solidFill>
                <a:srgbClr val="002060"/>
              </a:solidFill>
              <a:latin typeface="Andalus" pitchFamily="18" charset="-78"/>
              <a:cs typeface="Andalus" pitchFamily="18" charset="-78"/>
            </a:endParaRPr>
          </a:p>
          <a:p>
            <a:pPr algn="ctr">
              <a:buNone/>
            </a:pPr>
            <a:r>
              <a:rPr lang="es-ES" dirty="0" smtClean="0">
                <a:solidFill>
                  <a:srgbClr val="002060"/>
                </a:solidFill>
                <a:latin typeface="Andalus" pitchFamily="18" charset="-78"/>
                <a:cs typeface="Andalus" pitchFamily="18" charset="-78"/>
              </a:rPr>
              <a:t>  5959/256 = 23,3 Alumnos por docentes  </a:t>
            </a:r>
          </a:p>
          <a:p>
            <a:pPr algn="ctr">
              <a:buNone/>
            </a:pPr>
            <a:endParaRPr lang="es-ES" dirty="0" smtClean="0">
              <a:solidFill>
                <a:srgbClr val="002060"/>
              </a:solidFill>
              <a:latin typeface="Andalus" pitchFamily="18" charset="-78"/>
              <a:cs typeface="Andalus" pitchFamily="18" charset="-78"/>
            </a:endParaRPr>
          </a:p>
          <a:p>
            <a:pPr algn="just">
              <a:buNone/>
            </a:pPr>
            <a:r>
              <a:rPr lang="es-ES" dirty="0" smtClean="0">
                <a:solidFill>
                  <a:srgbClr val="002060"/>
                </a:solidFill>
                <a:latin typeface="Andalus" pitchFamily="18" charset="-78"/>
                <a:cs typeface="Andalus" pitchFamily="18" charset="-78"/>
              </a:rPr>
              <a:t>   Examinando este indicador, el municipio cuenta con una nómina de docentes suficiente para atender a su población estudiantil. </a:t>
            </a:r>
            <a:endParaRPr lang="es-ES"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latin typeface="Segoe Print" pitchFamily="2" charset="0"/>
                <a:cs typeface="Andalus" pitchFamily="18" charset="-78"/>
              </a:rPr>
              <a:t>Diagnostico de Desarrollo de Competencias</a:t>
            </a:r>
            <a:endParaRPr lang="es-ES" dirty="0"/>
          </a:p>
        </p:txBody>
      </p:sp>
      <p:sp>
        <p:nvSpPr>
          <p:cNvPr id="3" name="2 Marcador de contenido"/>
          <p:cNvSpPr>
            <a:spLocks noGrp="1"/>
          </p:cNvSpPr>
          <p:nvPr>
            <p:ph idx="1"/>
          </p:nvPr>
        </p:nvSpPr>
        <p:spPr/>
        <p:txBody>
          <a:bodyPr>
            <a:normAutofit fontScale="85000" lnSpcReduction="10000"/>
          </a:bodyPr>
          <a:lstStyle/>
          <a:p>
            <a:r>
              <a:rPr lang="es-ES" b="1" dirty="0" smtClean="0">
                <a:solidFill>
                  <a:srgbClr val="002060"/>
                </a:solidFill>
                <a:latin typeface="Segoe Print" pitchFamily="2" charset="0"/>
              </a:rPr>
              <a:t>Relación alumno por aula: </a:t>
            </a:r>
            <a:r>
              <a:rPr lang="es-ES" b="1" dirty="0" smtClean="0">
                <a:solidFill>
                  <a:srgbClr val="002060"/>
                </a:solidFill>
                <a:latin typeface="Andalus" pitchFamily="18" charset="-78"/>
                <a:cs typeface="Andalus" pitchFamily="18" charset="-78"/>
              </a:rPr>
              <a:t>Cantidad total de alumnos / Cantidad de aulas</a:t>
            </a:r>
          </a:p>
          <a:p>
            <a:endParaRPr lang="es-ES" b="1" dirty="0" smtClean="0">
              <a:solidFill>
                <a:srgbClr val="002060"/>
              </a:solidFill>
              <a:latin typeface="Andalus" pitchFamily="18" charset="-78"/>
              <a:cs typeface="Andalus" pitchFamily="18" charset="-78"/>
            </a:endParaRPr>
          </a:p>
          <a:p>
            <a:pPr algn="ctr">
              <a:buNone/>
            </a:pPr>
            <a:r>
              <a:rPr lang="es-ES" b="1" dirty="0" smtClean="0">
                <a:solidFill>
                  <a:srgbClr val="002060"/>
                </a:solidFill>
                <a:latin typeface="Andalus" pitchFamily="18" charset="-78"/>
                <a:cs typeface="Andalus" pitchFamily="18" charset="-78"/>
              </a:rPr>
              <a:t>5959/172 = 34,6 Alumnos por aula  </a:t>
            </a:r>
          </a:p>
          <a:p>
            <a:pPr algn="ctr">
              <a:buNone/>
            </a:pPr>
            <a:endParaRPr lang="es-ES" dirty="0" smtClean="0">
              <a:solidFill>
                <a:srgbClr val="002060"/>
              </a:solidFill>
              <a:latin typeface="Andalus" pitchFamily="18" charset="-78"/>
              <a:cs typeface="Andalus" pitchFamily="18" charset="-78"/>
            </a:endParaRPr>
          </a:p>
          <a:p>
            <a:pPr algn="just">
              <a:buNone/>
            </a:pPr>
            <a:r>
              <a:rPr lang="es-ES" dirty="0" smtClean="0">
                <a:solidFill>
                  <a:srgbClr val="002060"/>
                </a:solidFill>
                <a:latin typeface="Andalus" pitchFamily="18" charset="-78"/>
                <a:cs typeface="Andalus" pitchFamily="18" charset="-78"/>
              </a:rPr>
              <a:t>    Este indicador, nos muestra una relación de 35 alumnos por aula, lo que refleja una infraestructura instalada, insuficiente por alumno, ya que muchas de ellas están construidas con materiales del medio, como lo es la palma y el bareque, y otras, no reúnen las suficientes especificaciones técnicas de espacio, luz y ventilación que propicien ambientes pedagógicos agradables para los estudiantes, que redunden en una mejor calidad de vida y de educación para la población escolar del municipio. </a:t>
            </a:r>
            <a:endParaRPr lang="es-ES"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latin typeface="Segoe Print" pitchFamily="2" charset="0"/>
                <a:cs typeface="Andalus" pitchFamily="18" charset="-78"/>
              </a:rPr>
              <a:t>Diagnostico de Desarrollo de Competencias</a:t>
            </a:r>
            <a:endParaRPr lang="es-ES" dirty="0"/>
          </a:p>
        </p:txBody>
      </p:sp>
      <p:sp>
        <p:nvSpPr>
          <p:cNvPr id="3" name="2 Marcador de contenido"/>
          <p:cNvSpPr>
            <a:spLocks noGrp="1"/>
          </p:cNvSpPr>
          <p:nvPr>
            <p:ph idx="1"/>
          </p:nvPr>
        </p:nvSpPr>
        <p:spPr/>
        <p:txBody>
          <a:bodyPr/>
          <a:lstStyle/>
          <a:p>
            <a:r>
              <a:rPr lang="es-ES" b="1" dirty="0" smtClean="0">
                <a:solidFill>
                  <a:srgbClr val="002060"/>
                </a:solidFill>
                <a:latin typeface="Segoe Print" pitchFamily="2" charset="0"/>
              </a:rPr>
              <a:t>Relación estudiante por directivo docente: </a:t>
            </a:r>
          </a:p>
          <a:p>
            <a:pPr>
              <a:buNone/>
            </a:pPr>
            <a:r>
              <a:rPr lang="es-ES" dirty="0" smtClean="0">
                <a:solidFill>
                  <a:srgbClr val="002060"/>
                </a:solidFill>
              </a:rPr>
              <a:t>    </a:t>
            </a:r>
            <a:r>
              <a:rPr lang="es-ES" dirty="0" smtClean="0">
                <a:solidFill>
                  <a:srgbClr val="002060"/>
                </a:solidFill>
                <a:latin typeface="Andalus" pitchFamily="18" charset="-78"/>
                <a:cs typeface="Andalus" pitchFamily="18" charset="-78"/>
              </a:rPr>
              <a:t>Numero de estudiantes / Numero de directivos docentes </a:t>
            </a:r>
          </a:p>
          <a:p>
            <a:pPr>
              <a:buNone/>
            </a:pPr>
            <a:endParaRPr lang="es-ES" dirty="0" smtClean="0">
              <a:solidFill>
                <a:srgbClr val="002060"/>
              </a:solidFill>
              <a:latin typeface="Andalus" pitchFamily="18" charset="-78"/>
              <a:cs typeface="Andalus" pitchFamily="18" charset="-78"/>
            </a:endParaRPr>
          </a:p>
          <a:p>
            <a:pPr algn="ctr">
              <a:buNone/>
            </a:pPr>
            <a:r>
              <a:rPr lang="es-ES" dirty="0" smtClean="0">
                <a:solidFill>
                  <a:srgbClr val="002060"/>
                </a:solidFill>
                <a:latin typeface="Andalus" pitchFamily="18" charset="-78"/>
                <a:cs typeface="Andalus" pitchFamily="18" charset="-78"/>
              </a:rPr>
              <a:t>5959 / 19 = 313,6 Alumnos por Directivos docentes  </a:t>
            </a:r>
          </a:p>
          <a:p>
            <a:pPr algn="ctr">
              <a:buNone/>
            </a:pPr>
            <a:endParaRPr lang="es-ES" dirty="0" smtClean="0">
              <a:solidFill>
                <a:srgbClr val="002060"/>
              </a:solidFill>
              <a:latin typeface="Andalus" pitchFamily="18" charset="-78"/>
              <a:cs typeface="Andalus" pitchFamily="18" charset="-78"/>
            </a:endParaRPr>
          </a:p>
          <a:p>
            <a:pPr algn="just">
              <a:buNone/>
            </a:pPr>
            <a:r>
              <a:rPr lang="es-ES" dirty="0" smtClean="0">
                <a:solidFill>
                  <a:srgbClr val="002060"/>
                </a:solidFill>
                <a:latin typeface="Andalus" pitchFamily="18" charset="-78"/>
                <a:cs typeface="Andalus" pitchFamily="18" charset="-78"/>
              </a:rPr>
              <a:t>   Son 5.959 alumnos en edad escolar matriculados, dirigidos por 19 Directivos Docentes, entre Rectores, Directores Rurales y Coordinadores Educativos, que equivale a 313.6 alumnos por Directivos Docentes. </a:t>
            </a:r>
            <a:endParaRPr lang="es-ES"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latin typeface="Segoe Print" pitchFamily="2" charset="0"/>
                <a:cs typeface="Andalus" pitchFamily="18" charset="-78"/>
              </a:rPr>
              <a:t>Diagnostico de Desarrollo de Competencias</a:t>
            </a:r>
            <a:endParaRPr lang="es-ES" dirty="0"/>
          </a:p>
        </p:txBody>
      </p:sp>
      <p:sp>
        <p:nvSpPr>
          <p:cNvPr id="3" name="2 Marcador de contenido"/>
          <p:cNvSpPr>
            <a:spLocks noGrp="1"/>
          </p:cNvSpPr>
          <p:nvPr>
            <p:ph idx="1"/>
          </p:nvPr>
        </p:nvSpPr>
        <p:spPr/>
        <p:txBody>
          <a:bodyPr>
            <a:normAutofit fontScale="92500" lnSpcReduction="10000"/>
          </a:bodyPr>
          <a:lstStyle/>
          <a:p>
            <a:r>
              <a:rPr lang="es-ES" sz="2400" b="1" dirty="0" smtClean="0">
                <a:solidFill>
                  <a:srgbClr val="002060"/>
                </a:solidFill>
                <a:latin typeface="Segoe Print" pitchFamily="2" charset="0"/>
              </a:rPr>
              <a:t>Relación personal administrativo por estudiante: </a:t>
            </a:r>
          </a:p>
          <a:p>
            <a:pPr>
              <a:buNone/>
            </a:pPr>
            <a:r>
              <a:rPr lang="es-ES" dirty="0" smtClean="0"/>
              <a:t> </a:t>
            </a:r>
            <a:r>
              <a:rPr lang="es-ES" dirty="0" smtClean="0">
                <a:solidFill>
                  <a:srgbClr val="002060"/>
                </a:solidFill>
              </a:rPr>
              <a:t>Numero de estudiantes / Numero de administrativos </a:t>
            </a:r>
          </a:p>
          <a:p>
            <a:pPr>
              <a:buNone/>
            </a:pPr>
            <a:endParaRPr lang="es-ES" dirty="0" smtClean="0">
              <a:solidFill>
                <a:srgbClr val="002060"/>
              </a:solidFill>
            </a:endParaRPr>
          </a:p>
          <a:p>
            <a:pPr algn="ctr">
              <a:buNone/>
            </a:pPr>
            <a:r>
              <a:rPr lang="es-ES" dirty="0" smtClean="0">
                <a:solidFill>
                  <a:srgbClr val="002060"/>
                </a:solidFill>
                <a:latin typeface="Andalus" pitchFamily="18" charset="-78"/>
                <a:cs typeface="Andalus" pitchFamily="18" charset="-78"/>
              </a:rPr>
              <a:t>5959/19 = 313,6 Alumnos por administrativos </a:t>
            </a:r>
          </a:p>
          <a:p>
            <a:pPr>
              <a:buNone/>
            </a:pPr>
            <a:endParaRPr lang="es-ES" dirty="0" smtClean="0">
              <a:solidFill>
                <a:srgbClr val="002060"/>
              </a:solidFill>
            </a:endParaRPr>
          </a:p>
          <a:p>
            <a:pPr>
              <a:buNone/>
            </a:pPr>
            <a:r>
              <a:rPr lang="es-ES" dirty="0" smtClean="0">
                <a:solidFill>
                  <a:srgbClr val="002060"/>
                </a:solidFill>
              </a:rPr>
              <a:t>    </a:t>
            </a:r>
            <a:r>
              <a:rPr lang="es-ES" dirty="0" smtClean="0">
                <a:solidFill>
                  <a:srgbClr val="002060"/>
                </a:solidFill>
                <a:latin typeface="Andalus" pitchFamily="18" charset="-78"/>
                <a:cs typeface="Andalus" pitchFamily="18" charset="-78"/>
              </a:rPr>
              <a:t>En este indicador, se muestra una deficiencia en el número de funcionarios de carácter administrativos que prestan sus servicios en las instituciones y centros educativos oficiales del municipio, reflejándose un faltante considerable de personal que preste sus servicios, especialmente personal de aseo en estos establecimientos educativos.  </a:t>
            </a:r>
            <a:endParaRPr lang="es-ES"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85800" y="514352"/>
            <a:ext cx="7672414" cy="1162050"/>
          </a:xfrm>
        </p:spPr>
        <p:txBody>
          <a:bodyPr/>
          <a:lstStyle/>
          <a:p>
            <a:pPr algn="ctr"/>
            <a:r>
              <a:rPr lang="es-ES" sz="4400" dirty="0" smtClean="0">
                <a:latin typeface="Segoe Print" pitchFamily="2" charset="0"/>
                <a:cs typeface="Andalus" pitchFamily="18" charset="-78"/>
              </a:rPr>
              <a:t>Diagnostico de Desarrollo de Competencias</a:t>
            </a:r>
            <a:endParaRPr lang="es-ES" sz="4400" dirty="0"/>
          </a:p>
        </p:txBody>
      </p:sp>
      <p:sp>
        <p:nvSpPr>
          <p:cNvPr id="6" name="5 Marcador de texto"/>
          <p:cNvSpPr>
            <a:spLocks noGrp="1"/>
          </p:cNvSpPr>
          <p:nvPr>
            <p:ph type="body" idx="2"/>
          </p:nvPr>
        </p:nvSpPr>
        <p:spPr/>
        <p:txBody>
          <a:bodyPr>
            <a:normAutofit lnSpcReduction="10000"/>
          </a:bodyPr>
          <a:lstStyle/>
          <a:p>
            <a:r>
              <a:rPr lang="es-ES" sz="1800" b="1" dirty="0" smtClean="0">
                <a:solidFill>
                  <a:srgbClr val="002060"/>
                </a:solidFill>
                <a:latin typeface="Andalus" pitchFamily="18" charset="-78"/>
                <a:cs typeface="Andalus" pitchFamily="18" charset="-78"/>
              </a:rPr>
              <a:t>Eficiencia Interna</a:t>
            </a:r>
          </a:p>
          <a:p>
            <a:r>
              <a:rPr lang="es-ES" dirty="0" smtClean="0">
                <a:solidFill>
                  <a:srgbClr val="002060"/>
                </a:solidFill>
                <a:latin typeface="Andalus" pitchFamily="18" charset="-78"/>
                <a:cs typeface="Andalus" pitchFamily="18" charset="-78"/>
              </a:rPr>
              <a:t>Analizando estas cifras, el sistema educativo del municipio de Ovejas presenta una incapacidad para retener el alumnado, ya que el nivel de deserción supera la media nacional que oscila en un 5%, el del departamento de Sucre oscila en un 3,5%. La repitencia se mantiene aún alta, porque lo deseable en el sistema educativo es que no existan estudiantes que repitan el año. El principal factor de incidencia en la alta deserción escolar que se da en el municipio, tiene sus causas en el deterioro de las condiciones sociales y económicas que obligan a las familias del municipio a trasladarse a otras regiones del país, en busca de mejores condiciones de vida y oportunidades. </a:t>
            </a:r>
            <a:endParaRPr lang="es-ES" dirty="0">
              <a:solidFill>
                <a:srgbClr val="002060"/>
              </a:solidFill>
              <a:latin typeface="Andalus" pitchFamily="18" charset="-78"/>
              <a:cs typeface="Andalus" pitchFamily="18" charset="-78"/>
            </a:endParaRPr>
          </a:p>
        </p:txBody>
      </p:sp>
      <p:graphicFrame>
        <p:nvGraphicFramePr>
          <p:cNvPr id="7" name="6 Marcador de contenido"/>
          <p:cNvGraphicFramePr>
            <a:graphicFrameLocks noGrp="1"/>
          </p:cNvGraphicFramePr>
          <p:nvPr>
            <p:ph sz="half" idx="1"/>
          </p:nvPr>
        </p:nvGraphicFramePr>
        <p:xfrm>
          <a:off x="3575050" y="1676400"/>
          <a:ext cx="511175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pPr algn="ctr"/>
            <a:r>
              <a:rPr lang="es-ES" sz="5400" dirty="0" smtClean="0">
                <a:latin typeface="Segoe Print" pitchFamily="2" charset="0"/>
                <a:cs typeface="Andalus" pitchFamily="18" charset="-78"/>
              </a:rPr>
              <a:t>Diagnostico de Desarrollo de Competencias</a:t>
            </a:r>
            <a:endParaRPr lang="es-ES" dirty="0"/>
          </a:p>
        </p:txBody>
      </p:sp>
      <p:sp>
        <p:nvSpPr>
          <p:cNvPr id="6" name="5 Marcador de contenido"/>
          <p:cNvSpPr>
            <a:spLocks noGrp="1"/>
          </p:cNvSpPr>
          <p:nvPr>
            <p:ph idx="1"/>
          </p:nvPr>
        </p:nvSpPr>
        <p:spPr/>
        <p:txBody>
          <a:bodyPr/>
          <a:lstStyle/>
          <a:p>
            <a:r>
              <a:rPr lang="es-ES" b="1" dirty="0" smtClean="0">
                <a:solidFill>
                  <a:srgbClr val="002060"/>
                </a:solidFill>
                <a:latin typeface="Segoe Print" pitchFamily="2" charset="0"/>
              </a:rPr>
              <a:t>Eficiencia externa:</a:t>
            </a:r>
          </a:p>
          <a:p>
            <a:pPr>
              <a:buNone/>
            </a:pPr>
            <a:r>
              <a:rPr lang="es-ES" b="1" dirty="0" smtClean="0">
                <a:solidFill>
                  <a:srgbClr val="002060"/>
                </a:solidFill>
                <a:latin typeface="Andalus" pitchFamily="18" charset="-78"/>
                <a:cs typeface="Andalus" pitchFamily="18" charset="-78"/>
              </a:rPr>
              <a:t>    </a:t>
            </a:r>
          </a:p>
          <a:p>
            <a:pPr algn="just">
              <a:buNone/>
            </a:pPr>
            <a:r>
              <a:rPr lang="es-ES" b="1" dirty="0" smtClean="0">
                <a:solidFill>
                  <a:srgbClr val="002060"/>
                </a:solidFill>
                <a:latin typeface="Andalus" pitchFamily="18" charset="-78"/>
                <a:cs typeface="Andalus" pitchFamily="18" charset="-78"/>
              </a:rPr>
              <a:t>   </a:t>
            </a:r>
            <a:r>
              <a:rPr lang="es-ES" dirty="0" smtClean="0">
                <a:solidFill>
                  <a:srgbClr val="002060"/>
                </a:solidFill>
                <a:latin typeface="Andalus" pitchFamily="18" charset="-78"/>
                <a:cs typeface="Andalus" pitchFamily="18" charset="-78"/>
              </a:rPr>
              <a:t>El índice de analfabetismo en Ovejas es bastante alto, superando el 12% del total de la población, superior al 7% del promedio nacional del país. Es de resaltar que, la mayor concentración de personal analfabeta del municipio, se encuentra en el rango de edad del adulto mayor. </a:t>
            </a:r>
            <a:endParaRPr lang="es-ES"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cs typeface="Andalus" pitchFamily="18" charset="-78"/>
              </a:rPr>
              <a:t>Diagnostico de Desarrollo de Competencias</a:t>
            </a:r>
            <a:endParaRPr lang="es-ES" dirty="0"/>
          </a:p>
        </p:txBody>
      </p:sp>
      <p:sp>
        <p:nvSpPr>
          <p:cNvPr id="3" name="2 Marcador de contenido"/>
          <p:cNvSpPr>
            <a:spLocks noGrp="1"/>
          </p:cNvSpPr>
          <p:nvPr>
            <p:ph idx="1"/>
          </p:nvPr>
        </p:nvSpPr>
        <p:spPr/>
        <p:txBody>
          <a:bodyPr>
            <a:normAutofit fontScale="85000" lnSpcReduction="20000"/>
          </a:bodyPr>
          <a:lstStyle/>
          <a:p>
            <a:pPr>
              <a:buNone/>
            </a:pPr>
            <a:r>
              <a:rPr lang="es-ES" b="1" dirty="0" smtClean="0">
                <a:solidFill>
                  <a:schemeClr val="tx2"/>
                </a:solidFill>
                <a:latin typeface="Segoe Print" pitchFamily="2" charset="0"/>
              </a:rPr>
              <a:t>Infraestructura </a:t>
            </a:r>
          </a:p>
          <a:p>
            <a:r>
              <a:rPr lang="es-ES" dirty="0" smtClean="0">
                <a:solidFill>
                  <a:schemeClr val="tx2"/>
                </a:solidFill>
                <a:latin typeface="Andalus" pitchFamily="18" charset="-78"/>
                <a:cs typeface="Andalus" pitchFamily="18" charset="-78"/>
              </a:rPr>
              <a:t>Locaciones que no cumplen con los estándares.</a:t>
            </a:r>
          </a:p>
          <a:p>
            <a:r>
              <a:rPr lang="es-ES" dirty="0" smtClean="0">
                <a:solidFill>
                  <a:schemeClr val="tx2"/>
                </a:solidFill>
                <a:latin typeface="Andalus" pitchFamily="18" charset="-78"/>
                <a:cs typeface="Andalus" pitchFamily="18" charset="-78"/>
              </a:rPr>
              <a:t>No existen laboratorio de física y químicas aptos para para la practicas de los estudiantes.</a:t>
            </a:r>
          </a:p>
          <a:p>
            <a:r>
              <a:rPr lang="es-ES" dirty="0" smtClean="0">
                <a:solidFill>
                  <a:schemeClr val="tx2"/>
                </a:solidFill>
                <a:latin typeface="Andalus" pitchFamily="18" charset="-78"/>
                <a:cs typeface="Andalus" pitchFamily="18" charset="-78"/>
              </a:rPr>
              <a:t>La mayoría de los establecimientos educativos no cuentan con encerramiento.</a:t>
            </a:r>
          </a:p>
          <a:p>
            <a:r>
              <a:rPr lang="es-ES" dirty="0" smtClean="0">
                <a:solidFill>
                  <a:schemeClr val="tx2"/>
                </a:solidFill>
                <a:latin typeface="Andalus" pitchFamily="18" charset="-78"/>
                <a:cs typeface="Andalus" pitchFamily="18" charset="-78"/>
              </a:rPr>
              <a:t>El 90% de los predios donde funcionan los establecimientos educativos no están legalizados.</a:t>
            </a:r>
          </a:p>
          <a:p>
            <a:r>
              <a:rPr lang="es-ES" dirty="0" smtClean="0">
                <a:solidFill>
                  <a:schemeClr val="tx2"/>
                </a:solidFill>
                <a:latin typeface="Andalus" pitchFamily="18" charset="-78"/>
                <a:cs typeface="Andalus" pitchFamily="18" charset="-78"/>
              </a:rPr>
              <a:t>Insuficientes deportivos con los que cuentan los establecimientos educativos.</a:t>
            </a:r>
          </a:p>
          <a:p>
            <a:r>
              <a:rPr lang="es-ES" dirty="0" smtClean="0">
                <a:solidFill>
                  <a:schemeClr val="tx2"/>
                </a:solidFill>
                <a:latin typeface="Andalus" pitchFamily="18" charset="-78"/>
                <a:cs typeface="Andalus" pitchFamily="18" charset="-78"/>
              </a:rPr>
              <a:t>Las vías de acceso a los establecimientos educativos en la zona rural se encuentran en mal estado.</a:t>
            </a:r>
          </a:p>
          <a:p>
            <a:r>
              <a:rPr lang="es-ES" dirty="0" smtClean="0">
                <a:solidFill>
                  <a:schemeClr val="tx2"/>
                </a:solidFill>
                <a:latin typeface="Andalus" pitchFamily="18" charset="-78"/>
                <a:cs typeface="Andalus" pitchFamily="18" charset="-78"/>
              </a:rPr>
              <a:t>Carencia de materiales didácticos acordes con las necesidades que nos impone el mundo globalizado. </a:t>
            </a:r>
          </a:p>
          <a:p>
            <a:endParaRPr lang="es-ES" dirty="0">
              <a:solidFill>
                <a:schemeClr val="tx2"/>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cs typeface="Andalus" pitchFamily="18" charset="-78"/>
              </a:rPr>
              <a:t>Diagnostico de Desarrollo de Competencias</a:t>
            </a:r>
            <a:endParaRPr lang="es-ES" dirty="0"/>
          </a:p>
        </p:txBody>
      </p:sp>
      <p:sp>
        <p:nvSpPr>
          <p:cNvPr id="3" name="2 Marcador de contenido"/>
          <p:cNvSpPr>
            <a:spLocks noGrp="1"/>
          </p:cNvSpPr>
          <p:nvPr>
            <p:ph idx="1"/>
          </p:nvPr>
        </p:nvSpPr>
        <p:spPr/>
        <p:txBody>
          <a:bodyPr/>
          <a:lstStyle/>
          <a:p>
            <a:r>
              <a:rPr lang="es-CO" b="1" dirty="0" smtClean="0">
                <a:solidFill>
                  <a:schemeClr val="tx2">
                    <a:lumMod val="50000"/>
                  </a:schemeClr>
                </a:solidFill>
                <a:latin typeface="Segoe Print" pitchFamily="2" charset="0"/>
              </a:rPr>
              <a:t>Objetivo General</a:t>
            </a:r>
            <a:endParaRPr lang="es-ES" dirty="0" smtClean="0">
              <a:solidFill>
                <a:schemeClr val="tx2">
                  <a:lumMod val="50000"/>
                </a:schemeClr>
              </a:solidFill>
              <a:latin typeface="Segoe Print" pitchFamily="2" charset="0"/>
            </a:endParaRPr>
          </a:p>
          <a:p>
            <a:pPr algn="just">
              <a:buNone/>
            </a:pPr>
            <a:r>
              <a:rPr lang="es-CO" dirty="0" smtClean="0"/>
              <a:t>   </a:t>
            </a:r>
            <a:r>
              <a:rPr lang="es-CO" dirty="0" smtClean="0">
                <a:solidFill>
                  <a:schemeClr val="tx2">
                    <a:lumMod val="50000"/>
                  </a:schemeClr>
                </a:solidFill>
                <a:latin typeface="Andalus" pitchFamily="18" charset="-78"/>
                <a:cs typeface="Andalus" pitchFamily="18" charset="-78"/>
              </a:rPr>
              <a:t>Incrementar el desarrollo de las competencias, habilidades, destrezas capacidades cognitivas de los ciudadanos mejorando la calidad educativa de las instituciones del municipio, estimulando la cobertura y permanencia, propiciando ambientes sanos y agradables para la recreación, deporte y cultura. </a:t>
            </a:r>
            <a:endParaRPr lang="es-ES" dirty="0" smtClean="0">
              <a:solidFill>
                <a:schemeClr val="tx2">
                  <a:lumMod val="50000"/>
                </a:schemeClr>
              </a:solidFill>
              <a:latin typeface="Andalus" pitchFamily="18" charset="-78"/>
              <a:cs typeface="Andalus" pitchFamily="18" charset="-78"/>
            </a:endParaRPr>
          </a:p>
          <a:p>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latin typeface="Segoe Print" pitchFamily="2" charset="0"/>
              </a:rPr>
              <a:t>PRESENTACIÓN DEL PDM</a:t>
            </a:r>
            <a:endParaRPr lang="es-ES" b="1" dirty="0">
              <a:latin typeface="Segoe Print" pitchFamily="2" charset="0"/>
            </a:endParaRPr>
          </a:p>
        </p:txBody>
      </p:sp>
      <p:sp>
        <p:nvSpPr>
          <p:cNvPr id="3" name="2 Marcador de contenido"/>
          <p:cNvSpPr>
            <a:spLocks noGrp="1"/>
          </p:cNvSpPr>
          <p:nvPr>
            <p:ph idx="1"/>
          </p:nvPr>
        </p:nvSpPr>
        <p:spPr/>
        <p:txBody>
          <a:bodyPr>
            <a:normAutofit lnSpcReduction="10000"/>
          </a:bodyPr>
          <a:lstStyle/>
          <a:p>
            <a:pPr algn="just">
              <a:buNone/>
            </a:pPr>
            <a:r>
              <a:rPr lang="es-CO" dirty="0" smtClean="0">
                <a:latin typeface="Andalus" pitchFamily="18" charset="-78"/>
                <a:cs typeface="Andalus" pitchFamily="18" charset="-78"/>
              </a:rPr>
              <a:t>   </a:t>
            </a:r>
            <a:r>
              <a:rPr lang="es-CO" dirty="0" smtClean="0">
                <a:solidFill>
                  <a:schemeClr val="accent1">
                    <a:lumMod val="50000"/>
                  </a:schemeClr>
                </a:solidFill>
                <a:latin typeface="Andalus" pitchFamily="18" charset="-78"/>
                <a:cs typeface="Andalus" pitchFamily="18" charset="-78"/>
              </a:rPr>
              <a:t>El plan de desarrollo municipal “</a:t>
            </a:r>
            <a:r>
              <a:rPr lang="es-CO" b="1" dirty="0" smtClean="0">
                <a:solidFill>
                  <a:schemeClr val="accent1">
                    <a:lumMod val="50000"/>
                  </a:schemeClr>
                </a:solidFill>
                <a:latin typeface="Andalus" pitchFamily="18" charset="-78"/>
                <a:cs typeface="Andalus" pitchFamily="18" charset="-78"/>
              </a:rPr>
              <a:t>confianza y Compromiso Social</a:t>
            </a:r>
            <a:r>
              <a:rPr lang="es-CO" dirty="0" smtClean="0">
                <a:solidFill>
                  <a:schemeClr val="accent1">
                    <a:lumMod val="50000"/>
                  </a:schemeClr>
                </a:solidFill>
                <a:latin typeface="Andalus" pitchFamily="18" charset="-78"/>
                <a:cs typeface="Andalus" pitchFamily="18" charset="-78"/>
              </a:rPr>
              <a:t>”  está diseñado para resolver, solventar y disipar los grandes problemas que en estos momentos aquejan al Municipio de Ovejas, donde se están proponiendo cambios estructurales en la administración pública, Nuestro plan de desarrollo está buscando promover el bienestar general de la población, fortalecer la democracia participativa y constituir un documento que guie a la comunidad de Ovejas en el próximo cuatrienio al desarrollo integral de toda la población menos favorecida.</a:t>
            </a:r>
            <a:endParaRPr lang="es-ES" dirty="0" smtClean="0">
              <a:solidFill>
                <a:schemeClr val="accent1">
                  <a:lumMod val="50000"/>
                </a:schemeClr>
              </a:solidFill>
              <a:latin typeface="Andalus" pitchFamily="18" charset="-78"/>
              <a:cs typeface="Andalus" pitchFamily="18" charset="-78"/>
            </a:endParaRPr>
          </a:p>
          <a:p>
            <a:pPr>
              <a:buNone/>
            </a:pPr>
            <a:endParaRPr lang="es-E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cs typeface="Andalus" pitchFamily="18" charset="-78"/>
              </a:rPr>
              <a:t>Diagnostico de Desarrollo de Competencias</a:t>
            </a:r>
            <a:endParaRPr lang="es-ES" dirty="0"/>
          </a:p>
        </p:txBody>
      </p:sp>
      <p:sp>
        <p:nvSpPr>
          <p:cNvPr id="3" name="2 Marcador de contenido"/>
          <p:cNvSpPr>
            <a:spLocks noGrp="1"/>
          </p:cNvSpPr>
          <p:nvPr>
            <p:ph idx="1"/>
          </p:nvPr>
        </p:nvSpPr>
        <p:spPr/>
        <p:txBody>
          <a:bodyPr>
            <a:normAutofit fontScale="62500" lnSpcReduction="20000"/>
          </a:bodyPr>
          <a:lstStyle/>
          <a:p>
            <a:pPr>
              <a:buNone/>
            </a:pPr>
            <a:r>
              <a:rPr lang="es-CO" sz="3600" b="1" dirty="0" smtClean="0">
                <a:solidFill>
                  <a:schemeClr val="tx2">
                    <a:lumMod val="50000"/>
                  </a:schemeClr>
                </a:solidFill>
                <a:latin typeface="Segoe Print" pitchFamily="2" charset="0"/>
              </a:rPr>
              <a:t>Objetivos específicos </a:t>
            </a:r>
            <a:endParaRPr lang="es-ES" sz="3600" dirty="0" smtClean="0">
              <a:solidFill>
                <a:schemeClr val="tx2">
                  <a:lumMod val="50000"/>
                </a:schemeClr>
              </a:solidFill>
              <a:latin typeface="Segoe Print" pitchFamily="2" charset="0"/>
            </a:endParaRPr>
          </a:p>
          <a:p>
            <a:pPr>
              <a:buNone/>
            </a:pPr>
            <a:endParaRPr lang="es-ES" dirty="0" smtClean="0"/>
          </a:p>
          <a:p>
            <a:pPr lvl="0" algn="just"/>
            <a:r>
              <a:rPr lang="es-CO" dirty="0" smtClean="0">
                <a:solidFill>
                  <a:schemeClr val="tx2">
                    <a:lumMod val="50000"/>
                  </a:schemeClr>
                </a:solidFill>
                <a:latin typeface="Andalus" pitchFamily="18" charset="-78"/>
                <a:cs typeface="Andalus" pitchFamily="18" charset="-78"/>
              </a:rPr>
              <a:t>Mantener la cobertura bruta escolar en las instituciones educativas de la zona urbana y rural del Municipio de Ovejas.</a:t>
            </a:r>
            <a:endParaRPr lang="es-ES" dirty="0" smtClean="0">
              <a:solidFill>
                <a:schemeClr val="tx2">
                  <a:lumMod val="50000"/>
                </a:schemeClr>
              </a:solidFill>
              <a:latin typeface="Andalus" pitchFamily="18" charset="-78"/>
              <a:cs typeface="Andalus" pitchFamily="18" charset="-78"/>
            </a:endParaRPr>
          </a:p>
          <a:p>
            <a:pPr lvl="0" algn="just"/>
            <a:r>
              <a:rPr lang="es-CO" dirty="0" smtClean="0">
                <a:solidFill>
                  <a:schemeClr val="tx2">
                    <a:lumMod val="50000"/>
                  </a:schemeClr>
                </a:solidFill>
                <a:latin typeface="Andalus" pitchFamily="18" charset="-78"/>
                <a:cs typeface="Andalus" pitchFamily="18" charset="-78"/>
              </a:rPr>
              <a:t>Disminuir la tasa deserción escolar en las instituciones educativas de la zona rural y urbana del Municipio de Ovejas.</a:t>
            </a:r>
            <a:endParaRPr lang="es-ES" dirty="0" smtClean="0">
              <a:solidFill>
                <a:schemeClr val="tx2">
                  <a:lumMod val="50000"/>
                </a:schemeClr>
              </a:solidFill>
              <a:latin typeface="Andalus" pitchFamily="18" charset="-78"/>
              <a:cs typeface="Andalus" pitchFamily="18" charset="-78"/>
            </a:endParaRPr>
          </a:p>
          <a:p>
            <a:pPr lvl="0" algn="just"/>
            <a:r>
              <a:rPr lang="es-CO" dirty="0" smtClean="0">
                <a:solidFill>
                  <a:schemeClr val="tx2">
                    <a:lumMod val="50000"/>
                  </a:schemeClr>
                </a:solidFill>
                <a:latin typeface="Andalus" pitchFamily="18" charset="-78"/>
                <a:cs typeface="Andalus" pitchFamily="18" charset="-78"/>
              </a:rPr>
              <a:t>Reducir la tasa de analfabetismo en la zona rural y urbana del municipio de ovejas.</a:t>
            </a:r>
            <a:endParaRPr lang="es-ES" dirty="0" smtClean="0">
              <a:solidFill>
                <a:schemeClr val="tx2">
                  <a:lumMod val="50000"/>
                </a:schemeClr>
              </a:solidFill>
              <a:latin typeface="Andalus" pitchFamily="18" charset="-78"/>
              <a:cs typeface="Andalus" pitchFamily="18" charset="-78"/>
            </a:endParaRPr>
          </a:p>
          <a:p>
            <a:pPr lvl="0" algn="just"/>
            <a:r>
              <a:rPr lang="es-ES" dirty="0" smtClean="0">
                <a:solidFill>
                  <a:schemeClr val="tx2">
                    <a:lumMod val="50000"/>
                  </a:schemeClr>
                </a:solidFill>
                <a:latin typeface="Andalus" pitchFamily="18" charset="-78"/>
                <a:cs typeface="Andalus" pitchFamily="18" charset="-78"/>
              </a:rPr>
              <a:t>Garantizar el acceso y la exención de todo tipo de costo académico en los establecimientos educativos oficiales en los niveles de preescolar, básica y media de la población víctima.</a:t>
            </a:r>
          </a:p>
          <a:p>
            <a:pPr lvl="0" algn="just"/>
            <a:r>
              <a:rPr lang="es-CO" dirty="0" smtClean="0">
                <a:solidFill>
                  <a:schemeClr val="tx2">
                    <a:lumMod val="50000"/>
                  </a:schemeClr>
                </a:solidFill>
                <a:latin typeface="Andalus" pitchFamily="18" charset="-78"/>
                <a:cs typeface="Andalus" pitchFamily="18" charset="-78"/>
              </a:rPr>
              <a:t>Propender la lectura en la población urbana y rural del Municipio de Ovejas, teniendo como prioridad a la población víctima, en extrema pobreza, etnias NNAJ, población discapacitada y reinsertada. </a:t>
            </a:r>
            <a:endParaRPr lang="es-ES" dirty="0" smtClean="0">
              <a:solidFill>
                <a:schemeClr val="tx2">
                  <a:lumMod val="50000"/>
                </a:schemeClr>
              </a:solidFill>
              <a:latin typeface="Andalus" pitchFamily="18" charset="-78"/>
              <a:cs typeface="Andalus" pitchFamily="18" charset="-78"/>
            </a:endParaRPr>
          </a:p>
          <a:p>
            <a:pPr lvl="0" algn="just"/>
            <a:r>
              <a:rPr lang="es-CO" dirty="0" smtClean="0">
                <a:solidFill>
                  <a:schemeClr val="tx2">
                    <a:lumMod val="50000"/>
                  </a:schemeClr>
                </a:solidFill>
                <a:latin typeface="Andalus" pitchFamily="18" charset="-78"/>
                <a:cs typeface="Andalus" pitchFamily="18" charset="-78"/>
              </a:rPr>
              <a:t>Mejorar la calidad educativa en las instituciones educativas de la zona rural y urbana del municipio de Ovejas. </a:t>
            </a:r>
            <a:endParaRPr lang="es-ES" dirty="0" smtClean="0">
              <a:solidFill>
                <a:schemeClr val="tx2">
                  <a:lumMod val="50000"/>
                </a:schemeClr>
              </a:solidFill>
              <a:latin typeface="Andalus" pitchFamily="18" charset="-78"/>
              <a:cs typeface="Andalus" pitchFamily="18" charset="-78"/>
            </a:endParaRPr>
          </a:p>
          <a:p>
            <a:pPr lvl="0" algn="just"/>
            <a:r>
              <a:rPr lang="es-CO" dirty="0" smtClean="0">
                <a:solidFill>
                  <a:schemeClr val="tx2">
                    <a:lumMod val="50000"/>
                  </a:schemeClr>
                </a:solidFill>
                <a:latin typeface="Andalus" pitchFamily="18" charset="-78"/>
                <a:cs typeface="Andalus" pitchFamily="18" charset="-78"/>
              </a:rPr>
              <a:t>Fomentar la práctica del deporte, la recreación y del aprovechamiento del tiempo libre en la zona urbana y rural del Municipio de Ovejas.  </a:t>
            </a:r>
            <a:endParaRPr lang="es-ES" dirty="0" smtClean="0">
              <a:solidFill>
                <a:schemeClr val="tx2">
                  <a:lumMod val="50000"/>
                </a:schemeClr>
              </a:solidFill>
              <a:latin typeface="Andalus" pitchFamily="18" charset="-78"/>
              <a:cs typeface="Andalus" pitchFamily="18" charset="-78"/>
            </a:endParaRPr>
          </a:p>
          <a:p>
            <a:pPr lvl="0" algn="just"/>
            <a:r>
              <a:rPr lang="es-CO" dirty="0" smtClean="0">
                <a:solidFill>
                  <a:schemeClr val="tx2">
                    <a:lumMod val="50000"/>
                  </a:schemeClr>
                </a:solidFill>
                <a:latin typeface="Andalus" pitchFamily="18" charset="-78"/>
                <a:cs typeface="Andalus" pitchFamily="18" charset="-78"/>
              </a:rPr>
              <a:t>Establecer una política cultural que permita el fortalecimiento del Festival Nacional de Gaitas a través del fomento de escuelas de gaitas, danzas y artes, conservando de esta manera la herencia cultural del Municipio de Ovejas. </a:t>
            </a:r>
            <a:endParaRPr lang="es-ES" dirty="0" smtClean="0">
              <a:solidFill>
                <a:schemeClr val="tx2">
                  <a:lumMod val="50000"/>
                </a:schemeClr>
              </a:solidFill>
              <a:latin typeface="Andalus" pitchFamily="18" charset="-78"/>
              <a:cs typeface="Andalus" pitchFamily="18" charset="-78"/>
            </a:endParaRPr>
          </a:p>
          <a:p>
            <a:endParaRPr lang="es-E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fortalecimiento institucional y gestión publica</a:t>
            </a:r>
            <a:endParaRPr lang="es-ES" sz="4000" dirty="0">
              <a:latin typeface="Segoe Print" pitchFamily="2" charset="0"/>
            </a:endParaRPr>
          </a:p>
        </p:txBody>
      </p:sp>
      <p:sp>
        <p:nvSpPr>
          <p:cNvPr id="3" name="2 Marcador de contenido"/>
          <p:cNvSpPr>
            <a:spLocks noGrp="1"/>
          </p:cNvSpPr>
          <p:nvPr>
            <p:ph idx="1"/>
          </p:nvPr>
        </p:nvSpPr>
        <p:spPr/>
        <p:txBody>
          <a:bodyPr>
            <a:normAutofit fontScale="85000" lnSpcReduction="20000"/>
          </a:bodyPr>
          <a:lstStyle/>
          <a:p>
            <a:r>
              <a:rPr lang="es-ES" b="1" dirty="0" smtClean="0">
                <a:solidFill>
                  <a:schemeClr val="tx2"/>
                </a:solidFill>
                <a:latin typeface="Segoe Print" pitchFamily="2" charset="0"/>
              </a:rPr>
              <a:t>Zona de Consolidación</a:t>
            </a:r>
          </a:p>
          <a:p>
            <a:pPr algn="just">
              <a:buNone/>
            </a:pPr>
            <a:r>
              <a:rPr lang="es-ES" dirty="0" smtClean="0"/>
              <a:t>    </a:t>
            </a:r>
            <a:r>
              <a:rPr lang="es-ES" dirty="0" smtClean="0">
                <a:solidFill>
                  <a:schemeClr val="tx2">
                    <a:lumMod val="50000"/>
                  </a:schemeClr>
                </a:solidFill>
                <a:latin typeface="Andalus" pitchFamily="18" charset="-78"/>
                <a:cs typeface="Andalus" pitchFamily="18" charset="-78"/>
              </a:rPr>
              <a:t>Dado que la consolidación territorial permitirá al municipio sumar esfuerzos con el nivel nacional para mejorar la seguridad y la convivencia ciudadana, fortalecer las instituciones locales y la participación comunitaria, mejorar la prestación de los servicios de salud y educación, propiciar la conectividad e integración del municipio y fomentar las actividades productivas, económicas y rurales, tales intenciones y propósitos resultan estrechamente vinculados a los objetivos de los programas y subprogramas del plan de desarrollo. En este sentido, el municipio junto con sus acciones estratégicas se convierte en socio vital del Gobierno Nacional para mejorar la calidad de vida de los habitantes del Municipio de Ovejas, proteger sus derechos fundamentales y consolidar sus capacidades institucionales y productivas en el territorio. </a:t>
            </a:r>
            <a:endParaRPr lang="es-ES" b="1" dirty="0">
              <a:solidFill>
                <a:schemeClr val="tx2">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fortalecimiento institucional y gestión publica</a:t>
            </a:r>
            <a:endParaRPr lang="es-ES" sz="4000" dirty="0"/>
          </a:p>
        </p:txBody>
      </p:sp>
      <p:sp>
        <p:nvSpPr>
          <p:cNvPr id="3" name="2 Marcador de contenido"/>
          <p:cNvSpPr>
            <a:spLocks noGrp="1"/>
          </p:cNvSpPr>
          <p:nvPr>
            <p:ph idx="1"/>
          </p:nvPr>
        </p:nvSpPr>
        <p:spPr/>
        <p:txBody>
          <a:bodyPr>
            <a:normAutofit fontScale="92500"/>
          </a:bodyPr>
          <a:lstStyle/>
          <a:p>
            <a:r>
              <a:rPr lang="es-ES" b="1" dirty="0" smtClean="0">
                <a:solidFill>
                  <a:schemeClr val="tx2">
                    <a:lumMod val="50000"/>
                  </a:schemeClr>
                </a:solidFill>
                <a:latin typeface="Segoe Print" pitchFamily="2" charset="0"/>
              </a:rPr>
              <a:t>Capacidad institucional </a:t>
            </a:r>
          </a:p>
          <a:p>
            <a:pPr algn="just">
              <a:buNone/>
            </a:pPr>
            <a:r>
              <a:rPr lang="es-ES" dirty="0" smtClean="0"/>
              <a:t>   </a:t>
            </a:r>
            <a:r>
              <a:rPr lang="es-ES" dirty="0" smtClean="0">
                <a:solidFill>
                  <a:schemeClr val="tx2">
                    <a:lumMod val="50000"/>
                  </a:schemeClr>
                </a:solidFill>
                <a:latin typeface="Andalus" pitchFamily="18" charset="-78"/>
                <a:cs typeface="Andalus" pitchFamily="18" charset="-78"/>
              </a:rPr>
              <a:t>El Municipio de Ovejas presenta dificultades en su gestión financiera, administrativa y en los mecanismos de participación. En relación a la gestión financiera, hay alta dependencia de los recursos transferidos por el nivel nacional y poca generación de recursos propios, lo que se debe a una débil cultura de pago por parte de los ciudadanos, falta de acciones efectivas de recaudo y desactualización catastral. Con respecto a la capacidad administrativa, el personal no es suficiente ni está debidamente cualificado para ejercer todas las funciones de la alcaldía.</a:t>
            </a:r>
            <a:endParaRPr lang="es-ES" b="1" dirty="0">
              <a:solidFill>
                <a:schemeClr val="tx2">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fortalecimiento institucional y gestión publica</a:t>
            </a:r>
            <a:endParaRPr lang="es-ES" sz="4000" dirty="0"/>
          </a:p>
        </p:txBody>
      </p:sp>
      <p:pic>
        <p:nvPicPr>
          <p:cNvPr id="1027" name="Picture 3"/>
          <p:cNvPicPr>
            <a:picLocks noGrp="1" noChangeAspect="1" noChangeArrowheads="1"/>
          </p:cNvPicPr>
          <p:nvPr>
            <p:ph idx="1"/>
          </p:nvPr>
        </p:nvPicPr>
        <p:blipFill>
          <a:blip r:embed="rId2" cstate="print"/>
          <a:srcRect/>
          <a:stretch>
            <a:fillRect/>
          </a:stretch>
        </p:blipFill>
        <p:spPr bwMode="auto">
          <a:xfrm>
            <a:off x="457200" y="2356945"/>
            <a:ext cx="8229600" cy="354587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fortalecimiento institucional y gestión publica</a:t>
            </a:r>
            <a:endParaRPr lang="es-ES" sz="4000" dirty="0"/>
          </a:p>
        </p:txBody>
      </p:sp>
      <p:sp>
        <p:nvSpPr>
          <p:cNvPr id="3" name="2 Marcador de contenido"/>
          <p:cNvSpPr>
            <a:spLocks noGrp="1"/>
          </p:cNvSpPr>
          <p:nvPr>
            <p:ph idx="1"/>
          </p:nvPr>
        </p:nvSpPr>
        <p:spPr/>
        <p:txBody>
          <a:bodyPr>
            <a:normAutofit fontScale="70000" lnSpcReduction="20000"/>
          </a:bodyPr>
          <a:lstStyle/>
          <a:p>
            <a:pPr>
              <a:buNone/>
            </a:pPr>
            <a:r>
              <a:rPr lang="es-ES" sz="2900" b="1" dirty="0" smtClean="0">
                <a:latin typeface="Segoe Print" pitchFamily="2" charset="0"/>
              </a:rPr>
              <a:t>    </a:t>
            </a:r>
            <a:r>
              <a:rPr lang="es-ES" sz="2900" b="1" dirty="0" smtClean="0">
                <a:solidFill>
                  <a:schemeClr val="tx2">
                    <a:lumMod val="50000"/>
                  </a:schemeClr>
                </a:solidFill>
                <a:latin typeface="Segoe Print" pitchFamily="2" charset="0"/>
                <a:cs typeface="Andalus" pitchFamily="18" charset="-78"/>
              </a:rPr>
              <a:t>A continuación se relacionan las principales dificultades identificadas en el municipio: </a:t>
            </a:r>
          </a:p>
          <a:p>
            <a:endParaRPr lang="es-ES" dirty="0" smtClean="0"/>
          </a:p>
          <a:p>
            <a:r>
              <a:rPr lang="es-ES" dirty="0" smtClean="0">
                <a:solidFill>
                  <a:schemeClr val="tx2">
                    <a:lumMod val="50000"/>
                  </a:schemeClr>
                </a:solidFill>
                <a:latin typeface="Andalus" pitchFamily="18" charset="-78"/>
                <a:cs typeface="Andalus" pitchFamily="18" charset="-78"/>
              </a:rPr>
              <a:t>Reporte oportuno y de calidad de información requerida por el Gobierno nacional y departamental (FUT, SISBEN, SUI, entre otros) </a:t>
            </a:r>
          </a:p>
          <a:p>
            <a:r>
              <a:rPr lang="es-ES" dirty="0" smtClean="0">
                <a:solidFill>
                  <a:schemeClr val="tx2">
                    <a:lumMod val="50000"/>
                  </a:schemeClr>
                </a:solidFill>
                <a:latin typeface="Andalus" pitchFamily="18" charset="-78"/>
                <a:cs typeface="Andalus" pitchFamily="18" charset="-78"/>
              </a:rPr>
              <a:t>Estabilidad del personal (aplicación de la carrera administrativa) </a:t>
            </a:r>
          </a:p>
          <a:p>
            <a:r>
              <a:rPr lang="es-ES" dirty="0" smtClean="0">
                <a:solidFill>
                  <a:schemeClr val="tx2">
                    <a:lumMod val="50000"/>
                  </a:schemeClr>
                </a:solidFill>
                <a:latin typeface="Andalus" pitchFamily="18" charset="-78"/>
                <a:cs typeface="Andalus" pitchFamily="18" charset="-78"/>
              </a:rPr>
              <a:t>Profesionalización de la planta </a:t>
            </a:r>
          </a:p>
          <a:p>
            <a:r>
              <a:rPr lang="es-ES" dirty="0" smtClean="0">
                <a:solidFill>
                  <a:schemeClr val="tx2">
                    <a:lumMod val="50000"/>
                  </a:schemeClr>
                </a:solidFill>
                <a:latin typeface="Andalus" pitchFamily="18" charset="-78"/>
                <a:cs typeface="Andalus" pitchFamily="18" charset="-78"/>
              </a:rPr>
              <a:t>Disponibilidad de equipamiento como computadores, escritorios, acceso a internet </a:t>
            </a:r>
          </a:p>
          <a:p>
            <a:r>
              <a:rPr lang="es-ES" dirty="0" smtClean="0">
                <a:solidFill>
                  <a:schemeClr val="tx2">
                    <a:lumMod val="50000"/>
                  </a:schemeClr>
                </a:solidFill>
                <a:latin typeface="Andalus" pitchFamily="18" charset="-78"/>
                <a:cs typeface="Andalus" pitchFamily="18" charset="-78"/>
              </a:rPr>
              <a:t>Automatización de procesos (banco de proyectos, recaudo tributario, etc.) </a:t>
            </a:r>
          </a:p>
          <a:p>
            <a:r>
              <a:rPr lang="es-ES" dirty="0" smtClean="0">
                <a:solidFill>
                  <a:schemeClr val="tx2">
                    <a:lumMod val="50000"/>
                  </a:schemeClr>
                </a:solidFill>
                <a:latin typeface="Andalus" pitchFamily="18" charset="-78"/>
                <a:cs typeface="Andalus" pitchFamily="18" charset="-78"/>
              </a:rPr>
              <a:t>Funcionalidad de sistemas de información </a:t>
            </a:r>
          </a:p>
          <a:p>
            <a:r>
              <a:rPr lang="es-ES" dirty="0" smtClean="0">
                <a:solidFill>
                  <a:schemeClr val="tx2">
                    <a:lumMod val="50000"/>
                  </a:schemeClr>
                </a:solidFill>
                <a:latin typeface="Andalus" pitchFamily="18" charset="-78"/>
                <a:cs typeface="Andalus" pitchFamily="18" charset="-78"/>
              </a:rPr>
              <a:t>Almacenamiento de la información (ley de archivos) </a:t>
            </a:r>
          </a:p>
          <a:p>
            <a:r>
              <a:rPr lang="es-ES" dirty="0" smtClean="0">
                <a:solidFill>
                  <a:schemeClr val="tx2">
                    <a:lumMod val="50000"/>
                  </a:schemeClr>
                </a:solidFill>
                <a:latin typeface="Andalus" pitchFamily="18" charset="-78"/>
                <a:cs typeface="Andalus" pitchFamily="18" charset="-78"/>
              </a:rPr>
              <a:t>Dependencia de las transferencias de la Nación </a:t>
            </a:r>
          </a:p>
          <a:p>
            <a:pPr>
              <a:buNone/>
            </a:pPr>
            <a:endParaRPr lang="es-ES" dirty="0" smtClean="0"/>
          </a:p>
          <a:p>
            <a:pPr>
              <a:buNone/>
            </a:pPr>
            <a:r>
              <a:rPr lang="es-ES" dirty="0" smtClean="0">
                <a:solidFill>
                  <a:schemeClr val="tx2">
                    <a:lumMod val="50000"/>
                  </a:schemeClr>
                </a:solidFill>
                <a:latin typeface="Andalus" pitchFamily="18" charset="-78"/>
                <a:cs typeface="Andalus" pitchFamily="18" charset="-78"/>
              </a:rPr>
              <a:t> </a:t>
            </a:r>
            <a:endParaRPr lang="es-ES" dirty="0">
              <a:solidFill>
                <a:schemeClr val="tx2">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fortalecimiento institucional y gestión publica</a:t>
            </a:r>
            <a:endParaRPr lang="es-ES" sz="4000" dirty="0"/>
          </a:p>
        </p:txBody>
      </p:sp>
      <p:sp>
        <p:nvSpPr>
          <p:cNvPr id="3" name="2 Marcador de contenido"/>
          <p:cNvSpPr>
            <a:spLocks noGrp="1"/>
          </p:cNvSpPr>
          <p:nvPr>
            <p:ph idx="1"/>
          </p:nvPr>
        </p:nvSpPr>
        <p:spPr/>
        <p:txBody>
          <a:bodyPr>
            <a:normAutofit fontScale="70000" lnSpcReduction="20000"/>
          </a:bodyPr>
          <a:lstStyle/>
          <a:p>
            <a:endParaRPr lang="es-ES" dirty="0" smtClean="0"/>
          </a:p>
          <a:p>
            <a:pPr>
              <a:buNone/>
            </a:pPr>
            <a:r>
              <a:rPr lang="es-ES" sz="3800" b="1" dirty="0" smtClean="0">
                <a:solidFill>
                  <a:schemeClr val="tx2">
                    <a:lumMod val="50000"/>
                  </a:schemeClr>
                </a:solidFill>
                <a:latin typeface="Segoe Print" pitchFamily="2" charset="0"/>
              </a:rPr>
              <a:t>  Situación deseada:</a:t>
            </a:r>
          </a:p>
          <a:p>
            <a:r>
              <a:rPr lang="es-ES" dirty="0" smtClean="0">
                <a:solidFill>
                  <a:schemeClr val="tx2">
                    <a:lumMod val="50000"/>
                  </a:schemeClr>
                </a:solidFill>
                <a:latin typeface="Andalus" pitchFamily="18" charset="-78"/>
                <a:cs typeface="Andalus" pitchFamily="18" charset="-78"/>
              </a:rPr>
              <a:t>Estructura administrativa apropiada </a:t>
            </a:r>
          </a:p>
          <a:p>
            <a:r>
              <a:rPr lang="es-ES" dirty="0" smtClean="0">
                <a:solidFill>
                  <a:schemeClr val="tx2">
                    <a:lumMod val="50000"/>
                  </a:schemeClr>
                </a:solidFill>
                <a:latin typeface="Andalus" pitchFamily="18" charset="-78"/>
                <a:cs typeface="Andalus" pitchFamily="18" charset="-78"/>
              </a:rPr>
              <a:t>Implementación del Sistema de Gestión de Calidad y Modelo Estándar de Control Interno </a:t>
            </a:r>
          </a:p>
          <a:p>
            <a:r>
              <a:rPr lang="es-ES" dirty="0" smtClean="0">
                <a:solidFill>
                  <a:schemeClr val="tx2">
                    <a:lumMod val="50000"/>
                  </a:schemeClr>
                </a:solidFill>
                <a:latin typeface="Andalus" pitchFamily="18" charset="-78"/>
                <a:cs typeface="Andalus" pitchFamily="18" charset="-78"/>
              </a:rPr>
              <a:t>Socialización y publicación de la información relacionada con la gestión de la administración (páginas web actualizadas, publicaciones, visibilización de la contratación, etc.) </a:t>
            </a:r>
          </a:p>
          <a:p>
            <a:r>
              <a:rPr lang="es-ES" dirty="0" smtClean="0">
                <a:solidFill>
                  <a:schemeClr val="tx2">
                    <a:lumMod val="50000"/>
                  </a:schemeClr>
                </a:solidFill>
                <a:latin typeface="Andalus" pitchFamily="18" charset="-78"/>
                <a:cs typeface="Andalus" pitchFamily="18" charset="-78"/>
              </a:rPr>
              <a:t>Facilidades de participación e inclusión de la ciudadanía (servicio al ciudadano, presupuestos participativos, rendición de cuentas, etc.) </a:t>
            </a:r>
          </a:p>
          <a:p>
            <a:r>
              <a:rPr lang="es-ES" dirty="0" smtClean="0">
                <a:solidFill>
                  <a:schemeClr val="tx2">
                    <a:lumMod val="50000"/>
                  </a:schemeClr>
                </a:solidFill>
                <a:latin typeface="Andalus" pitchFamily="18" charset="-78"/>
                <a:cs typeface="Andalus" pitchFamily="18" charset="-78"/>
              </a:rPr>
              <a:t>Autofinanciación de gastos de funcionamiento </a:t>
            </a:r>
          </a:p>
          <a:p>
            <a:r>
              <a:rPr lang="es-ES" dirty="0" smtClean="0">
                <a:solidFill>
                  <a:schemeClr val="tx2">
                    <a:lumMod val="50000"/>
                  </a:schemeClr>
                </a:solidFill>
                <a:latin typeface="Andalus" pitchFamily="18" charset="-78"/>
                <a:cs typeface="Andalus" pitchFamily="18" charset="-78"/>
              </a:rPr>
              <a:t>Respaldo del servicio de la deuda </a:t>
            </a:r>
          </a:p>
          <a:p>
            <a:r>
              <a:rPr lang="es-ES" dirty="0" smtClean="0">
                <a:solidFill>
                  <a:schemeClr val="tx2">
                    <a:lumMod val="50000"/>
                  </a:schemeClr>
                </a:solidFill>
                <a:latin typeface="Andalus" pitchFamily="18" charset="-78"/>
                <a:cs typeface="Andalus" pitchFamily="18" charset="-78"/>
              </a:rPr>
              <a:t>Generación de recursos propios (actualización catastral, recaudo eficaz, promoción de la industria y comercio) </a:t>
            </a:r>
          </a:p>
          <a:p>
            <a:r>
              <a:rPr lang="es-ES" dirty="0" smtClean="0">
                <a:solidFill>
                  <a:schemeClr val="tx2">
                    <a:lumMod val="50000"/>
                  </a:schemeClr>
                </a:solidFill>
                <a:latin typeface="Andalus" pitchFamily="18" charset="-78"/>
                <a:cs typeface="Andalus" pitchFamily="18" charset="-78"/>
              </a:rPr>
              <a:t>Magnitud de la inversión pública (Gasto social focalizado) </a:t>
            </a:r>
          </a:p>
          <a:p>
            <a:r>
              <a:rPr lang="es-ES" dirty="0" smtClean="0">
                <a:solidFill>
                  <a:schemeClr val="tx2">
                    <a:lumMod val="50000"/>
                  </a:schemeClr>
                </a:solidFill>
                <a:latin typeface="Andalus" pitchFamily="18" charset="-78"/>
                <a:cs typeface="Andalus" pitchFamily="18" charset="-78"/>
              </a:rPr>
              <a:t>Capacidad de ahorro </a:t>
            </a:r>
          </a:p>
          <a:p>
            <a:endParaRPr lang="es-E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fortalecimiento institucional y gestión publica</a:t>
            </a:r>
            <a:endParaRPr lang="es-ES" sz="4000" dirty="0"/>
          </a:p>
        </p:txBody>
      </p:sp>
      <p:sp>
        <p:nvSpPr>
          <p:cNvPr id="3" name="2 Marcador de contenido"/>
          <p:cNvSpPr>
            <a:spLocks noGrp="1"/>
          </p:cNvSpPr>
          <p:nvPr>
            <p:ph idx="1"/>
          </p:nvPr>
        </p:nvSpPr>
        <p:spPr/>
        <p:txBody>
          <a:bodyPr>
            <a:normAutofit fontScale="92500"/>
          </a:bodyPr>
          <a:lstStyle/>
          <a:p>
            <a:r>
              <a:rPr lang="es-ES" b="1" dirty="0" smtClean="0">
                <a:solidFill>
                  <a:schemeClr val="tx2">
                    <a:lumMod val="50000"/>
                  </a:schemeClr>
                </a:solidFill>
                <a:latin typeface="Segoe Print" pitchFamily="2" charset="0"/>
              </a:rPr>
              <a:t>Fortalecimiento institucional</a:t>
            </a:r>
          </a:p>
          <a:p>
            <a:pPr algn="just">
              <a:buNone/>
            </a:pPr>
            <a:r>
              <a:rPr lang="es-ES" dirty="0" smtClean="0"/>
              <a:t>   </a:t>
            </a:r>
            <a:r>
              <a:rPr lang="es-ES" dirty="0" smtClean="0">
                <a:solidFill>
                  <a:schemeClr val="tx2">
                    <a:lumMod val="50000"/>
                  </a:schemeClr>
                </a:solidFill>
                <a:latin typeface="Andalus" pitchFamily="18" charset="-78"/>
                <a:cs typeface="Andalus" pitchFamily="18" charset="-78"/>
              </a:rPr>
              <a:t>El objetivo del programa es mejorar las capacidades y los procesos de gestión requeridos para cumplir adecuadamente con las competencias y normas, y ofrecer eficaz y eficientemente los bienes y servicios a la población. </a:t>
            </a:r>
          </a:p>
          <a:p>
            <a:pPr algn="just">
              <a:buNone/>
            </a:pPr>
            <a:r>
              <a:rPr lang="es-ES" dirty="0" smtClean="0"/>
              <a:t>   </a:t>
            </a:r>
            <a:r>
              <a:rPr lang="es-ES" dirty="0" smtClean="0">
                <a:solidFill>
                  <a:schemeClr val="tx2">
                    <a:lumMod val="50000"/>
                  </a:schemeClr>
                </a:solidFill>
                <a:latin typeface="Andalus" pitchFamily="18" charset="-78"/>
                <a:cs typeface="Andalus" pitchFamily="18" charset="-78"/>
              </a:rPr>
              <a:t>El Programa tiene como meta incrementar el puntaje obtenido en el Índice de Gobierno Abierto (IGA) de la Procuraduría General de la Nación hasta alcanzar un 100% en todas las variables e indicadores y mejorar su posición en el ranking nacional de los índices de desempeño fiscal e integral durante el período de gobierno. </a:t>
            </a:r>
            <a:endParaRPr lang="es-ES" dirty="0">
              <a:solidFill>
                <a:schemeClr val="tx2">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fortalecimiento institucional y gestión publica</a:t>
            </a:r>
            <a:endParaRPr lang="es-ES" sz="4000" dirty="0"/>
          </a:p>
        </p:txBody>
      </p:sp>
      <p:sp>
        <p:nvSpPr>
          <p:cNvPr id="3" name="2 Marcador de contenido"/>
          <p:cNvSpPr>
            <a:spLocks noGrp="1"/>
          </p:cNvSpPr>
          <p:nvPr>
            <p:ph idx="1"/>
          </p:nvPr>
        </p:nvSpPr>
        <p:spPr/>
        <p:txBody>
          <a:bodyPr>
            <a:normAutofit fontScale="92500" lnSpcReduction="20000"/>
          </a:bodyPr>
          <a:lstStyle/>
          <a:p>
            <a:pPr>
              <a:buNone/>
            </a:pPr>
            <a:r>
              <a:rPr lang="es-ES" dirty="0" smtClean="0"/>
              <a:t>   </a:t>
            </a:r>
            <a:r>
              <a:rPr lang="es-ES" dirty="0" smtClean="0">
                <a:solidFill>
                  <a:schemeClr val="tx2">
                    <a:lumMod val="50000"/>
                  </a:schemeClr>
                </a:solidFill>
                <a:latin typeface="Andalus" pitchFamily="18" charset="-78"/>
                <a:cs typeface="Andalus" pitchFamily="18" charset="-78"/>
              </a:rPr>
              <a:t>El Fortalecimiento Institucional se ejecutará mediante los siguientes subprogramas: </a:t>
            </a:r>
          </a:p>
          <a:p>
            <a:pPr algn="just"/>
            <a:r>
              <a:rPr lang="es-ES" sz="2000" dirty="0" smtClean="0">
                <a:solidFill>
                  <a:schemeClr val="tx2">
                    <a:lumMod val="50000"/>
                  </a:schemeClr>
                </a:solidFill>
                <a:latin typeface="Segoe Print" pitchFamily="2" charset="0"/>
              </a:rPr>
              <a:t>Mejoramiento de la gestión fiscal del municipio: </a:t>
            </a:r>
            <a:r>
              <a:rPr lang="es-ES" sz="2200" dirty="0" smtClean="0">
                <a:solidFill>
                  <a:schemeClr val="tx2">
                    <a:lumMod val="50000"/>
                  </a:schemeClr>
                </a:solidFill>
                <a:latin typeface="Andalus" pitchFamily="18" charset="-78"/>
                <a:cs typeface="Andalus" pitchFamily="18" charset="-78"/>
              </a:rPr>
              <a:t>Este proyecto tiene como propósito mejorar el recaudo de recursos propios y garantizar un manejo adecuado de las finanzas municipales, para lo cual se adelantarán acciones como la modernización del estatuto de rentas, el mejoramiento de los sistemas de cobro, la actualización catastral y el mejoramiento de los sistemas de información. </a:t>
            </a:r>
          </a:p>
          <a:p>
            <a:pPr algn="just"/>
            <a:r>
              <a:rPr lang="es-ES" sz="2200" dirty="0" smtClean="0">
                <a:solidFill>
                  <a:schemeClr val="tx2">
                    <a:lumMod val="50000"/>
                  </a:schemeClr>
                </a:solidFill>
                <a:latin typeface="Segoe Print" pitchFamily="2" charset="0"/>
              </a:rPr>
              <a:t>Mejoramiento de capacidades: </a:t>
            </a:r>
            <a:r>
              <a:rPr lang="es-ES" sz="2200" dirty="0" smtClean="0">
                <a:solidFill>
                  <a:schemeClr val="tx2">
                    <a:lumMod val="50000"/>
                  </a:schemeClr>
                </a:solidFill>
                <a:latin typeface="Andalus" pitchFamily="18" charset="-78"/>
                <a:cs typeface="Andalus" pitchFamily="18" charset="-78"/>
              </a:rPr>
              <a:t>Este proyecto tiene como propósito mejorar la calidad del recurso humano de la administración, garantizar su estabilidad y formación, fortalecer la aplicación de la carrera administrativa y reforzar las instalaciones y equipos requeridos para el funcionamiento. Se gestionará el apoyo de la Escuela Superior de Administración Pública y de otras entidades que ofrezcan cursos de actualización o capacitación dirigidas a servidores públicos. </a:t>
            </a:r>
            <a:endParaRPr lang="es-ES" sz="2200" dirty="0">
              <a:solidFill>
                <a:schemeClr val="tx2">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fortalecimiento institucional y gestión publica</a:t>
            </a:r>
            <a:endParaRPr lang="es-ES" sz="4000" dirty="0"/>
          </a:p>
        </p:txBody>
      </p:sp>
      <p:sp>
        <p:nvSpPr>
          <p:cNvPr id="3" name="2 Marcador de contenido"/>
          <p:cNvSpPr>
            <a:spLocks noGrp="1"/>
          </p:cNvSpPr>
          <p:nvPr>
            <p:ph idx="1"/>
          </p:nvPr>
        </p:nvSpPr>
        <p:spPr/>
        <p:txBody>
          <a:bodyPr>
            <a:normAutofit fontScale="92500" lnSpcReduction="20000"/>
          </a:bodyPr>
          <a:lstStyle/>
          <a:p>
            <a:pPr algn="just"/>
            <a:r>
              <a:rPr lang="es-ES" dirty="0" smtClean="0">
                <a:solidFill>
                  <a:schemeClr val="tx2">
                    <a:lumMod val="50000"/>
                  </a:schemeClr>
                </a:solidFill>
                <a:latin typeface="Segoe Print" pitchFamily="2" charset="0"/>
              </a:rPr>
              <a:t>Mejoramiento de procesos: </a:t>
            </a:r>
            <a:r>
              <a:rPr lang="es-ES" dirty="0" smtClean="0">
                <a:solidFill>
                  <a:schemeClr val="tx2">
                    <a:lumMod val="50000"/>
                  </a:schemeClr>
                </a:solidFill>
                <a:latin typeface="Andalus" pitchFamily="18" charset="-78"/>
                <a:cs typeface="Andalus" pitchFamily="18" charset="-78"/>
              </a:rPr>
              <a:t>Este proyecto tiene como propósito mejorar los procesos básicos de la administración pública a nivel general y sectorial, tales como planeación sectorial, sistemas de información, sistemas de archivo, sistema de gestión de calidad, formulación de proyectos, consolidación de los bancos de proyectos, contratación, organización administrativa, servicio al ciudadano, gobierno en línea, control interno, seguimiento y evaluación de resultados (implementación de tableros de control), promoción de la transparencia, rendición de cuentas y audiencias públicas. Por ejemplo, se implementará la estrategia de servicio al ciudadano, se actualizará la página web del municipio y se usará el tablero de control5 para el respectivo seguimiento del plan de desarrollo. </a:t>
            </a:r>
            <a:endParaRPr lang="es-ES" dirty="0">
              <a:solidFill>
                <a:schemeClr val="tx2">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fortalecimiento institucional y gestión publica</a:t>
            </a:r>
            <a:endParaRPr lang="es-ES" sz="4000" dirty="0"/>
          </a:p>
        </p:txBody>
      </p:sp>
      <p:sp>
        <p:nvSpPr>
          <p:cNvPr id="3" name="2 Marcador de contenido"/>
          <p:cNvSpPr>
            <a:spLocks noGrp="1"/>
          </p:cNvSpPr>
          <p:nvPr>
            <p:ph idx="1"/>
          </p:nvPr>
        </p:nvSpPr>
        <p:spPr/>
        <p:txBody>
          <a:bodyPr>
            <a:normAutofit fontScale="77500" lnSpcReduction="20000"/>
          </a:bodyPr>
          <a:lstStyle/>
          <a:p>
            <a:r>
              <a:rPr lang="es-ES" b="1" dirty="0" smtClean="0">
                <a:solidFill>
                  <a:schemeClr val="tx2">
                    <a:lumMod val="50000"/>
                  </a:schemeClr>
                </a:solidFill>
                <a:latin typeface="Segoe Print" pitchFamily="2" charset="0"/>
              </a:rPr>
              <a:t>Programa gestión publica participativa</a:t>
            </a:r>
          </a:p>
          <a:p>
            <a:pPr algn="just">
              <a:buNone/>
            </a:pPr>
            <a:r>
              <a:rPr lang="es-ES" dirty="0" smtClean="0"/>
              <a:t>   </a:t>
            </a:r>
            <a:r>
              <a:rPr lang="es-ES" dirty="0" smtClean="0">
                <a:solidFill>
                  <a:schemeClr val="tx2">
                    <a:lumMod val="50000"/>
                  </a:schemeClr>
                </a:solidFill>
                <a:latin typeface="Andalus" pitchFamily="18" charset="-78"/>
                <a:cs typeface="Andalus" pitchFamily="18" charset="-78"/>
              </a:rPr>
              <a:t>El objetivo de este programa es incrementar y cualificar la participación de las organizaciones sociales y de los ciudadanos en los diferentes procesos de la gestión pública y contribuir a su fortalecimiento. </a:t>
            </a:r>
          </a:p>
          <a:p>
            <a:pPr algn="just">
              <a:buNone/>
            </a:pPr>
            <a:r>
              <a:rPr lang="es-ES" b="1" dirty="0" smtClean="0"/>
              <a:t>    </a:t>
            </a:r>
            <a:r>
              <a:rPr lang="es-ES" b="1" dirty="0" smtClean="0">
                <a:solidFill>
                  <a:schemeClr val="tx2">
                    <a:lumMod val="50000"/>
                  </a:schemeClr>
                </a:solidFill>
                <a:latin typeface="Segoe Print" pitchFamily="2" charset="0"/>
                <a:cs typeface="Andalus" pitchFamily="18" charset="-78"/>
              </a:rPr>
              <a:t>Consolidación de un modelo de gestión pública participativa: </a:t>
            </a:r>
            <a:r>
              <a:rPr lang="es-ES" dirty="0" smtClean="0">
                <a:solidFill>
                  <a:schemeClr val="tx2">
                    <a:lumMod val="50000"/>
                  </a:schemeClr>
                </a:solidFill>
                <a:latin typeface="Andalus" pitchFamily="18" charset="-78"/>
                <a:cs typeface="Andalus" pitchFamily="18" charset="-78"/>
              </a:rPr>
              <a:t>Este proyecto tiene como propósito apoyar el funcionamiento de los espacios de participación existentes, incluyendo las veedurías ciudadanas, garantizar el flujo de información sobre la gestión a dichos espacios y a la ciudadanía en general, mejorar la oferta de información mediante diferentes procedimientos y reforzar los espacios y mecanismos de rendición de cuentas a la ciudadanía. </a:t>
            </a:r>
          </a:p>
          <a:p>
            <a:pPr algn="just">
              <a:buNone/>
            </a:pPr>
            <a:r>
              <a:rPr lang="es-ES" b="1" dirty="0" smtClean="0">
                <a:solidFill>
                  <a:schemeClr val="tx2">
                    <a:lumMod val="50000"/>
                  </a:schemeClr>
                </a:solidFill>
                <a:latin typeface="Andalus" pitchFamily="18" charset="-78"/>
                <a:cs typeface="Andalus" pitchFamily="18" charset="-78"/>
              </a:rPr>
              <a:t>    </a:t>
            </a:r>
            <a:r>
              <a:rPr lang="es-ES" b="1" dirty="0" smtClean="0">
                <a:solidFill>
                  <a:schemeClr val="tx2">
                    <a:lumMod val="50000"/>
                  </a:schemeClr>
                </a:solidFill>
                <a:latin typeface="Segoe Print" pitchFamily="2" charset="0"/>
                <a:cs typeface="Andalus" pitchFamily="18" charset="-78"/>
              </a:rPr>
              <a:t>Fortalecimiento de organizaciones sociales: </a:t>
            </a:r>
            <a:r>
              <a:rPr lang="es-ES" dirty="0" smtClean="0">
                <a:solidFill>
                  <a:schemeClr val="tx2">
                    <a:lumMod val="50000"/>
                  </a:schemeClr>
                </a:solidFill>
                <a:latin typeface="Andalus" pitchFamily="18" charset="-78"/>
                <a:cs typeface="Andalus" pitchFamily="18" charset="-78"/>
              </a:rPr>
              <a:t>Este proyecto tiene como propósito ofrecer insumos de formación, asistencia y apoyo logístico a las organizaciones sociales del municipio para el cumplimiento de sus tareas. </a:t>
            </a:r>
            <a:endParaRPr lang="es-ES" dirty="0">
              <a:solidFill>
                <a:schemeClr val="tx2">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b="1" dirty="0" smtClean="0">
                <a:latin typeface="Segoe Print" pitchFamily="2" charset="0"/>
              </a:rPr>
              <a:t>PDM BASADO EN ENFOQUE POBLACIONAL </a:t>
            </a:r>
            <a:endParaRPr lang="es-ES" sz="4000" b="1" dirty="0">
              <a:latin typeface="Segoe Print" pitchFamily="2" charset="0"/>
            </a:endParaRPr>
          </a:p>
        </p:txBody>
      </p:sp>
      <p:sp>
        <p:nvSpPr>
          <p:cNvPr id="3" name="2 Marcador de contenido"/>
          <p:cNvSpPr>
            <a:spLocks noGrp="1"/>
          </p:cNvSpPr>
          <p:nvPr>
            <p:ph idx="1"/>
          </p:nvPr>
        </p:nvSpPr>
        <p:spPr/>
        <p:txBody>
          <a:bodyPr>
            <a:normAutofit fontScale="92500" lnSpcReduction="10000"/>
          </a:bodyPr>
          <a:lstStyle/>
          <a:p>
            <a:pPr algn="just">
              <a:buNone/>
            </a:pPr>
            <a:r>
              <a:rPr lang="es-ES" dirty="0" smtClean="0">
                <a:solidFill>
                  <a:schemeClr val="accent1">
                    <a:lumMod val="50000"/>
                  </a:schemeClr>
                </a:solidFill>
              </a:rPr>
              <a:t>    </a:t>
            </a:r>
            <a:r>
              <a:rPr lang="es-ES" dirty="0" smtClean="0">
                <a:solidFill>
                  <a:schemeClr val="accent1">
                    <a:lumMod val="50000"/>
                  </a:schemeClr>
                </a:solidFill>
                <a:latin typeface="Andalus" pitchFamily="18" charset="-78"/>
                <a:cs typeface="Andalus" pitchFamily="18" charset="-78"/>
              </a:rPr>
              <a:t>El enfoque poblacional permite identificar, comprender y responder a las relaciones entre la dinámica demográfica y los aspectos ambientales, sociales y económicos que son competencia de los municipios dentro de su territorio. De esta manera, los cambios en el tamaño, crecimiento, estructura, ubicación o movilidad de la población municipal, influyen sobre las condiciones sociales, económicas y ambientales en el territorio, de igual manera que éstos afectan la dinámica demográfica. Esto es, para poder abordar adecuadamente el proceso de planeación es necesario tomar en consideración la manera cómo la </a:t>
            </a:r>
            <a:r>
              <a:rPr lang="es-ES" b="1" dirty="0" smtClean="0">
                <a:solidFill>
                  <a:schemeClr val="accent1">
                    <a:lumMod val="50000"/>
                  </a:schemeClr>
                </a:solidFill>
                <a:latin typeface="Andalus" pitchFamily="18" charset="-78"/>
                <a:cs typeface="Andalus" pitchFamily="18" charset="-78"/>
              </a:rPr>
              <a:t>Dinámica Demográfica </a:t>
            </a:r>
            <a:r>
              <a:rPr lang="es-ES" dirty="0" smtClean="0">
                <a:solidFill>
                  <a:schemeClr val="accent1">
                    <a:lumMod val="50000"/>
                  </a:schemeClr>
                </a:solidFill>
                <a:latin typeface="Andalus" pitchFamily="18" charset="-78"/>
                <a:cs typeface="Andalus" pitchFamily="18" charset="-78"/>
              </a:rPr>
              <a:t>impacta los procesos sociales, ambientales y económicos del territorio, y cómo ésta a su vez se ve modificada por estos procesos. </a:t>
            </a:r>
            <a:endParaRPr lang="es-ES" dirty="0">
              <a:solidFill>
                <a:schemeClr val="accent1">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4000" dirty="0" smtClean="0">
                <a:latin typeface="Segoe Print" pitchFamily="2" charset="0"/>
              </a:rPr>
              <a:t>Diagnostico de fortalecimiento institucional y gestión publica</a:t>
            </a:r>
            <a:endParaRPr lang="es-ES" sz="4000" dirty="0"/>
          </a:p>
        </p:txBody>
      </p:sp>
      <p:sp>
        <p:nvSpPr>
          <p:cNvPr id="3" name="2 Marcador de contenido"/>
          <p:cNvSpPr>
            <a:spLocks noGrp="1"/>
          </p:cNvSpPr>
          <p:nvPr>
            <p:ph idx="1"/>
          </p:nvPr>
        </p:nvSpPr>
        <p:spPr/>
        <p:txBody>
          <a:bodyPr>
            <a:normAutofit/>
          </a:bodyPr>
          <a:lstStyle/>
          <a:p>
            <a:r>
              <a:rPr lang="es-CO" b="1" dirty="0" smtClean="0">
                <a:solidFill>
                  <a:schemeClr val="tx2">
                    <a:lumMod val="50000"/>
                  </a:schemeClr>
                </a:solidFill>
                <a:latin typeface="Segoe Print" pitchFamily="2" charset="0"/>
              </a:rPr>
              <a:t>Objetivos general </a:t>
            </a:r>
            <a:endParaRPr lang="es-ES" b="1" dirty="0" smtClean="0">
              <a:solidFill>
                <a:schemeClr val="tx2">
                  <a:lumMod val="50000"/>
                </a:schemeClr>
              </a:solidFill>
              <a:latin typeface="Segoe Print" pitchFamily="2" charset="0"/>
            </a:endParaRPr>
          </a:p>
          <a:p>
            <a:pPr algn="just">
              <a:buNone/>
            </a:pPr>
            <a:r>
              <a:rPr lang="es-CO" dirty="0" smtClean="0"/>
              <a:t>   </a:t>
            </a:r>
            <a:r>
              <a:rPr lang="es-CO" sz="2200" dirty="0" smtClean="0">
                <a:solidFill>
                  <a:schemeClr val="tx2">
                    <a:lumMod val="50000"/>
                  </a:schemeClr>
                </a:solidFill>
                <a:latin typeface="Andalus" pitchFamily="18" charset="-78"/>
                <a:cs typeface="Andalus" pitchFamily="18" charset="-78"/>
              </a:rPr>
              <a:t>Promover el desarrollo cultural para que se manifiesten todas las expresiones que hacen parte de la identidad regional, de lo étnico, de la gestión pública, de la gobernabilidad y para que la población se sensibilice hacia el crecimiento espiritual, el conocimiento, la formación de valores y el equilibrio humano con la naturaleza, ampliando su universo y su inserción material y virtual en el mundo generando en la ciudadanía una ética social protectora de los derechos humanos y la movilización de todas y todos los habitantes hacia actitudes que consoliden la convivencia y la coincidencia entre la ética, la norma social y la cultura.</a:t>
            </a:r>
            <a:endParaRPr lang="es-ES" sz="2200" dirty="0" smtClean="0">
              <a:solidFill>
                <a:schemeClr val="tx2">
                  <a:lumMod val="50000"/>
                </a:schemeClr>
              </a:solidFill>
              <a:latin typeface="Andalus" pitchFamily="18" charset="-78"/>
              <a:cs typeface="Andalus" pitchFamily="18" charset="-78"/>
            </a:endParaRPr>
          </a:p>
          <a:p>
            <a:endParaRPr lang="es-E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fortalecimiento institucional y gestión publica</a:t>
            </a:r>
            <a:endParaRPr lang="es-ES" sz="4000" dirty="0"/>
          </a:p>
        </p:txBody>
      </p:sp>
      <p:sp>
        <p:nvSpPr>
          <p:cNvPr id="3" name="2 Marcador de contenido"/>
          <p:cNvSpPr>
            <a:spLocks noGrp="1"/>
          </p:cNvSpPr>
          <p:nvPr>
            <p:ph idx="1"/>
          </p:nvPr>
        </p:nvSpPr>
        <p:spPr/>
        <p:txBody>
          <a:bodyPr/>
          <a:lstStyle/>
          <a:p>
            <a:pPr>
              <a:buNone/>
            </a:pPr>
            <a:r>
              <a:rPr lang="es-CO" b="1" dirty="0" smtClean="0">
                <a:solidFill>
                  <a:schemeClr val="tx2">
                    <a:lumMod val="50000"/>
                  </a:schemeClr>
                </a:solidFill>
                <a:latin typeface="Segoe Print" pitchFamily="2" charset="0"/>
              </a:rPr>
              <a:t>Objetivos específicos</a:t>
            </a:r>
            <a:endParaRPr lang="es-ES" b="1" dirty="0" smtClean="0">
              <a:solidFill>
                <a:schemeClr val="tx2">
                  <a:lumMod val="50000"/>
                </a:schemeClr>
              </a:solidFill>
              <a:latin typeface="Segoe Print" pitchFamily="2" charset="0"/>
            </a:endParaRPr>
          </a:p>
          <a:p>
            <a:pPr lvl="0" algn="just"/>
            <a:r>
              <a:rPr lang="es-CO" dirty="0" smtClean="0">
                <a:solidFill>
                  <a:schemeClr val="tx2">
                    <a:lumMod val="50000"/>
                  </a:schemeClr>
                </a:solidFill>
                <a:latin typeface="Andalus" pitchFamily="18" charset="-78"/>
                <a:cs typeface="Andalus" pitchFamily="18" charset="-78"/>
              </a:rPr>
              <a:t>Involucrar a las organizaciones ciudadanas en el gobierno territorial.</a:t>
            </a:r>
            <a:endParaRPr lang="es-ES" dirty="0" smtClean="0">
              <a:solidFill>
                <a:schemeClr val="tx2">
                  <a:lumMod val="50000"/>
                </a:schemeClr>
              </a:solidFill>
              <a:latin typeface="Andalus" pitchFamily="18" charset="-78"/>
              <a:cs typeface="Andalus" pitchFamily="18" charset="-78"/>
            </a:endParaRPr>
          </a:p>
          <a:p>
            <a:pPr lvl="0" algn="just"/>
            <a:r>
              <a:rPr lang="es-CO" dirty="0" smtClean="0">
                <a:solidFill>
                  <a:schemeClr val="tx2">
                    <a:lumMod val="50000"/>
                  </a:schemeClr>
                </a:solidFill>
                <a:latin typeface="Andalus" pitchFamily="18" charset="-78"/>
                <a:cs typeface="Andalus" pitchFamily="18" charset="-78"/>
              </a:rPr>
              <a:t>Promover la rendición de cuentas.</a:t>
            </a:r>
            <a:endParaRPr lang="es-ES" dirty="0" smtClean="0">
              <a:solidFill>
                <a:schemeClr val="tx2">
                  <a:lumMod val="50000"/>
                </a:schemeClr>
              </a:solidFill>
              <a:latin typeface="Andalus" pitchFamily="18" charset="-78"/>
              <a:cs typeface="Andalus" pitchFamily="18" charset="-78"/>
            </a:endParaRPr>
          </a:p>
          <a:p>
            <a:pPr lvl="0" algn="just"/>
            <a:r>
              <a:rPr lang="es-CO" dirty="0" smtClean="0">
                <a:solidFill>
                  <a:schemeClr val="tx2">
                    <a:lumMod val="50000"/>
                  </a:schemeClr>
                </a:solidFill>
                <a:latin typeface="Andalus" pitchFamily="18" charset="-78"/>
                <a:cs typeface="Andalus" pitchFamily="18" charset="-78"/>
              </a:rPr>
              <a:t>Promoción de la inclusión del enfoque diferencial, en particular de la dimensión étnica.</a:t>
            </a:r>
            <a:endParaRPr lang="es-ES" dirty="0" smtClean="0">
              <a:solidFill>
                <a:schemeClr val="tx2">
                  <a:lumMod val="50000"/>
                </a:schemeClr>
              </a:solidFill>
              <a:latin typeface="Andalus" pitchFamily="18" charset="-78"/>
              <a:cs typeface="Andalus" pitchFamily="18" charset="-78"/>
            </a:endParaRPr>
          </a:p>
          <a:p>
            <a:endParaRPr lang="es-E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Desarrollo Territorial</a:t>
            </a:r>
            <a:endParaRPr lang="es-ES" sz="4000" dirty="0"/>
          </a:p>
        </p:txBody>
      </p:sp>
      <p:sp>
        <p:nvSpPr>
          <p:cNvPr id="3" name="2 Marcador de contenido"/>
          <p:cNvSpPr>
            <a:spLocks noGrp="1"/>
          </p:cNvSpPr>
          <p:nvPr>
            <p:ph idx="1"/>
          </p:nvPr>
        </p:nvSpPr>
        <p:spPr/>
        <p:txBody>
          <a:bodyPr/>
          <a:lstStyle/>
          <a:p>
            <a:r>
              <a:rPr lang="es-ES" b="1" dirty="0" smtClean="0">
                <a:solidFill>
                  <a:srgbClr val="002060"/>
                </a:solidFill>
                <a:latin typeface="Segoe Print" pitchFamily="2" charset="0"/>
              </a:rPr>
              <a:t>Vivienda</a:t>
            </a:r>
          </a:p>
          <a:p>
            <a:pPr>
              <a:buNone/>
            </a:pPr>
            <a:r>
              <a:rPr lang="es-ES" b="1" dirty="0" smtClean="0">
                <a:solidFill>
                  <a:srgbClr val="002060"/>
                </a:solidFill>
                <a:latin typeface="Andalus" pitchFamily="18" charset="-78"/>
                <a:cs typeface="Andalus" pitchFamily="18" charset="-78"/>
              </a:rPr>
              <a:t>Área Urbana </a:t>
            </a:r>
          </a:p>
          <a:p>
            <a:pPr>
              <a:buNone/>
            </a:pPr>
            <a:endParaRPr lang="es-ES" b="1" dirty="0">
              <a:solidFill>
                <a:srgbClr val="002060"/>
              </a:solidFill>
              <a:latin typeface="Andalus" pitchFamily="18" charset="-78"/>
              <a:cs typeface="Andalus" pitchFamily="18" charset="-78"/>
            </a:endParaRPr>
          </a:p>
        </p:txBody>
      </p:sp>
      <p:graphicFrame>
        <p:nvGraphicFramePr>
          <p:cNvPr id="4" name="3 Tabla"/>
          <p:cNvGraphicFramePr>
            <a:graphicFrameLocks noGrp="1"/>
          </p:cNvGraphicFramePr>
          <p:nvPr/>
        </p:nvGraphicFramePr>
        <p:xfrm>
          <a:off x="642910" y="3000372"/>
          <a:ext cx="7715304" cy="2194560"/>
        </p:xfrm>
        <a:graphic>
          <a:graphicData uri="http://schemas.openxmlformats.org/drawingml/2006/table">
            <a:tbl>
              <a:tblPr firstRow="1" bandRow="1">
                <a:tableStyleId>{5C22544A-7EE6-4342-B048-85BDC9FD1C3A}</a:tableStyleId>
              </a:tblPr>
              <a:tblGrid>
                <a:gridCol w="1928826"/>
                <a:gridCol w="1928826"/>
                <a:gridCol w="1928826"/>
                <a:gridCol w="1928826"/>
              </a:tblGrid>
              <a:tr h="370840">
                <a:tc>
                  <a:txBody>
                    <a:bodyPr/>
                    <a:lstStyle/>
                    <a:p>
                      <a:r>
                        <a:rPr lang="es-ES" dirty="0" smtClean="0"/>
                        <a:t>Proyecto Radicados</a:t>
                      </a:r>
                      <a:endParaRPr lang="es-ES" dirty="0"/>
                    </a:p>
                  </a:txBody>
                  <a:tcPr/>
                </a:tc>
                <a:tc>
                  <a:txBody>
                    <a:bodyPr/>
                    <a:lstStyle/>
                    <a:p>
                      <a:r>
                        <a:rPr lang="es-ES" dirty="0" smtClean="0"/>
                        <a:t>Ubicación</a:t>
                      </a:r>
                      <a:endParaRPr lang="es-ES" dirty="0"/>
                    </a:p>
                  </a:txBody>
                  <a:tcPr/>
                </a:tc>
                <a:tc>
                  <a:txBody>
                    <a:bodyPr/>
                    <a:lstStyle/>
                    <a:p>
                      <a:r>
                        <a:rPr lang="es-ES" dirty="0" smtClean="0"/>
                        <a:t>Numero</a:t>
                      </a:r>
                      <a:r>
                        <a:rPr lang="es-ES" baseline="0" dirty="0" smtClean="0"/>
                        <a:t> de Subsidios</a:t>
                      </a:r>
                      <a:endParaRPr lang="es-ES" dirty="0"/>
                    </a:p>
                  </a:txBody>
                  <a:tcPr/>
                </a:tc>
                <a:tc>
                  <a:txBody>
                    <a:bodyPr/>
                    <a:lstStyle/>
                    <a:p>
                      <a:r>
                        <a:rPr lang="es-ES" dirty="0" smtClean="0"/>
                        <a:t>Modalidad</a:t>
                      </a:r>
                      <a:endParaRPr lang="es-ES" dirty="0"/>
                    </a:p>
                  </a:txBody>
                  <a:tcPr/>
                </a:tc>
              </a:tr>
              <a:tr h="370840">
                <a:tc>
                  <a:txBody>
                    <a:bodyPr/>
                    <a:lstStyle/>
                    <a:p>
                      <a:r>
                        <a:rPr lang="es-ES" dirty="0" smtClean="0"/>
                        <a:t>Urbanización Miami</a:t>
                      </a:r>
                      <a:endParaRPr lang="es-ES" dirty="0"/>
                    </a:p>
                  </a:txBody>
                  <a:tcPr/>
                </a:tc>
                <a:tc>
                  <a:txBody>
                    <a:bodyPr/>
                    <a:lstStyle/>
                    <a:p>
                      <a:r>
                        <a:rPr lang="es-ES" dirty="0" smtClean="0"/>
                        <a:t>Salida a Almagra</a:t>
                      </a:r>
                      <a:endParaRPr lang="es-ES" dirty="0"/>
                    </a:p>
                  </a:txBody>
                  <a:tcPr/>
                </a:tc>
                <a:tc>
                  <a:txBody>
                    <a:bodyPr/>
                    <a:lstStyle/>
                    <a:p>
                      <a:r>
                        <a:rPr lang="es-ES" dirty="0" smtClean="0"/>
                        <a:t>80</a:t>
                      </a:r>
                      <a:endParaRPr lang="es-ES" dirty="0"/>
                    </a:p>
                  </a:txBody>
                  <a:tcPr/>
                </a:tc>
                <a:tc>
                  <a:txBody>
                    <a:bodyPr/>
                    <a:lstStyle/>
                    <a:p>
                      <a:r>
                        <a:rPr lang="es-ES" dirty="0" smtClean="0"/>
                        <a:t>Construcción de vivienda nueva</a:t>
                      </a:r>
                      <a:endParaRPr lang="es-ES" dirty="0"/>
                    </a:p>
                  </a:txBody>
                  <a:tcPr/>
                </a:tc>
              </a:tr>
              <a:tr h="370840">
                <a:tc>
                  <a:txBody>
                    <a:bodyPr/>
                    <a:lstStyle/>
                    <a:p>
                      <a:r>
                        <a:rPr lang="es-ES" dirty="0" smtClean="0"/>
                        <a:t>Renacer</a:t>
                      </a:r>
                      <a:r>
                        <a:rPr lang="es-ES" baseline="0" dirty="0" smtClean="0"/>
                        <a:t> II</a:t>
                      </a:r>
                      <a:endParaRPr lang="es-ES" dirty="0"/>
                    </a:p>
                  </a:txBody>
                  <a:tcPr/>
                </a:tc>
                <a:tc>
                  <a:txBody>
                    <a:bodyPr/>
                    <a:lstStyle/>
                    <a:p>
                      <a:r>
                        <a:rPr lang="es-ES" dirty="0" smtClean="0"/>
                        <a:t>Disperso</a:t>
                      </a:r>
                      <a:endParaRPr lang="es-ES" dirty="0"/>
                    </a:p>
                  </a:txBody>
                  <a:tcPr/>
                </a:tc>
                <a:tc>
                  <a:txBody>
                    <a:bodyPr/>
                    <a:lstStyle/>
                    <a:p>
                      <a:r>
                        <a:rPr lang="es-ES" dirty="0" smtClean="0"/>
                        <a:t>51</a:t>
                      </a:r>
                      <a:endParaRPr lang="es-E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Atentados, Terrorismo</a:t>
                      </a:r>
                    </a:p>
                    <a:p>
                      <a:endParaRPr lang="es-ES" dirty="0"/>
                    </a:p>
                  </a:txBody>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Desarrollo Territorial</a:t>
            </a:r>
            <a:endParaRPr lang="es-ES" sz="4000" dirty="0"/>
          </a:p>
        </p:txBody>
      </p:sp>
      <p:graphicFrame>
        <p:nvGraphicFramePr>
          <p:cNvPr id="4" name="3 Marcador de contenido"/>
          <p:cNvGraphicFramePr>
            <a:graphicFrameLocks noGrp="1"/>
          </p:cNvGraphicFramePr>
          <p:nvPr>
            <p:ph idx="1"/>
          </p:nvPr>
        </p:nvGraphicFramePr>
        <p:xfrm>
          <a:off x="571472" y="2571744"/>
          <a:ext cx="8115327" cy="2643206"/>
        </p:xfrm>
        <a:graphic>
          <a:graphicData uri="http://schemas.openxmlformats.org/drawingml/2006/table">
            <a:tbl>
              <a:tblPr firstRow="1" bandRow="1">
                <a:tableStyleId>{5C22544A-7EE6-4342-B048-85BDC9FD1C3A}</a:tableStyleId>
              </a:tblPr>
              <a:tblGrid>
                <a:gridCol w="2705109"/>
                <a:gridCol w="2705109"/>
                <a:gridCol w="2705109"/>
              </a:tblGrid>
              <a:tr h="559287">
                <a:tc>
                  <a:txBody>
                    <a:bodyPr/>
                    <a:lstStyle/>
                    <a:p>
                      <a:r>
                        <a:rPr lang="es-ES" dirty="0" smtClean="0"/>
                        <a:t>Ubicación </a:t>
                      </a:r>
                      <a:endParaRPr lang="es-ES" dirty="0"/>
                    </a:p>
                  </a:txBody>
                  <a:tcPr/>
                </a:tc>
                <a:tc>
                  <a:txBody>
                    <a:bodyPr/>
                    <a:lstStyle/>
                    <a:p>
                      <a:r>
                        <a:rPr lang="es-ES" dirty="0" smtClean="0"/>
                        <a:t>Numero</a:t>
                      </a:r>
                      <a:r>
                        <a:rPr lang="es-ES" baseline="0" dirty="0" smtClean="0"/>
                        <a:t> de subsidios</a:t>
                      </a:r>
                      <a:endParaRPr lang="es-ES" dirty="0"/>
                    </a:p>
                  </a:txBody>
                  <a:tcPr/>
                </a:tc>
                <a:tc>
                  <a:txBody>
                    <a:bodyPr/>
                    <a:lstStyle/>
                    <a:p>
                      <a:r>
                        <a:rPr lang="es-ES" dirty="0" smtClean="0"/>
                        <a:t>Modalidad</a:t>
                      </a:r>
                      <a:endParaRPr lang="es-ES" dirty="0"/>
                    </a:p>
                  </a:txBody>
                  <a:tcPr/>
                </a:tc>
              </a:tr>
              <a:tr h="965345">
                <a:tc>
                  <a:txBody>
                    <a:bodyPr/>
                    <a:lstStyle/>
                    <a:p>
                      <a:r>
                        <a:rPr lang="es-ES" dirty="0" smtClean="0"/>
                        <a:t>Salida a Almagra</a:t>
                      </a:r>
                      <a:endParaRPr lang="es-ES" dirty="0"/>
                    </a:p>
                  </a:txBody>
                  <a:tcPr/>
                </a:tc>
                <a:tc>
                  <a:txBody>
                    <a:bodyPr/>
                    <a:lstStyle/>
                    <a:p>
                      <a:r>
                        <a:rPr lang="es-ES" dirty="0" smtClean="0"/>
                        <a:t>100</a:t>
                      </a:r>
                      <a:endParaRPr lang="es-ES" dirty="0"/>
                    </a:p>
                  </a:txBody>
                  <a:tcPr/>
                </a:tc>
                <a:tc>
                  <a:txBody>
                    <a:bodyPr/>
                    <a:lstStyle/>
                    <a:p>
                      <a:r>
                        <a:rPr lang="es-ES" dirty="0" smtClean="0"/>
                        <a:t>Construcción de vivienda nueva</a:t>
                      </a:r>
                      <a:endParaRPr lang="es-ES" dirty="0"/>
                    </a:p>
                  </a:txBody>
                  <a:tcPr/>
                </a:tc>
              </a:tr>
              <a:tr h="559287">
                <a:tc>
                  <a:txBody>
                    <a:bodyPr/>
                    <a:lstStyle/>
                    <a:p>
                      <a:r>
                        <a:rPr lang="es-ES" dirty="0" smtClean="0"/>
                        <a:t>Disperso</a:t>
                      </a:r>
                      <a:endParaRPr lang="es-ES" dirty="0"/>
                    </a:p>
                  </a:txBody>
                  <a:tcPr/>
                </a:tc>
                <a:tc>
                  <a:txBody>
                    <a:bodyPr/>
                    <a:lstStyle/>
                    <a:p>
                      <a:r>
                        <a:rPr lang="es-ES" dirty="0" smtClean="0"/>
                        <a:t>100</a:t>
                      </a:r>
                      <a:endParaRPr lang="es-ES" dirty="0"/>
                    </a:p>
                  </a:txBody>
                  <a:tcPr/>
                </a:tc>
                <a:tc>
                  <a:txBody>
                    <a:bodyPr/>
                    <a:lstStyle/>
                    <a:p>
                      <a:r>
                        <a:rPr lang="es-ES" dirty="0" smtClean="0"/>
                        <a:t>Vivienda saludable</a:t>
                      </a:r>
                      <a:endParaRPr lang="es-ES" dirty="0"/>
                    </a:p>
                  </a:txBody>
                  <a:tcPr/>
                </a:tc>
              </a:tr>
              <a:tr h="559287">
                <a:tc>
                  <a:txBody>
                    <a:bodyPr/>
                    <a:lstStyle/>
                    <a:p>
                      <a:r>
                        <a:rPr lang="es-ES" dirty="0" smtClean="0"/>
                        <a:t>Disperso</a:t>
                      </a:r>
                      <a:endParaRPr lang="es-ES" dirty="0"/>
                    </a:p>
                  </a:txBody>
                  <a:tcPr/>
                </a:tc>
                <a:tc>
                  <a:txBody>
                    <a:bodyPr/>
                    <a:lstStyle/>
                    <a:p>
                      <a:r>
                        <a:rPr lang="es-ES" dirty="0" smtClean="0"/>
                        <a:t>100</a:t>
                      </a:r>
                      <a:endParaRPr lang="es-ES" dirty="0"/>
                    </a:p>
                  </a:txBody>
                  <a:tcPr/>
                </a:tc>
                <a:tc>
                  <a:txBody>
                    <a:bodyPr/>
                    <a:lstStyle/>
                    <a:p>
                      <a:r>
                        <a:rPr lang="es-ES" dirty="0" smtClean="0"/>
                        <a:t>Mejoramiento </a:t>
                      </a:r>
                      <a:endParaRPr lang="es-ES" dirty="0"/>
                    </a:p>
                  </a:txBody>
                  <a:tcPr/>
                </a:tc>
              </a:tr>
            </a:tbl>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Desarrollo Territorial</a:t>
            </a:r>
            <a:endParaRPr lang="es-ES" sz="4000" dirty="0"/>
          </a:p>
        </p:txBody>
      </p:sp>
      <p:sp>
        <p:nvSpPr>
          <p:cNvPr id="3" name="2 Marcador de contenido"/>
          <p:cNvSpPr>
            <a:spLocks noGrp="1"/>
          </p:cNvSpPr>
          <p:nvPr>
            <p:ph idx="1"/>
          </p:nvPr>
        </p:nvSpPr>
        <p:spPr/>
        <p:txBody>
          <a:bodyPr/>
          <a:lstStyle/>
          <a:p>
            <a:r>
              <a:rPr lang="es-ES" b="1" dirty="0" smtClean="0">
                <a:solidFill>
                  <a:srgbClr val="002060"/>
                </a:solidFill>
                <a:latin typeface="Segoe Print" pitchFamily="2" charset="0"/>
              </a:rPr>
              <a:t>Vivienda Rural</a:t>
            </a:r>
          </a:p>
          <a:p>
            <a:pPr>
              <a:buNone/>
            </a:pPr>
            <a:endParaRPr lang="es-ES" b="1" dirty="0">
              <a:solidFill>
                <a:srgbClr val="002060"/>
              </a:solidFill>
              <a:latin typeface="Segoe Print" pitchFamily="2" charset="0"/>
            </a:endParaRPr>
          </a:p>
        </p:txBody>
      </p:sp>
      <p:graphicFrame>
        <p:nvGraphicFramePr>
          <p:cNvPr id="4" name="3 Tabla"/>
          <p:cNvGraphicFramePr>
            <a:graphicFrameLocks noGrp="1"/>
          </p:cNvGraphicFramePr>
          <p:nvPr/>
        </p:nvGraphicFramePr>
        <p:xfrm>
          <a:off x="428594" y="2500306"/>
          <a:ext cx="8286812" cy="4038600"/>
        </p:xfrm>
        <a:graphic>
          <a:graphicData uri="http://schemas.openxmlformats.org/drawingml/2006/table">
            <a:tbl>
              <a:tblPr firstRow="1" bandRow="1">
                <a:tableStyleId>{5C22544A-7EE6-4342-B048-85BDC9FD1C3A}</a:tableStyleId>
              </a:tblPr>
              <a:tblGrid>
                <a:gridCol w="2071703"/>
                <a:gridCol w="2071703"/>
                <a:gridCol w="2071703"/>
                <a:gridCol w="2071703"/>
              </a:tblGrid>
              <a:tr h="370840">
                <a:tc>
                  <a:txBody>
                    <a:bodyPr/>
                    <a:lstStyle/>
                    <a:p>
                      <a:r>
                        <a:rPr lang="es-ES" dirty="0" smtClean="0"/>
                        <a:t>Nombre del Proyecto</a:t>
                      </a:r>
                      <a:endParaRPr lang="es-ES" dirty="0"/>
                    </a:p>
                  </a:txBody>
                  <a:tcPr/>
                </a:tc>
                <a:tc>
                  <a:txBody>
                    <a:bodyPr/>
                    <a:lstStyle/>
                    <a:p>
                      <a:r>
                        <a:rPr lang="es-ES" dirty="0" smtClean="0"/>
                        <a:t>Ubicación </a:t>
                      </a:r>
                      <a:endParaRPr lang="es-ES" dirty="0"/>
                    </a:p>
                  </a:txBody>
                  <a:tcPr/>
                </a:tc>
                <a:tc>
                  <a:txBody>
                    <a:bodyPr/>
                    <a:lstStyle/>
                    <a:p>
                      <a:r>
                        <a:rPr lang="es-ES" dirty="0" smtClean="0"/>
                        <a:t>Numero de subsidios</a:t>
                      </a:r>
                      <a:r>
                        <a:rPr lang="es-ES" baseline="0" dirty="0" smtClean="0"/>
                        <a:t> </a:t>
                      </a:r>
                      <a:endParaRPr lang="es-ES" dirty="0"/>
                    </a:p>
                  </a:txBody>
                  <a:tcPr/>
                </a:tc>
                <a:tc>
                  <a:txBody>
                    <a:bodyPr/>
                    <a:lstStyle/>
                    <a:p>
                      <a:r>
                        <a:rPr lang="es-ES" dirty="0" smtClean="0"/>
                        <a:t>Modalidad</a:t>
                      </a:r>
                      <a:endParaRPr lang="es-ES" dirty="0"/>
                    </a:p>
                  </a:txBody>
                  <a:tcPr/>
                </a:tc>
              </a:tr>
              <a:tr h="370840">
                <a:tc>
                  <a:txBody>
                    <a:bodyPr/>
                    <a:lstStyle/>
                    <a:p>
                      <a:r>
                        <a:rPr lang="es-ES" sz="1100" dirty="0" smtClean="0"/>
                        <a:t>Programa de vivienda de interés social</a:t>
                      </a:r>
                      <a:endParaRPr lang="es-ES" sz="1100" dirty="0"/>
                    </a:p>
                  </a:txBody>
                  <a:tcPr/>
                </a:tc>
                <a:tc>
                  <a:txBody>
                    <a:bodyPr/>
                    <a:lstStyle/>
                    <a:p>
                      <a:r>
                        <a:rPr lang="es-ES" sz="1100" dirty="0" smtClean="0"/>
                        <a:t>Don Gabriel, Chengue y Salitral </a:t>
                      </a:r>
                      <a:endParaRPr lang="es-ES" sz="1100" dirty="0"/>
                    </a:p>
                  </a:txBody>
                  <a:tcPr/>
                </a:tc>
                <a:tc>
                  <a:txBody>
                    <a:bodyPr/>
                    <a:lstStyle/>
                    <a:p>
                      <a:r>
                        <a:rPr lang="es-ES" sz="1100" dirty="0" smtClean="0"/>
                        <a:t>100</a:t>
                      </a:r>
                      <a:endParaRPr lang="es-ES" sz="1100" dirty="0"/>
                    </a:p>
                  </a:txBody>
                  <a:tcPr/>
                </a:tc>
                <a:tc>
                  <a:txBody>
                    <a:bodyPr/>
                    <a:lstStyle/>
                    <a:p>
                      <a:r>
                        <a:rPr lang="es-ES" sz="1100" dirty="0" smtClean="0"/>
                        <a:t>Construcción de vivienda nueva</a:t>
                      </a:r>
                      <a:endParaRPr lang="es-ES" sz="11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100" dirty="0" smtClean="0"/>
                        <a:t>Programa de vivienda de interés social</a:t>
                      </a:r>
                    </a:p>
                    <a:p>
                      <a:endParaRPr lang="es-ES" sz="1100" dirty="0"/>
                    </a:p>
                  </a:txBody>
                  <a:tcPr/>
                </a:tc>
                <a:tc>
                  <a:txBody>
                    <a:bodyPr/>
                    <a:lstStyle/>
                    <a:p>
                      <a:r>
                        <a:rPr lang="es-ES" sz="1100" dirty="0" smtClean="0"/>
                        <a:t>Pijiguay, Miramar, El Palmar, Los Andes, Villa Colombia</a:t>
                      </a:r>
                      <a:r>
                        <a:rPr lang="es-ES" sz="1100" baseline="0" dirty="0" smtClean="0"/>
                        <a:t> y Pedregal</a:t>
                      </a:r>
                      <a:endParaRPr lang="es-ES" sz="1100" dirty="0"/>
                    </a:p>
                  </a:txBody>
                  <a:tcPr/>
                </a:tc>
                <a:tc>
                  <a:txBody>
                    <a:bodyPr/>
                    <a:lstStyle/>
                    <a:p>
                      <a:r>
                        <a:rPr lang="es-ES" sz="1100" dirty="0" smtClean="0"/>
                        <a:t>100</a:t>
                      </a:r>
                      <a:endParaRPr lang="es-ES" sz="1100" dirty="0"/>
                    </a:p>
                  </a:txBody>
                  <a:tcPr/>
                </a:tc>
                <a:tc>
                  <a:txBody>
                    <a:bodyPr/>
                    <a:lstStyle/>
                    <a:p>
                      <a:r>
                        <a:rPr lang="es-ES" sz="1100" dirty="0" smtClean="0"/>
                        <a:t>Construcción de vivienda nueva</a:t>
                      </a:r>
                      <a:endParaRPr lang="es-ES" sz="11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100" dirty="0" smtClean="0"/>
                        <a:t>Programa de vivienda de interés social</a:t>
                      </a:r>
                    </a:p>
                    <a:p>
                      <a:endParaRPr lang="es-ES" sz="1100" dirty="0"/>
                    </a:p>
                  </a:txBody>
                  <a:tcPr/>
                </a:tc>
                <a:tc>
                  <a:txBody>
                    <a:bodyPr/>
                    <a:lstStyle/>
                    <a:p>
                      <a:r>
                        <a:rPr lang="es-ES" sz="1100" dirty="0" smtClean="0"/>
                        <a:t>Loma del Banco,</a:t>
                      </a:r>
                      <a:r>
                        <a:rPr lang="es-ES" sz="1100" baseline="0" dirty="0" smtClean="0"/>
                        <a:t> Osos, San Francisco y el Campin</a:t>
                      </a:r>
                      <a:endParaRPr lang="es-ES" sz="1100" dirty="0"/>
                    </a:p>
                  </a:txBody>
                  <a:tcPr/>
                </a:tc>
                <a:tc>
                  <a:txBody>
                    <a:bodyPr/>
                    <a:lstStyle/>
                    <a:p>
                      <a:r>
                        <a:rPr lang="es-ES" sz="1100" dirty="0" smtClean="0"/>
                        <a:t>100</a:t>
                      </a:r>
                      <a:endParaRPr lang="es-ES"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100" dirty="0" smtClean="0"/>
                        <a:t>Construcción de vivienda nueva</a:t>
                      </a:r>
                    </a:p>
                    <a:p>
                      <a:endParaRPr lang="es-ES" sz="11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100" dirty="0" smtClean="0"/>
                        <a:t>Programa de vivienda de interés social</a:t>
                      </a:r>
                    </a:p>
                    <a:p>
                      <a:endParaRPr lang="es-ES" sz="1100" dirty="0"/>
                    </a:p>
                  </a:txBody>
                  <a:tcPr/>
                </a:tc>
                <a:tc>
                  <a:txBody>
                    <a:bodyPr/>
                    <a:lstStyle/>
                    <a:p>
                      <a:r>
                        <a:rPr lang="es-ES" sz="1100" dirty="0" smtClean="0"/>
                        <a:t>El Floral, La Peña y San Rafael</a:t>
                      </a:r>
                      <a:endParaRPr lang="es-ES" sz="1100" dirty="0"/>
                    </a:p>
                  </a:txBody>
                  <a:tcPr/>
                </a:tc>
                <a:tc>
                  <a:txBody>
                    <a:bodyPr/>
                    <a:lstStyle/>
                    <a:p>
                      <a:r>
                        <a:rPr lang="es-ES" sz="1100" dirty="0" smtClean="0"/>
                        <a:t>100</a:t>
                      </a:r>
                      <a:endParaRPr lang="es-ES"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100" dirty="0" smtClean="0"/>
                        <a:t>Construcción de vivienda nueva</a:t>
                      </a:r>
                    </a:p>
                    <a:p>
                      <a:endParaRPr lang="es-ES" sz="11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100" dirty="0" smtClean="0"/>
                        <a:t>Programa de vivienda de interés social</a:t>
                      </a:r>
                    </a:p>
                    <a:p>
                      <a:endParaRPr lang="es-ES" sz="1100" dirty="0"/>
                    </a:p>
                  </a:txBody>
                  <a:tcPr/>
                </a:tc>
                <a:tc>
                  <a:txBody>
                    <a:bodyPr/>
                    <a:lstStyle/>
                    <a:p>
                      <a:r>
                        <a:rPr lang="es-ES" sz="1100" dirty="0" smtClean="0"/>
                        <a:t>Flor del Monte</a:t>
                      </a:r>
                      <a:endParaRPr lang="es-ES" sz="1100" dirty="0"/>
                    </a:p>
                  </a:txBody>
                  <a:tcPr/>
                </a:tc>
                <a:tc>
                  <a:txBody>
                    <a:bodyPr/>
                    <a:lstStyle/>
                    <a:p>
                      <a:r>
                        <a:rPr lang="es-ES" sz="1100" dirty="0" smtClean="0"/>
                        <a:t>100</a:t>
                      </a:r>
                      <a:endParaRPr lang="es-ES"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100" dirty="0" smtClean="0"/>
                        <a:t>Construcción de vivienda nueva</a:t>
                      </a:r>
                    </a:p>
                    <a:p>
                      <a:endParaRPr lang="es-ES" sz="11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100" dirty="0" smtClean="0"/>
                        <a:t>Programa de vivienda de interés social</a:t>
                      </a:r>
                    </a:p>
                    <a:p>
                      <a:endParaRPr lang="es-ES" sz="1100" dirty="0"/>
                    </a:p>
                  </a:txBody>
                  <a:tcPr/>
                </a:tc>
                <a:tc>
                  <a:txBody>
                    <a:bodyPr/>
                    <a:lstStyle/>
                    <a:p>
                      <a:r>
                        <a:rPr lang="es-ES" sz="1100" dirty="0" smtClean="0"/>
                        <a:t>Canutal y Canutalito</a:t>
                      </a:r>
                      <a:endParaRPr lang="es-ES" sz="1100" dirty="0"/>
                    </a:p>
                  </a:txBody>
                  <a:tcPr/>
                </a:tc>
                <a:tc>
                  <a:txBody>
                    <a:bodyPr/>
                    <a:lstStyle/>
                    <a:p>
                      <a:r>
                        <a:rPr lang="es-ES" sz="1100" dirty="0" smtClean="0"/>
                        <a:t>100</a:t>
                      </a:r>
                      <a:endParaRPr lang="es-ES" sz="1100" dirty="0"/>
                    </a:p>
                  </a:txBody>
                  <a:tcPr/>
                </a:tc>
                <a:tc>
                  <a:txBody>
                    <a:bodyPr/>
                    <a:lstStyle/>
                    <a:p>
                      <a:r>
                        <a:rPr lang="es-ES" sz="1100" dirty="0" smtClean="0"/>
                        <a:t>Construcción de vivienda nueva</a:t>
                      </a:r>
                      <a:endParaRPr lang="es-ES" sz="1100" dirty="0"/>
                    </a:p>
                  </a:txBody>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7886728" cy="1162050"/>
          </a:xfrm>
        </p:spPr>
        <p:txBody>
          <a:bodyPr>
            <a:noAutofit/>
          </a:bodyPr>
          <a:lstStyle/>
          <a:p>
            <a:pPr algn="ctr"/>
            <a:r>
              <a:rPr lang="es-ES" sz="4000" dirty="0" smtClean="0">
                <a:latin typeface="Segoe Print" pitchFamily="2" charset="0"/>
              </a:rPr>
              <a:t>Diagnostico de Desarrollo Territorial</a:t>
            </a:r>
            <a:endParaRPr lang="es-ES" sz="4000" dirty="0"/>
          </a:p>
        </p:txBody>
      </p:sp>
      <p:sp>
        <p:nvSpPr>
          <p:cNvPr id="4" name="3 Marcador de texto"/>
          <p:cNvSpPr>
            <a:spLocks noGrp="1"/>
          </p:cNvSpPr>
          <p:nvPr>
            <p:ph type="body" idx="2"/>
          </p:nvPr>
        </p:nvSpPr>
        <p:spPr/>
        <p:txBody>
          <a:bodyPr>
            <a:normAutofit fontScale="55000" lnSpcReduction="20000"/>
          </a:bodyPr>
          <a:lstStyle/>
          <a:p>
            <a:r>
              <a:rPr lang="es-ES" sz="4400" b="1" dirty="0" smtClean="0">
                <a:solidFill>
                  <a:srgbClr val="002060"/>
                </a:solidFill>
                <a:latin typeface="Segoe Print" pitchFamily="2" charset="0"/>
              </a:rPr>
              <a:t>Agua Potable</a:t>
            </a:r>
          </a:p>
          <a:p>
            <a:pPr algn="just"/>
            <a:r>
              <a:rPr lang="es-ES" sz="2800" dirty="0" smtClean="0">
                <a:latin typeface="Andalus" pitchFamily="18" charset="-78"/>
                <a:cs typeface="Andalus" pitchFamily="18" charset="-78"/>
              </a:rPr>
              <a:t>La situación en materia de agua en los corregimientos, veredas y caseríos, presenta como problema generalizado la inexistencia de sistema de acueductos acordes con lo estipulado por el Ministerio del Medio Ambiente, Vivienda y Desarrollo Territorial, razón por la cual se presentan inconvenientes considerables tanto en materia de salud como en la realización de sus actividades cotidianas, conllevando por consiguiente a la recurrencia de fuentes no aptas para el consumo humano, situación que afecta, en la mayoría de los casos, a la población infantil. Los caseríos y veredas en su gran mayoría, se abastecen de pozos artesianos, públicos y privados y otros de represas y jagüeyes. </a:t>
            </a:r>
            <a:endParaRPr lang="es-ES" sz="2800" b="1" dirty="0" smtClean="0">
              <a:solidFill>
                <a:srgbClr val="002060"/>
              </a:solidFill>
              <a:latin typeface="Andalus" pitchFamily="18" charset="-78"/>
              <a:cs typeface="Andalus" pitchFamily="18" charset="-78"/>
            </a:endParaRPr>
          </a:p>
          <a:p>
            <a:endParaRPr lang="es-ES" dirty="0"/>
          </a:p>
        </p:txBody>
      </p:sp>
      <p:graphicFrame>
        <p:nvGraphicFramePr>
          <p:cNvPr id="5" name="11 Gráfico"/>
          <p:cNvGraphicFramePr>
            <a:graphicFrameLocks noGrp="1"/>
          </p:cNvGraphicFramePr>
          <p:nvPr>
            <p:ph sz="half" idx="1"/>
          </p:nvPr>
        </p:nvGraphicFramePr>
        <p:xfrm>
          <a:off x="3575050" y="1676400"/>
          <a:ext cx="511175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000" dirty="0" smtClean="0">
                <a:latin typeface="Segoe Print" pitchFamily="2" charset="0"/>
              </a:rPr>
              <a:t>Diagnostico de Desarrollo Territorial</a:t>
            </a:r>
            <a:endParaRPr lang="es-ES" sz="4000" dirty="0"/>
          </a:p>
        </p:txBody>
      </p:sp>
      <p:sp>
        <p:nvSpPr>
          <p:cNvPr id="5" name="4 Marcador de contenido"/>
          <p:cNvSpPr>
            <a:spLocks noGrp="1"/>
          </p:cNvSpPr>
          <p:nvPr>
            <p:ph idx="1"/>
          </p:nvPr>
        </p:nvSpPr>
        <p:spPr/>
        <p:txBody>
          <a:bodyPr>
            <a:normAutofit fontScale="85000" lnSpcReduction="20000"/>
          </a:bodyPr>
          <a:lstStyle/>
          <a:p>
            <a:r>
              <a:rPr lang="es-ES" sz="4200" b="1" dirty="0" smtClean="0">
                <a:solidFill>
                  <a:srgbClr val="002060"/>
                </a:solidFill>
                <a:latin typeface="Segoe Print" pitchFamily="2" charset="0"/>
              </a:rPr>
              <a:t>Saneamiento básico</a:t>
            </a:r>
          </a:p>
          <a:p>
            <a:pPr>
              <a:buNone/>
            </a:pPr>
            <a:r>
              <a:rPr lang="es-ES" dirty="0" smtClean="0"/>
              <a:t>   El sistema de alcantarillado fue construido por </a:t>
            </a:r>
            <a:r>
              <a:rPr lang="es-ES" dirty="0" err="1" smtClean="0"/>
              <a:t>Infopal</a:t>
            </a:r>
            <a:r>
              <a:rPr lang="es-ES" dirty="0" smtClean="0"/>
              <a:t> en 1975, sin embargo en 1989 fue optimizado dicho sistema. El sistema de alcantarillado está conformado en su gran mayoría por tuberías cemento de diámetro 8”, 10” y 12” pulgadas. La tubería se encuentra en mal estado, existen tramos que presentan taponamiento y deterioro total de la tubería, ocasionando la rotura de misma y rebose el agua, situación que ocurre también en las descargas de los emisarios, que vierten en los afluentes de </a:t>
            </a:r>
            <a:r>
              <a:rPr lang="es-ES" dirty="0" err="1" smtClean="0"/>
              <a:t>pechilin</a:t>
            </a:r>
            <a:r>
              <a:rPr lang="es-ES" dirty="0" smtClean="0"/>
              <a:t>, </a:t>
            </a:r>
            <a:r>
              <a:rPr lang="es-ES" dirty="0" err="1" smtClean="0"/>
              <a:t>mancomojan</a:t>
            </a:r>
            <a:r>
              <a:rPr lang="es-ES" dirty="0" smtClean="0"/>
              <a:t>, ovejita y papito, las redes conectoras del sistema de alcantarillado tiene una longitud de 25.814 metros, de las cuales el 80% está construido en tubería de 8”, el 12% en tubería de 10” y 8% en tubería 12”; el sistema cuenta con un total de 510 pozos de inspección construidos en concreto, con tapa en concreto y se encuentran en buen estado. </a:t>
            </a:r>
            <a:endParaRPr lang="es-ES" b="1" dirty="0">
              <a:solidFill>
                <a:srgbClr val="002060"/>
              </a:solidFill>
              <a:latin typeface="Segoe Print" pitchFamily="2"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7958166" cy="1162050"/>
          </a:xfrm>
        </p:spPr>
        <p:txBody>
          <a:bodyPr>
            <a:noAutofit/>
          </a:bodyPr>
          <a:lstStyle/>
          <a:p>
            <a:pPr algn="ctr"/>
            <a:r>
              <a:rPr lang="es-ES" sz="4000" dirty="0" smtClean="0">
                <a:latin typeface="Segoe Print" pitchFamily="2" charset="0"/>
              </a:rPr>
              <a:t>Diagnostico de Desarrollo Territorial</a:t>
            </a:r>
            <a:endParaRPr lang="es-ES" sz="4000" dirty="0"/>
          </a:p>
        </p:txBody>
      </p:sp>
      <p:sp>
        <p:nvSpPr>
          <p:cNvPr id="5" name="4 Marcador de texto"/>
          <p:cNvSpPr>
            <a:spLocks noGrp="1"/>
          </p:cNvSpPr>
          <p:nvPr>
            <p:ph type="body" idx="2"/>
          </p:nvPr>
        </p:nvSpPr>
        <p:spPr>
          <a:xfrm>
            <a:off x="785786" y="2857496"/>
            <a:ext cx="2743200" cy="1824038"/>
          </a:xfrm>
        </p:spPr>
        <p:txBody>
          <a:bodyPr/>
          <a:lstStyle/>
          <a:p>
            <a:pPr algn="ctr"/>
            <a:r>
              <a:rPr lang="es-ES" b="1" dirty="0" smtClean="0">
                <a:solidFill>
                  <a:srgbClr val="002060"/>
                </a:solidFill>
                <a:latin typeface="Segoe Print" pitchFamily="2" charset="0"/>
              </a:rPr>
              <a:t>Sistema de Alcantarillado</a:t>
            </a:r>
          </a:p>
          <a:p>
            <a:pPr algn="ctr"/>
            <a:endParaRPr lang="es-ES" b="1" dirty="0" smtClean="0">
              <a:solidFill>
                <a:srgbClr val="002060"/>
              </a:solidFill>
              <a:latin typeface="Segoe Print" pitchFamily="2" charset="0"/>
            </a:endParaRPr>
          </a:p>
          <a:p>
            <a:pPr algn="ctr"/>
            <a:r>
              <a:rPr lang="es-ES" dirty="0" smtClean="0"/>
              <a:t>el municipio no cuenta con laguna de oxidación y ni sistema de tratamiento. </a:t>
            </a:r>
            <a:endParaRPr lang="es-ES" b="1" dirty="0">
              <a:solidFill>
                <a:srgbClr val="002060"/>
              </a:solidFill>
              <a:latin typeface="Segoe Print" pitchFamily="2" charset="0"/>
            </a:endParaRPr>
          </a:p>
        </p:txBody>
      </p:sp>
      <p:graphicFrame>
        <p:nvGraphicFramePr>
          <p:cNvPr id="6" name="13 Gráfico"/>
          <p:cNvGraphicFramePr>
            <a:graphicFrameLocks noGrp="1"/>
          </p:cNvGraphicFramePr>
          <p:nvPr>
            <p:ph sz="half" idx="1"/>
          </p:nvPr>
        </p:nvGraphicFramePr>
        <p:xfrm>
          <a:off x="3575050" y="1676400"/>
          <a:ext cx="511175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Autofit/>
          </a:bodyPr>
          <a:lstStyle/>
          <a:p>
            <a:pPr algn="ctr"/>
            <a:r>
              <a:rPr lang="es-ES" sz="4000" dirty="0" smtClean="0">
                <a:latin typeface="Segoe Print" pitchFamily="2" charset="0"/>
              </a:rPr>
              <a:t>Diagnostico de Desarrollo Territorial</a:t>
            </a:r>
            <a:endParaRPr lang="es-ES" sz="4000" dirty="0"/>
          </a:p>
        </p:txBody>
      </p:sp>
      <p:sp>
        <p:nvSpPr>
          <p:cNvPr id="6" name="5 Marcador de contenido"/>
          <p:cNvSpPr>
            <a:spLocks noGrp="1"/>
          </p:cNvSpPr>
          <p:nvPr>
            <p:ph idx="1"/>
          </p:nvPr>
        </p:nvSpPr>
        <p:spPr/>
        <p:txBody>
          <a:bodyPr>
            <a:normAutofit fontScale="92500" lnSpcReduction="20000"/>
          </a:bodyPr>
          <a:lstStyle/>
          <a:p>
            <a:r>
              <a:rPr lang="es-ES" sz="2800" b="1" dirty="0" smtClean="0">
                <a:solidFill>
                  <a:srgbClr val="002060"/>
                </a:solidFill>
                <a:latin typeface="Segoe Print" pitchFamily="2" charset="0"/>
                <a:cs typeface="Andalus" pitchFamily="18" charset="-78"/>
              </a:rPr>
              <a:t>Manejo de residuos</a:t>
            </a:r>
          </a:p>
          <a:p>
            <a:pPr algn="just">
              <a:buNone/>
            </a:pPr>
            <a:r>
              <a:rPr lang="es-ES" sz="2800" dirty="0" smtClean="0"/>
              <a:t>   El servicio se presta a través de contrato suscrito con la empresa que maneja el aseo en la ciudad de Morroa, para que de esa manera no se convierta en un problema de higiene y salubridad que atente no solo contra la salud humana, sino también con el funcionamiento sano del medio ambiente. En la zona urbana el servicio de recolección de residuos se presta tres veces por semana, se recolectan aproximadamente 100 toneladas de residuos mensuales. En la zona rural no se cuenta con recolección de residuos y la disposición final la realizan en sitios a cielo abierto. </a:t>
            </a:r>
            <a:endParaRPr lang="es-ES" sz="2800" b="1" dirty="0" smtClean="0">
              <a:solidFill>
                <a:srgbClr val="002060"/>
              </a:solidFill>
              <a:latin typeface="Segoe Print" pitchFamily="2" charset="0"/>
              <a:cs typeface="Andalus" pitchFamily="18" charset="-78"/>
            </a:endParaRPr>
          </a:p>
          <a:p>
            <a:pPr>
              <a:buNone/>
            </a:pPr>
            <a:endParaRPr lang="es-ES" sz="2800" b="1" dirty="0">
              <a:solidFill>
                <a:srgbClr val="002060"/>
              </a:solidFill>
              <a:latin typeface="Segoe Print" pitchFamily="2" charset="0"/>
              <a:cs typeface="Andalus" pitchFamily="18" charset="-78"/>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Desarrollo Territorial</a:t>
            </a:r>
            <a:endParaRPr lang="es-ES" sz="4000" dirty="0"/>
          </a:p>
        </p:txBody>
      </p:sp>
      <p:sp>
        <p:nvSpPr>
          <p:cNvPr id="3" name="2 Marcador de contenido"/>
          <p:cNvSpPr>
            <a:spLocks noGrp="1"/>
          </p:cNvSpPr>
          <p:nvPr>
            <p:ph idx="1"/>
          </p:nvPr>
        </p:nvSpPr>
        <p:spPr/>
        <p:txBody>
          <a:bodyPr>
            <a:normAutofit fontScale="85000" lnSpcReduction="10000"/>
          </a:bodyPr>
          <a:lstStyle/>
          <a:p>
            <a:r>
              <a:rPr lang="es-ES" b="1" dirty="0" smtClean="0">
                <a:solidFill>
                  <a:srgbClr val="002060"/>
                </a:solidFill>
                <a:latin typeface="Segoe Print" pitchFamily="2" charset="0"/>
              </a:rPr>
              <a:t>Equipamiento Municipal</a:t>
            </a:r>
          </a:p>
          <a:p>
            <a:pPr algn="just">
              <a:buNone/>
            </a:pPr>
            <a:r>
              <a:rPr lang="es-ES" dirty="0" smtClean="0"/>
              <a:t>    El Municipio de Ovejas cuenta con Centro de Salud, Instituciones educativas, energía eléctrica, telefonía fija y móvil, servicio de acueducto, alcantarillado, recolección de basura, sitios para la recreación y esparcimiento, gas natural, vías. Entre las muchas carencias que hoy presenta el Municipio podemos mencionar, planta de beneficio, código urbanístico, mercado público, terminal de transporte, cementerio municipal sin espacio suficiente para dar la cristiana sepultura, escenario deportivos en pésimas condiciones, concha acústico mala condiciones, casa de la cultura inadecuada, biblioteca municipal en mal estado, parque principal deteriorado, parques sectoriales en total abandono y sede de la Alcaldía Municipal completamente deteriorada. </a:t>
            </a:r>
            <a:endParaRPr lang="es-ES" b="1" dirty="0">
              <a:solidFill>
                <a:srgbClr val="002060"/>
              </a:solidFill>
              <a:latin typeface="Segoe Print" pitchFamily="2"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latin typeface="Segoe Print" pitchFamily="2" charset="0"/>
              </a:rPr>
              <a:t>METODOLOGÍA</a:t>
            </a:r>
            <a:endParaRPr lang="es-ES" b="1" dirty="0">
              <a:latin typeface="Segoe Print" pitchFamily="2" charset="0"/>
            </a:endParaRPr>
          </a:p>
        </p:txBody>
      </p:sp>
      <p:sp>
        <p:nvSpPr>
          <p:cNvPr id="3" name="2 Marcador de contenido"/>
          <p:cNvSpPr>
            <a:spLocks noGrp="1"/>
          </p:cNvSpPr>
          <p:nvPr>
            <p:ph idx="1"/>
          </p:nvPr>
        </p:nvSpPr>
        <p:spPr/>
        <p:txBody>
          <a:bodyPr/>
          <a:lstStyle/>
          <a:p>
            <a:pPr>
              <a:buNone/>
            </a:pPr>
            <a:r>
              <a:rPr lang="es-ES" dirty="0" smtClean="0"/>
              <a:t>   </a:t>
            </a:r>
            <a:r>
              <a:rPr lang="es-ES" dirty="0" smtClean="0">
                <a:solidFill>
                  <a:schemeClr val="accent1">
                    <a:lumMod val="50000"/>
                  </a:schemeClr>
                </a:solidFill>
                <a:latin typeface="Andalus" pitchFamily="18" charset="-78"/>
                <a:cs typeface="Andalus" pitchFamily="18" charset="-78"/>
              </a:rPr>
              <a:t>El Plan de Desarrollo Municipal estará enmarcado dentro de varios componentes los cuales contemplan un diagnostico integral, la parte estratégica, el plan de inversiones, la articulación con los planes de desarrollo departamental y nacional, seguimiento y evaluación y la rendición de cuenta. </a:t>
            </a:r>
            <a:endParaRPr lang="es-ES" dirty="0">
              <a:solidFill>
                <a:schemeClr val="accent1">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7886728" cy="1162050"/>
          </a:xfrm>
        </p:spPr>
        <p:txBody>
          <a:bodyPr>
            <a:noAutofit/>
          </a:bodyPr>
          <a:lstStyle/>
          <a:p>
            <a:pPr algn="ctr"/>
            <a:r>
              <a:rPr lang="es-ES" sz="4000" dirty="0" smtClean="0">
                <a:latin typeface="Segoe Print" pitchFamily="2" charset="0"/>
              </a:rPr>
              <a:t>Diagnostico de Desarrollo Territorial</a:t>
            </a:r>
            <a:endParaRPr lang="es-ES" sz="4000" dirty="0"/>
          </a:p>
        </p:txBody>
      </p:sp>
      <p:sp>
        <p:nvSpPr>
          <p:cNvPr id="4" name="3 Marcador de texto"/>
          <p:cNvSpPr>
            <a:spLocks noGrp="1"/>
          </p:cNvSpPr>
          <p:nvPr>
            <p:ph type="body" idx="2"/>
          </p:nvPr>
        </p:nvSpPr>
        <p:spPr>
          <a:xfrm>
            <a:off x="685800" y="1676400"/>
            <a:ext cx="2743200" cy="4967310"/>
          </a:xfrm>
        </p:spPr>
        <p:txBody>
          <a:bodyPr>
            <a:normAutofit fontScale="25000" lnSpcReduction="20000"/>
          </a:bodyPr>
          <a:lstStyle/>
          <a:p>
            <a:r>
              <a:rPr lang="es-ES" sz="9600" b="1" dirty="0" smtClean="0">
                <a:solidFill>
                  <a:srgbClr val="002060"/>
                </a:solidFill>
                <a:latin typeface="Segoe Print" pitchFamily="2" charset="0"/>
              </a:rPr>
              <a:t>Vías Rurales</a:t>
            </a:r>
          </a:p>
          <a:p>
            <a:endParaRPr lang="es-ES" sz="3200" dirty="0" smtClean="0"/>
          </a:p>
          <a:p>
            <a:pPr>
              <a:buFont typeface="Arial" pitchFamily="34" charset="0"/>
              <a:buChar char="•"/>
            </a:pPr>
            <a:r>
              <a:rPr lang="es-ES" sz="4400" dirty="0" smtClean="0"/>
              <a:t>Ovejas – Almagra. </a:t>
            </a:r>
          </a:p>
          <a:p>
            <a:pPr>
              <a:buFont typeface="Arial" pitchFamily="34" charset="0"/>
              <a:buChar char="•"/>
            </a:pPr>
            <a:r>
              <a:rPr lang="es-ES" sz="4400" dirty="0" smtClean="0"/>
              <a:t> Plaza Pizarra – Pijiguay. </a:t>
            </a:r>
          </a:p>
          <a:p>
            <a:pPr>
              <a:buFont typeface="Arial" pitchFamily="34" charset="0"/>
              <a:buChar char="•"/>
            </a:pPr>
            <a:r>
              <a:rPr lang="es-ES" sz="4400" dirty="0" smtClean="0"/>
              <a:t>Pijiguay – Carretera Troncal de Occidente. </a:t>
            </a:r>
          </a:p>
          <a:p>
            <a:pPr>
              <a:buFont typeface="Arial" pitchFamily="34" charset="0"/>
              <a:buChar char="•"/>
            </a:pPr>
            <a:r>
              <a:rPr lang="es-ES" sz="4400" dirty="0" smtClean="0"/>
              <a:t>Pijiguay – </a:t>
            </a:r>
            <a:r>
              <a:rPr lang="es-ES" sz="4400" dirty="0" err="1" smtClean="0"/>
              <a:t>Capiro</a:t>
            </a:r>
            <a:r>
              <a:rPr lang="es-ES" sz="4400" dirty="0" smtClean="0"/>
              <a:t>. </a:t>
            </a:r>
          </a:p>
          <a:p>
            <a:pPr>
              <a:buFont typeface="Arial" pitchFamily="34" charset="0"/>
              <a:buChar char="•"/>
            </a:pPr>
            <a:r>
              <a:rPr lang="es-ES" sz="4400" dirty="0" smtClean="0"/>
              <a:t>Carretera Troncal de Occidente – El Charco. </a:t>
            </a:r>
          </a:p>
          <a:p>
            <a:pPr>
              <a:buFont typeface="Arial" pitchFamily="34" charset="0"/>
              <a:buChar char="•"/>
            </a:pPr>
            <a:r>
              <a:rPr lang="es-ES" sz="4400" dirty="0" smtClean="0"/>
              <a:t>Carretera Troncal de Occidente – San Francisco. </a:t>
            </a:r>
          </a:p>
          <a:p>
            <a:pPr>
              <a:buFont typeface="Arial" pitchFamily="34" charset="0"/>
              <a:buChar char="•"/>
            </a:pPr>
            <a:r>
              <a:rPr lang="es-ES" sz="4400" dirty="0" smtClean="0"/>
              <a:t>Carretera Troncal de Occidente – Loma del Banco. </a:t>
            </a:r>
          </a:p>
          <a:p>
            <a:pPr>
              <a:buFont typeface="Arial" pitchFamily="34" charset="0"/>
              <a:buChar char="•"/>
            </a:pPr>
            <a:r>
              <a:rPr lang="es-ES" sz="4400" dirty="0" smtClean="0"/>
              <a:t>Carretera Troncal de Occidente – Pedregal. </a:t>
            </a:r>
          </a:p>
          <a:p>
            <a:pPr>
              <a:buFont typeface="Arial" pitchFamily="34" charset="0"/>
              <a:buChar char="•"/>
            </a:pPr>
            <a:r>
              <a:rPr lang="es-ES" sz="4400" dirty="0" smtClean="0"/>
              <a:t>Almagra – La Ceiba. </a:t>
            </a:r>
          </a:p>
          <a:p>
            <a:pPr>
              <a:buFont typeface="Arial" pitchFamily="34" charset="0"/>
              <a:buChar char="•"/>
            </a:pPr>
            <a:r>
              <a:rPr lang="es-ES" sz="4400" dirty="0" smtClean="0"/>
              <a:t>Ceiba – Buenos Aires. </a:t>
            </a:r>
          </a:p>
          <a:p>
            <a:pPr>
              <a:buFont typeface="Arial" pitchFamily="34" charset="0"/>
              <a:buChar char="•"/>
            </a:pPr>
            <a:r>
              <a:rPr lang="es-ES" sz="4400" dirty="0" smtClean="0"/>
              <a:t>Buenos Aires – Don Gabriel. </a:t>
            </a:r>
          </a:p>
          <a:p>
            <a:pPr>
              <a:buFont typeface="Arial" pitchFamily="34" charset="0"/>
              <a:buChar char="•"/>
            </a:pPr>
            <a:r>
              <a:rPr lang="es-ES" sz="4400" dirty="0" smtClean="0"/>
              <a:t>Don Gabriel – Salitral. </a:t>
            </a:r>
          </a:p>
          <a:p>
            <a:pPr>
              <a:buFont typeface="Arial" pitchFamily="34" charset="0"/>
              <a:buChar char="•"/>
            </a:pPr>
            <a:r>
              <a:rPr lang="es-ES" sz="4400" dirty="0" smtClean="0"/>
              <a:t>Salitral – El Tesoro. </a:t>
            </a:r>
          </a:p>
          <a:p>
            <a:pPr>
              <a:buFont typeface="Arial" pitchFamily="34" charset="0"/>
              <a:buChar char="•"/>
            </a:pPr>
            <a:r>
              <a:rPr lang="es-ES" sz="4400" dirty="0" smtClean="0"/>
              <a:t>Ovejas – La Peña. </a:t>
            </a:r>
          </a:p>
          <a:p>
            <a:pPr>
              <a:buFont typeface="Arial" pitchFamily="34" charset="0"/>
              <a:buChar char="•"/>
            </a:pPr>
            <a:r>
              <a:rPr lang="es-ES" sz="4400" dirty="0" smtClean="0"/>
              <a:t>La Peña – Flor Del Monte. </a:t>
            </a:r>
          </a:p>
          <a:p>
            <a:pPr>
              <a:buFont typeface="Arial" pitchFamily="34" charset="0"/>
              <a:buChar char="•"/>
            </a:pPr>
            <a:r>
              <a:rPr lang="es-ES" sz="4400" dirty="0" smtClean="0"/>
              <a:t>Flor Del Monte – Canutal. </a:t>
            </a:r>
          </a:p>
          <a:p>
            <a:pPr>
              <a:buFont typeface="Arial" pitchFamily="34" charset="0"/>
              <a:buChar char="•"/>
            </a:pPr>
            <a:r>
              <a:rPr lang="es-ES" sz="4400" dirty="0" smtClean="0"/>
              <a:t>Canutal – Canutalito. </a:t>
            </a:r>
          </a:p>
          <a:p>
            <a:pPr>
              <a:buFont typeface="Arial" pitchFamily="34" charset="0"/>
              <a:buChar char="•"/>
            </a:pPr>
            <a:r>
              <a:rPr lang="es-ES" sz="4400" dirty="0" smtClean="0"/>
              <a:t>Canutalito – </a:t>
            </a:r>
            <a:r>
              <a:rPr lang="es-ES" sz="4400" dirty="0" err="1" smtClean="0"/>
              <a:t>Guaimaral</a:t>
            </a:r>
            <a:r>
              <a:rPr lang="es-ES" sz="4400" dirty="0" smtClean="0"/>
              <a:t>. </a:t>
            </a:r>
          </a:p>
          <a:p>
            <a:pPr>
              <a:buFont typeface="Arial" pitchFamily="34" charset="0"/>
              <a:buChar char="•"/>
            </a:pPr>
            <a:r>
              <a:rPr lang="es-ES" sz="4400" dirty="0" smtClean="0"/>
              <a:t>Flor Del Monte - San Rafael. </a:t>
            </a:r>
          </a:p>
          <a:p>
            <a:pPr>
              <a:buFont typeface="Arial" pitchFamily="34" charset="0"/>
              <a:buChar char="•"/>
            </a:pPr>
            <a:r>
              <a:rPr lang="es-ES" sz="4400" dirty="0" smtClean="0"/>
              <a:t>La Peña – El Floral. </a:t>
            </a:r>
          </a:p>
          <a:p>
            <a:pPr>
              <a:buFont typeface="Arial" pitchFamily="34" charset="0"/>
              <a:buChar char="•"/>
            </a:pPr>
            <a:r>
              <a:rPr lang="es-ES" sz="4400" dirty="0" smtClean="0"/>
              <a:t>Carretera Troncal de Occidente – </a:t>
            </a:r>
            <a:r>
              <a:rPr lang="es-ES" sz="4400" dirty="0" err="1" smtClean="0"/>
              <a:t>Joney</a:t>
            </a:r>
            <a:r>
              <a:rPr lang="es-ES" sz="4400" dirty="0" smtClean="0"/>
              <a:t>.</a:t>
            </a:r>
          </a:p>
          <a:p>
            <a:pPr>
              <a:buFont typeface="Arial" pitchFamily="34" charset="0"/>
              <a:buChar char="•"/>
            </a:pPr>
            <a:r>
              <a:rPr lang="es-ES" sz="4400" dirty="0" err="1" smtClean="0"/>
              <a:t>Joney</a:t>
            </a:r>
            <a:r>
              <a:rPr lang="es-ES" sz="4400" dirty="0" smtClean="0"/>
              <a:t> – Naranjal. </a:t>
            </a:r>
          </a:p>
          <a:p>
            <a:pPr>
              <a:buFont typeface="Arial" pitchFamily="34" charset="0"/>
              <a:buChar char="•"/>
            </a:pPr>
            <a:r>
              <a:rPr lang="es-ES" sz="4400" dirty="0" smtClean="0"/>
              <a:t>Carretera Troncal de Occidente – La Europa. </a:t>
            </a:r>
          </a:p>
          <a:p>
            <a:pPr>
              <a:buFont typeface="Arial" pitchFamily="34" charset="0"/>
              <a:buChar char="•"/>
            </a:pPr>
            <a:endParaRPr lang="es-ES" sz="3200" dirty="0" smtClean="0"/>
          </a:p>
          <a:p>
            <a:endParaRPr lang="es-ES" sz="3200" b="1" dirty="0" smtClean="0">
              <a:solidFill>
                <a:srgbClr val="002060"/>
              </a:solidFill>
              <a:latin typeface="Segoe Print" pitchFamily="2" charset="0"/>
            </a:endParaRPr>
          </a:p>
          <a:p>
            <a:endParaRPr lang="es-ES" dirty="0"/>
          </a:p>
        </p:txBody>
      </p:sp>
      <p:graphicFrame>
        <p:nvGraphicFramePr>
          <p:cNvPr id="5" name="17 Gráfico"/>
          <p:cNvGraphicFramePr>
            <a:graphicFrameLocks noGrp="1"/>
          </p:cNvGraphicFramePr>
          <p:nvPr>
            <p:ph sz="half" idx="1"/>
          </p:nvPr>
        </p:nvGraphicFramePr>
        <p:xfrm>
          <a:off x="3575050" y="1676400"/>
          <a:ext cx="511175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8029604" cy="1162050"/>
          </a:xfrm>
        </p:spPr>
        <p:txBody>
          <a:bodyPr/>
          <a:lstStyle/>
          <a:p>
            <a:pPr algn="ctr"/>
            <a:r>
              <a:rPr lang="es-ES" sz="4000" dirty="0" smtClean="0">
                <a:latin typeface="Segoe Print" pitchFamily="2" charset="0"/>
              </a:rPr>
              <a:t>Diagnostico de Desarrollo Territorial</a:t>
            </a:r>
            <a:endParaRPr lang="es-ES" sz="4000" dirty="0"/>
          </a:p>
        </p:txBody>
      </p:sp>
      <p:sp>
        <p:nvSpPr>
          <p:cNvPr id="3" name="2 Marcador de texto"/>
          <p:cNvSpPr>
            <a:spLocks noGrp="1"/>
          </p:cNvSpPr>
          <p:nvPr>
            <p:ph type="body" idx="2"/>
          </p:nvPr>
        </p:nvSpPr>
        <p:spPr>
          <a:xfrm>
            <a:off x="685800" y="2605094"/>
            <a:ext cx="2743200" cy="2181228"/>
          </a:xfrm>
        </p:spPr>
        <p:txBody>
          <a:bodyPr/>
          <a:lstStyle/>
          <a:p>
            <a:r>
              <a:rPr lang="es-ES" sz="2000" b="1" dirty="0" smtClean="0">
                <a:solidFill>
                  <a:srgbClr val="002060"/>
                </a:solidFill>
                <a:latin typeface="Segoe Print" pitchFamily="2" charset="0"/>
              </a:rPr>
              <a:t>Vías Urbanas</a:t>
            </a:r>
          </a:p>
          <a:p>
            <a:endParaRPr lang="es-ES" dirty="0" smtClean="0"/>
          </a:p>
          <a:p>
            <a:r>
              <a:rPr lang="es-ES" dirty="0" smtClean="0">
                <a:solidFill>
                  <a:srgbClr val="002060"/>
                </a:solidFill>
                <a:latin typeface="Andalus" pitchFamily="18" charset="-78"/>
                <a:cs typeface="Andalus" pitchFamily="18" charset="-78"/>
              </a:rPr>
              <a:t>Es importante organizar un tránsito para vehículos y peatones, que conlleve al respeto de las normas, con este proyecto, se podrá solucionar la problemática actual del sistema.</a:t>
            </a:r>
            <a:endParaRPr lang="es-ES" dirty="0">
              <a:solidFill>
                <a:srgbClr val="002060"/>
              </a:solidFill>
              <a:latin typeface="Andalus" pitchFamily="18" charset="-78"/>
              <a:cs typeface="Andalus" pitchFamily="18" charset="-78"/>
            </a:endParaRPr>
          </a:p>
        </p:txBody>
      </p:sp>
      <p:graphicFrame>
        <p:nvGraphicFramePr>
          <p:cNvPr id="5" name="18 Gráfico"/>
          <p:cNvGraphicFramePr>
            <a:graphicFrameLocks noGrp="1"/>
          </p:cNvGraphicFramePr>
          <p:nvPr>
            <p:ph sz="half" idx="1"/>
          </p:nvPr>
        </p:nvGraphicFramePr>
        <p:xfrm>
          <a:off x="3575050" y="1676400"/>
          <a:ext cx="511175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Territorial</a:t>
            </a:r>
            <a:endParaRPr lang="es-ES" dirty="0"/>
          </a:p>
        </p:txBody>
      </p:sp>
      <p:sp>
        <p:nvSpPr>
          <p:cNvPr id="6" name="5 Marcador de contenido"/>
          <p:cNvSpPr>
            <a:spLocks noGrp="1"/>
          </p:cNvSpPr>
          <p:nvPr>
            <p:ph idx="1"/>
          </p:nvPr>
        </p:nvSpPr>
        <p:spPr/>
        <p:txBody>
          <a:bodyPr>
            <a:normAutofit/>
          </a:bodyPr>
          <a:lstStyle/>
          <a:p>
            <a:r>
              <a:rPr lang="es-ES" sz="2800" b="1" dirty="0" smtClean="0">
                <a:solidFill>
                  <a:schemeClr val="tx2">
                    <a:lumMod val="50000"/>
                  </a:schemeClr>
                </a:solidFill>
                <a:latin typeface="Segoe Print" pitchFamily="2" charset="0"/>
              </a:rPr>
              <a:t>Ambiente natural </a:t>
            </a:r>
          </a:p>
          <a:p>
            <a:pPr algn="just">
              <a:buNone/>
            </a:pPr>
            <a:r>
              <a:rPr lang="es-ES" sz="2800" dirty="0" smtClean="0">
                <a:solidFill>
                  <a:schemeClr val="tx2">
                    <a:lumMod val="50000"/>
                  </a:schemeClr>
                </a:solidFill>
                <a:latin typeface="Andalus" pitchFamily="18" charset="-78"/>
                <a:cs typeface="Andalus" pitchFamily="18" charset="-78"/>
              </a:rPr>
              <a:t>   La estructura pública ambiental integral del Municipio de Ovejas está conformado por los sistemas naturales que por diferentes razones deben ser protegidas y/o conservadas, que la conforman el Sistema Hídrico y el Orográfico, las áreas de Conservación, de Riesgos y Amenazas y las áreas de Protección Ambiental. </a:t>
            </a:r>
            <a:endParaRPr lang="es-ES" sz="2800" b="1"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rPr>
              <a:t>Diagnostico de Desarrollo Territorial</a:t>
            </a:r>
            <a:endParaRPr lang="es-ES" dirty="0"/>
          </a:p>
        </p:txBody>
      </p:sp>
      <p:graphicFrame>
        <p:nvGraphicFramePr>
          <p:cNvPr id="4" name="3 Marcador de contenido"/>
          <p:cNvGraphicFramePr>
            <a:graphicFrameLocks noGrp="1"/>
          </p:cNvGraphicFramePr>
          <p:nvPr>
            <p:ph idx="1"/>
          </p:nvPr>
        </p:nvGraphicFramePr>
        <p:xfrm>
          <a:off x="457200" y="2571744"/>
          <a:ext cx="8229600" cy="3752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857224" y="1857364"/>
            <a:ext cx="5643602" cy="523220"/>
          </a:xfrm>
          <a:prstGeom prst="rect">
            <a:avLst/>
          </a:prstGeom>
          <a:noFill/>
        </p:spPr>
        <p:txBody>
          <a:bodyPr wrap="square" rtlCol="0">
            <a:spAutoFit/>
          </a:bodyPr>
          <a:lstStyle/>
          <a:p>
            <a:r>
              <a:rPr lang="es-ES" sz="2800" b="1" dirty="0" smtClean="0">
                <a:solidFill>
                  <a:schemeClr val="tx2">
                    <a:lumMod val="50000"/>
                  </a:schemeClr>
                </a:solidFill>
                <a:latin typeface="Segoe Print" pitchFamily="2" charset="0"/>
              </a:rPr>
              <a:t>Sistema Hídrico</a:t>
            </a:r>
            <a:endParaRPr lang="es-ES" sz="2800" b="1" dirty="0">
              <a:solidFill>
                <a:schemeClr val="tx2">
                  <a:lumMod val="50000"/>
                </a:schemeClr>
              </a:solidFill>
              <a:latin typeface="Segoe Print" pitchFamily="2"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Territorial</a:t>
            </a:r>
            <a:endParaRPr lang="es-ES" dirty="0"/>
          </a:p>
        </p:txBody>
      </p:sp>
      <p:sp>
        <p:nvSpPr>
          <p:cNvPr id="3" name="2 Marcador de contenido"/>
          <p:cNvSpPr>
            <a:spLocks noGrp="1"/>
          </p:cNvSpPr>
          <p:nvPr>
            <p:ph idx="1"/>
          </p:nvPr>
        </p:nvSpPr>
        <p:spPr/>
        <p:txBody>
          <a:bodyPr>
            <a:normAutofit/>
          </a:bodyPr>
          <a:lstStyle/>
          <a:p>
            <a:pPr>
              <a:buNone/>
            </a:pPr>
            <a:r>
              <a:rPr lang="es-ES" b="1" dirty="0" smtClean="0">
                <a:solidFill>
                  <a:schemeClr val="tx2">
                    <a:lumMod val="50000"/>
                  </a:schemeClr>
                </a:solidFill>
                <a:latin typeface="Segoe Print" pitchFamily="2" charset="0"/>
              </a:rPr>
              <a:t>Áreas de conservación de recursos naturales</a:t>
            </a:r>
          </a:p>
          <a:p>
            <a:r>
              <a:rPr lang="es-ES" b="1" dirty="0" smtClean="0">
                <a:solidFill>
                  <a:schemeClr val="tx2">
                    <a:lumMod val="50000"/>
                  </a:schemeClr>
                </a:solidFill>
                <a:latin typeface="Andalus" pitchFamily="18" charset="-78"/>
                <a:cs typeface="Andalus" pitchFamily="18" charset="-78"/>
              </a:rPr>
              <a:t>Arroyos</a:t>
            </a:r>
            <a:r>
              <a:rPr lang="es-ES" dirty="0" smtClean="0">
                <a:solidFill>
                  <a:schemeClr val="tx2">
                    <a:lumMod val="50000"/>
                  </a:schemeClr>
                </a:solidFill>
                <a:latin typeface="Segoe Print" pitchFamily="2" charset="0"/>
              </a:rPr>
              <a:t> </a:t>
            </a:r>
          </a:p>
          <a:p>
            <a:pPr algn="just">
              <a:buNone/>
            </a:pPr>
            <a:r>
              <a:rPr lang="es-ES" dirty="0" smtClean="0"/>
              <a:t>   </a:t>
            </a:r>
            <a:r>
              <a:rPr lang="es-ES" dirty="0" smtClean="0">
                <a:solidFill>
                  <a:schemeClr val="tx2">
                    <a:lumMod val="50000"/>
                  </a:schemeClr>
                </a:solidFill>
                <a:latin typeface="Andalus" pitchFamily="18" charset="-78"/>
                <a:cs typeface="Andalus" pitchFamily="18" charset="-78"/>
              </a:rPr>
              <a:t> Para el caso especifico del área urbana de Ovejas, se definió una franja de 20 metros a lado y lado del borde superior de los arroyos no canalizados; Para los canalizados la franja se reduce a 10 metros a lado y lado. Esta franja debe ser recuperada para ser incorporada a la estructura pública ambiental mediante la reforestación con especies vegetales autóctonas, de rápido crecimiento y amplia cobertura vegetal. </a:t>
            </a:r>
            <a:endParaRPr lang="es-ES" b="1"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rPr>
              <a:t>Diagnostico de Desarrollo Territorial</a:t>
            </a:r>
            <a:endParaRPr lang="es-ES" dirty="0"/>
          </a:p>
        </p:txBody>
      </p:sp>
      <p:sp>
        <p:nvSpPr>
          <p:cNvPr id="3" name="2 Marcador de contenido"/>
          <p:cNvSpPr>
            <a:spLocks noGrp="1"/>
          </p:cNvSpPr>
          <p:nvPr>
            <p:ph idx="1"/>
          </p:nvPr>
        </p:nvSpPr>
        <p:spPr/>
        <p:txBody>
          <a:bodyPr>
            <a:normAutofit/>
          </a:bodyPr>
          <a:lstStyle/>
          <a:p>
            <a:r>
              <a:rPr lang="es-ES" b="1" dirty="0" smtClean="0">
                <a:solidFill>
                  <a:schemeClr val="tx2">
                    <a:lumMod val="50000"/>
                  </a:schemeClr>
                </a:solidFill>
                <a:latin typeface="Segoe Print" pitchFamily="2" charset="0"/>
              </a:rPr>
              <a:t>Contaminación por  vertimiento </a:t>
            </a:r>
          </a:p>
          <a:p>
            <a:pPr algn="just">
              <a:buNone/>
            </a:pPr>
            <a:r>
              <a:rPr lang="es-ES" dirty="0" smtClean="0">
                <a:solidFill>
                  <a:schemeClr val="tx2">
                    <a:lumMod val="50000"/>
                  </a:schemeClr>
                </a:solidFill>
                <a:latin typeface="Andalus" pitchFamily="18" charset="-78"/>
                <a:cs typeface="Andalus" pitchFamily="18" charset="-78"/>
              </a:rPr>
              <a:t>   El vertimiento de residuos líquidos provenientes del sistema de alcantarillado, convierten la red hidrográfica, especialmente los Arroyos Papito, </a:t>
            </a:r>
            <a:r>
              <a:rPr lang="es-ES" dirty="0" err="1" smtClean="0">
                <a:solidFill>
                  <a:schemeClr val="tx2">
                    <a:lumMod val="50000"/>
                  </a:schemeClr>
                </a:solidFill>
                <a:latin typeface="Andalus" pitchFamily="18" charset="-78"/>
                <a:cs typeface="Andalus" pitchFamily="18" charset="-78"/>
              </a:rPr>
              <a:t>Pechilín</a:t>
            </a:r>
            <a:r>
              <a:rPr lang="es-ES" dirty="0" smtClean="0">
                <a:solidFill>
                  <a:schemeClr val="tx2">
                    <a:lumMod val="50000"/>
                  </a:schemeClr>
                </a:solidFill>
                <a:latin typeface="Andalus" pitchFamily="18" charset="-78"/>
                <a:cs typeface="Andalus" pitchFamily="18" charset="-78"/>
              </a:rPr>
              <a:t> y Ovejitas (Afluente del Mancomojan), en colectores a cielo abierto, produciendo contaminación de todo el sistema hídrico aguas abajo, sobre un trayecto de aproximadamente 5 Km, y por ende convirtiéndose en riesgo potencial de contaminación del Acuífero </a:t>
            </a:r>
            <a:r>
              <a:rPr lang="es-ES" dirty="0" err="1" smtClean="0">
                <a:solidFill>
                  <a:schemeClr val="tx2">
                    <a:lumMod val="50000"/>
                  </a:schemeClr>
                </a:solidFill>
                <a:latin typeface="Andalus" pitchFamily="18" charset="-78"/>
                <a:cs typeface="Andalus" pitchFamily="18" charset="-78"/>
              </a:rPr>
              <a:t>Morroa</a:t>
            </a:r>
            <a:r>
              <a:rPr lang="es-ES" dirty="0" smtClean="0">
                <a:solidFill>
                  <a:schemeClr val="tx2">
                    <a:lumMod val="50000"/>
                  </a:schemeClr>
                </a:solidFill>
                <a:latin typeface="Andalus" pitchFamily="18" charset="-78"/>
                <a:cs typeface="Andalus" pitchFamily="18" charset="-78"/>
              </a:rPr>
              <a:t>, del cual se surte de agua potable la población de Ovejas.</a:t>
            </a:r>
            <a:endParaRPr lang="es-ES" b="1"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Territorial</a:t>
            </a:r>
            <a:endParaRPr lang="es-ES" dirty="0"/>
          </a:p>
        </p:txBody>
      </p:sp>
      <p:sp>
        <p:nvSpPr>
          <p:cNvPr id="3" name="2 Marcador de contenido"/>
          <p:cNvSpPr>
            <a:spLocks noGrp="1"/>
          </p:cNvSpPr>
          <p:nvPr>
            <p:ph idx="1"/>
          </p:nvPr>
        </p:nvSpPr>
        <p:spPr/>
        <p:txBody>
          <a:bodyPr/>
          <a:lstStyle/>
          <a:p>
            <a:r>
              <a:rPr lang="es-ES" b="1" dirty="0" smtClean="0">
                <a:solidFill>
                  <a:schemeClr val="tx2">
                    <a:lumMod val="50000"/>
                  </a:schemeClr>
                </a:solidFill>
                <a:latin typeface="Segoe Print" pitchFamily="2" charset="0"/>
              </a:rPr>
              <a:t>Talleres de educación ambiental</a:t>
            </a:r>
          </a:p>
          <a:p>
            <a:pPr algn="just">
              <a:buNone/>
            </a:pPr>
            <a:r>
              <a:rPr lang="es-ES" dirty="0" smtClean="0">
                <a:solidFill>
                  <a:schemeClr val="tx2">
                    <a:lumMod val="50000"/>
                  </a:schemeClr>
                </a:solidFill>
                <a:latin typeface="Andalus" pitchFamily="18" charset="-78"/>
                <a:cs typeface="Andalus" pitchFamily="18" charset="-78"/>
              </a:rPr>
              <a:t>   Actividades didácticas, en contacto directo con la naturaleza y en lo posible, involucrando a las comunidades locales, su finalidad es sensibilizar y concientizar a los participantes de la importancia de las relaciones entre los diferentes elementos de la naturaleza. </a:t>
            </a:r>
            <a:endParaRPr lang="es-ES" b="1" dirty="0" smtClean="0">
              <a:solidFill>
                <a:schemeClr val="tx2">
                  <a:lumMod val="50000"/>
                </a:schemeClr>
              </a:solidFill>
              <a:latin typeface="Andalus" pitchFamily="18" charset="-78"/>
              <a:cs typeface="Andalus" pitchFamily="18" charset="-78"/>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rPr>
              <a:t>Diagnostico de Desarrollo Territorial</a:t>
            </a:r>
            <a:endParaRPr lang="es-ES" dirty="0"/>
          </a:p>
        </p:txBody>
      </p:sp>
      <p:sp>
        <p:nvSpPr>
          <p:cNvPr id="3" name="2 Marcador de contenido"/>
          <p:cNvSpPr>
            <a:spLocks noGrp="1"/>
          </p:cNvSpPr>
          <p:nvPr>
            <p:ph idx="1"/>
          </p:nvPr>
        </p:nvSpPr>
        <p:spPr/>
        <p:txBody>
          <a:bodyPr/>
          <a:lstStyle/>
          <a:p>
            <a:pPr>
              <a:buNone/>
            </a:pPr>
            <a:r>
              <a:rPr lang="es-ES" b="1" dirty="0" smtClean="0">
                <a:solidFill>
                  <a:schemeClr val="tx2">
                    <a:lumMod val="50000"/>
                  </a:schemeClr>
                </a:solidFill>
                <a:latin typeface="Segoe Print" pitchFamily="2" charset="0"/>
              </a:rPr>
              <a:t>  Gestión del riesgo </a:t>
            </a:r>
          </a:p>
          <a:p>
            <a:pPr algn="just">
              <a:buNone/>
            </a:pPr>
            <a:r>
              <a:rPr lang="es-ES" dirty="0" smtClean="0"/>
              <a:t>   </a:t>
            </a:r>
            <a:r>
              <a:rPr lang="es-ES" dirty="0" smtClean="0">
                <a:solidFill>
                  <a:schemeClr val="tx2">
                    <a:lumMod val="50000"/>
                  </a:schemeClr>
                </a:solidFill>
                <a:latin typeface="Andalus" pitchFamily="18" charset="-78"/>
                <a:cs typeface="Andalus" pitchFamily="18" charset="-78"/>
              </a:rPr>
              <a:t>La gestión del riesgo, hace referencia a un proceso social y político a través del cual la sociedad busca controlar los procesos de creación o construcción de riesgo o disminuir el riesgo existente con la intención de fortalecer los procesos de desarrollo sostenible y la seguridad integral de la población. Es una dimensión de la gestión del desarrollo y de su institucionalidad. </a:t>
            </a:r>
            <a:endParaRPr lang="es-ES"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Territorial</a:t>
            </a:r>
            <a:endParaRPr lang="es-ES" dirty="0"/>
          </a:p>
        </p:txBody>
      </p:sp>
      <p:sp>
        <p:nvSpPr>
          <p:cNvPr id="3" name="2 Marcador de contenido"/>
          <p:cNvSpPr>
            <a:spLocks noGrp="1"/>
          </p:cNvSpPr>
          <p:nvPr>
            <p:ph idx="1"/>
          </p:nvPr>
        </p:nvSpPr>
        <p:spPr/>
        <p:txBody>
          <a:bodyPr/>
          <a:lstStyle/>
          <a:p>
            <a:r>
              <a:rPr lang="es-ES" b="1" dirty="0" smtClean="0">
                <a:solidFill>
                  <a:schemeClr val="tx2">
                    <a:lumMod val="50000"/>
                  </a:schemeClr>
                </a:solidFill>
                <a:latin typeface="Segoe Print" pitchFamily="2" charset="0"/>
              </a:rPr>
              <a:t>Arroyos </a:t>
            </a:r>
          </a:p>
          <a:p>
            <a:pPr algn="just">
              <a:buNone/>
            </a:pPr>
            <a:r>
              <a:rPr lang="es-ES" dirty="0" smtClean="0"/>
              <a:t>   </a:t>
            </a:r>
            <a:r>
              <a:rPr lang="es-ES" dirty="0" smtClean="0">
                <a:solidFill>
                  <a:schemeClr val="tx2">
                    <a:lumMod val="50000"/>
                  </a:schemeClr>
                </a:solidFill>
                <a:latin typeface="Andalus" pitchFamily="18" charset="-78"/>
                <a:cs typeface="Andalus" pitchFamily="18" charset="-78"/>
              </a:rPr>
              <a:t>El área de Riesgo y Amenazas de los arroyos corresponde a las franjas de terreno de 20 metros a lado y lado de la cota de máxima inundación de los Arroyos Ovejitas, Papito, Pechilin, La Puente, San José y El Ojito e igualmente para todos los afluentes de éstos. Cuando el Arroyo está canalizado el Área de Riesgo y Amenaza se sintetiza a la franja de 10 metros a lado y lado. </a:t>
            </a:r>
            <a:endParaRPr lang="es-ES"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rPr>
              <a:t>Diagnostico de Desarrollo Territorial</a:t>
            </a:r>
            <a:endParaRPr lang="es-ES" dirty="0"/>
          </a:p>
        </p:txBody>
      </p:sp>
      <p:sp>
        <p:nvSpPr>
          <p:cNvPr id="3" name="2 Marcador de contenido"/>
          <p:cNvSpPr>
            <a:spLocks noGrp="1"/>
          </p:cNvSpPr>
          <p:nvPr>
            <p:ph idx="1"/>
          </p:nvPr>
        </p:nvSpPr>
        <p:spPr/>
        <p:txBody>
          <a:bodyPr>
            <a:normAutofit lnSpcReduction="10000"/>
          </a:bodyPr>
          <a:lstStyle/>
          <a:p>
            <a:r>
              <a:rPr lang="es-ES" b="1" dirty="0" smtClean="0">
                <a:solidFill>
                  <a:schemeClr val="tx2">
                    <a:lumMod val="50000"/>
                  </a:schemeClr>
                </a:solidFill>
                <a:latin typeface="Segoe Print" pitchFamily="2" charset="0"/>
              </a:rPr>
              <a:t>Tanques de almacenamiento de acueducto</a:t>
            </a:r>
          </a:p>
          <a:p>
            <a:pPr algn="just">
              <a:buNone/>
            </a:pPr>
            <a:r>
              <a:rPr lang="es-ES" dirty="0" smtClean="0">
                <a:solidFill>
                  <a:schemeClr val="tx2">
                    <a:lumMod val="50000"/>
                  </a:schemeClr>
                </a:solidFill>
                <a:latin typeface="Andalus" pitchFamily="18" charset="-78"/>
                <a:cs typeface="Andalus" pitchFamily="18" charset="-78"/>
              </a:rPr>
              <a:t>   Las áreas de los cerros donde se encuentran localizados los tanques de almacenamiento de agua del sistema de acueducto (Especialmente el 1 y 2), en el cual se encuentran construidas viviendas en alto riesgo las cuales deberán ser reubicadas para evitar una tragedia en el evento de una ruptura o colapso de estos tanques, o por deslizamientos del terreno mismo. Se debe conservar una franja de retiro mínimo de 30 metros, dentro de la cual no se permitirá el establecimiento y construcción de viviendas. </a:t>
            </a:r>
            <a:endParaRPr lang="es-ES" b="1"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latin typeface="Segoe Print" pitchFamily="2" charset="0"/>
              </a:rPr>
              <a:t>PROCESO PARTICIPATIVO</a:t>
            </a:r>
            <a:r>
              <a:rPr lang="es-ES" dirty="0" smtClean="0">
                <a:latin typeface="Segoe Print" pitchFamily="2" charset="0"/>
              </a:rPr>
              <a:t> </a:t>
            </a:r>
            <a:endParaRPr lang="es-ES" dirty="0">
              <a:latin typeface="Segoe Print" pitchFamily="2" charset="0"/>
            </a:endParaRPr>
          </a:p>
        </p:txBody>
      </p:sp>
      <p:sp>
        <p:nvSpPr>
          <p:cNvPr id="3" name="2 Marcador de contenido"/>
          <p:cNvSpPr>
            <a:spLocks noGrp="1"/>
          </p:cNvSpPr>
          <p:nvPr>
            <p:ph idx="1"/>
          </p:nvPr>
        </p:nvSpPr>
        <p:spPr/>
        <p:txBody>
          <a:bodyPr/>
          <a:lstStyle/>
          <a:p>
            <a:pPr>
              <a:buNone/>
            </a:pPr>
            <a:r>
              <a:rPr lang="es-ES" dirty="0" smtClean="0"/>
              <a:t>   </a:t>
            </a:r>
            <a:r>
              <a:rPr lang="es-ES" dirty="0" smtClean="0">
                <a:solidFill>
                  <a:schemeClr val="accent1">
                    <a:lumMod val="50000"/>
                  </a:schemeClr>
                </a:solidFill>
              </a:rPr>
              <a:t>para la formulación del Plan de Desarrollo Municipal, una vez elaborado el documento preliminar, de común acuerdo entre el equipo de trabajo y el concejo territorial de Planeación se identificaron cinco zonas específicas en el Municipio y se llevaron a cabo mesas de concertación con la comunidad en general. </a:t>
            </a:r>
            <a:endParaRPr lang="es-ES"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Territorial</a:t>
            </a:r>
            <a:endParaRPr lang="es-ES" dirty="0"/>
          </a:p>
        </p:txBody>
      </p:sp>
      <p:sp>
        <p:nvSpPr>
          <p:cNvPr id="3" name="2 Marcador de contenido"/>
          <p:cNvSpPr>
            <a:spLocks noGrp="1"/>
          </p:cNvSpPr>
          <p:nvPr>
            <p:ph idx="1"/>
          </p:nvPr>
        </p:nvSpPr>
        <p:spPr/>
        <p:txBody>
          <a:bodyPr/>
          <a:lstStyle/>
          <a:p>
            <a:r>
              <a:rPr lang="es-ES" b="1" dirty="0" smtClean="0">
                <a:solidFill>
                  <a:schemeClr val="tx2">
                    <a:lumMod val="50000"/>
                  </a:schemeClr>
                </a:solidFill>
                <a:latin typeface="Segoe Print" pitchFamily="2" charset="0"/>
              </a:rPr>
              <a:t>Carretera troncal </a:t>
            </a:r>
          </a:p>
          <a:p>
            <a:pPr>
              <a:buNone/>
            </a:pPr>
            <a:r>
              <a:rPr lang="es-ES" dirty="0" smtClean="0"/>
              <a:t> </a:t>
            </a:r>
            <a:r>
              <a:rPr lang="es-ES" dirty="0" smtClean="0">
                <a:solidFill>
                  <a:schemeClr val="tx2">
                    <a:lumMod val="50000"/>
                  </a:schemeClr>
                </a:solidFill>
                <a:latin typeface="Andalus" pitchFamily="18" charset="-78"/>
                <a:cs typeface="Andalus" pitchFamily="18" charset="-78"/>
              </a:rPr>
              <a:t>  El municipio de Ovejas por estar ubicado en el paso de la troncal de occidente se convierte en uno de los riesgos más latentes por la cantidad de vehículos que transportan diferentes tipos de sustancia peligrosas y por el alto grado de accidentalidad dejando unas cifras de mortalidad muy altas, de igual forma no ha estado excepto de las emergencias de origen naturales y </a:t>
            </a:r>
            <a:r>
              <a:rPr lang="es-ES" dirty="0" err="1" smtClean="0">
                <a:solidFill>
                  <a:schemeClr val="tx2">
                    <a:lumMod val="50000"/>
                  </a:schemeClr>
                </a:solidFill>
                <a:latin typeface="Andalus" pitchFamily="18" charset="-78"/>
                <a:cs typeface="Andalus" pitchFamily="18" charset="-78"/>
              </a:rPr>
              <a:t>antropicos</a:t>
            </a:r>
            <a:r>
              <a:rPr lang="es-ES" dirty="0" smtClean="0">
                <a:solidFill>
                  <a:schemeClr val="tx2">
                    <a:lumMod val="50000"/>
                  </a:schemeClr>
                </a:solidFill>
                <a:latin typeface="Andalus" pitchFamily="18" charset="-78"/>
                <a:cs typeface="Andalus" pitchFamily="18" charset="-78"/>
              </a:rPr>
              <a:t>. </a:t>
            </a:r>
            <a:endParaRPr lang="es-ES" b="1"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rPr>
              <a:t>Diagnostico de Desarrollo Territorial</a:t>
            </a:r>
            <a:endParaRPr lang="es-ES" dirty="0"/>
          </a:p>
        </p:txBody>
      </p:sp>
      <p:sp>
        <p:nvSpPr>
          <p:cNvPr id="3" name="2 Marcador de contenido"/>
          <p:cNvSpPr>
            <a:spLocks noGrp="1"/>
          </p:cNvSpPr>
          <p:nvPr>
            <p:ph idx="1"/>
          </p:nvPr>
        </p:nvSpPr>
        <p:spPr/>
        <p:txBody>
          <a:bodyPr/>
          <a:lstStyle/>
          <a:p>
            <a:pPr>
              <a:buNone/>
            </a:pPr>
            <a:r>
              <a:rPr lang="es-CO" b="1" dirty="0" smtClean="0"/>
              <a:t>   </a:t>
            </a:r>
            <a:r>
              <a:rPr lang="es-CO" b="1" dirty="0" smtClean="0">
                <a:solidFill>
                  <a:schemeClr val="tx2">
                    <a:lumMod val="50000"/>
                  </a:schemeClr>
                </a:solidFill>
                <a:latin typeface="Segoe Print" pitchFamily="2" charset="0"/>
              </a:rPr>
              <a:t>Objetivo general </a:t>
            </a:r>
            <a:endParaRPr lang="es-ES" dirty="0" smtClean="0">
              <a:solidFill>
                <a:schemeClr val="tx2">
                  <a:lumMod val="50000"/>
                </a:schemeClr>
              </a:solidFill>
              <a:latin typeface="Segoe Print" pitchFamily="2" charset="0"/>
            </a:endParaRPr>
          </a:p>
          <a:p>
            <a:pPr algn="just">
              <a:buNone/>
            </a:pPr>
            <a:r>
              <a:rPr lang="es-CO" dirty="0" smtClean="0"/>
              <a:t>   </a:t>
            </a:r>
            <a:r>
              <a:rPr lang="es-CO" dirty="0" smtClean="0">
                <a:solidFill>
                  <a:schemeClr val="tx2">
                    <a:lumMod val="50000"/>
                  </a:schemeClr>
                </a:solidFill>
                <a:latin typeface="Andalus" pitchFamily="18" charset="-78"/>
                <a:cs typeface="Andalus" pitchFamily="18" charset="-78"/>
              </a:rPr>
              <a:t>Reducir, bajo principios de equidad, sostenibilidad ambiental y accesibilidad, el déficit cualitativo y cuantitativo de vivienda, espacio público, servicios públicos domiciliarios, vías y conectividad en las comunidades urbanas y rurales de Ovejas, creando de esta forma desarrollo Integral y sostenibilidad del Hábitat para la Generación de Confianza y Compromiso Social para la prosperidad.</a:t>
            </a:r>
            <a:endParaRPr lang="es-ES" dirty="0" smtClean="0">
              <a:solidFill>
                <a:schemeClr val="tx2">
                  <a:lumMod val="50000"/>
                </a:schemeClr>
              </a:solidFill>
              <a:latin typeface="Andalus" pitchFamily="18" charset="-78"/>
              <a:cs typeface="Andalus" pitchFamily="18" charset="-78"/>
            </a:endParaRPr>
          </a:p>
          <a:p>
            <a:endParaRPr lang="es-E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Territorial</a:t>
            </a:r>
            <a:endParaRPr lang="es-ES" dirty="0"/>
          </a:p>
        </p:txBody>
      </p:sp>
      <p:sp>
        <p:nvSpPr>
          <p:cNvPr id="3" name="2 Marcador de contenido"/>
          <p:cNvSpPr>
            <a:spLocks noGrp="1"/>
          </p:cNvSpPr>
          <p:nvPr>
            <p:ph idx="1"/>
          </p:nvPr>
        </p:nvSpPr>
        <p:spPr>
          <a:xfrm>
            <a:off x="457200" y="1935480"/>
            <a:ext cx="8229600" cy="4708230"/>
          </a:xfrm>
        </p:spPr>
        <p:txBody>
          <a:bodyPr>
            <a:normAutofit fontScale="47500" lnSpcReduction="20000"/>
          </a:bodyPr>
          <a:lstStyle/>
          <a:p>
            <a:pPr>
              <a:buNone/>
            </a:pPr>
            <a:r>
              <a:rPr lang="es-CO" b="1" dirty="0" smtClean="0"/>
              <a:t>      </a:t>
            </a:r>
            <a:r>
              <a:rPr lang="es-CO" sz="3400" b="1" dirty="0" smtClean="0">
                <a:solidFill>
                  <a:schemeClr val="tx2">
                    <a:lumMod val="50000"/>
                  </a:schemeClr>
                </a:solidFill>
                <a:latin typeface="Segoe Print" pitchFamily="2" charset="0"/>
              </a:rPr>
              <a:t>Objetivos específicos</a:t>
            </a:r>
            <a:endParaRPr lang="es-ES" sz="3400" dirty="0" smtClean="0">
              <a:solidFill>
                <a:schemeClr val="tx2">
                  <a:lumMod val="50000"/>
                </a:schemeClr>
              </a:solidFill>
              <a:latin typeface="Segoe Print" pitchFamily="2" charset="0"/>
            </a:endParaRPr>
          </a:p>
          <a:p>
            <a:pPr lvl="0"/>
            <a:r>
              <a:rPr lang="es-CO" sz="2900" dirty="0" smtClean="0">
                <a:solidFill>
                  <a:schemeClr val="tx2">
                    <a:lumMod val="50000"/>
                  </a:schemeClr>
                </a:solidFill>
                <a:latin typeface="Andalus" pitchFamily="18" charset="-78"/>
                <a:cs typeface="Andalus" pitchFamily="18" charset="-78"/>
              </a:rPr>
              <a:t>Ampliar la cobertura en procesos de rehabilitación y mejora de vivienda -</a:t>
            </a:r>
            <a:endParaRPr lang="es-ES" sz="2900" dirty="0" smtClean="0">
              <a:solidFill>
                <a:schemeClr val="tx2">
                  <a:lumMod val="50000"/>
                </a:schemeClr>
              </a:solidFill>
              <a:latin typeface="Andalus" pitchFamily="18" charset="-78"/>
              <a:cs typeface="Andalus" pitchFamily="18" charset="-78"/>
            </a:endParaRPr>
          </a:p>
          <a:p>
            <a:r>
              <a:rPr lang="es-CO" sz="2900" dirty="0" smtClean="0">
                <a:solidFill>
                  <a:schemeClr val="tx2">
                    <a:lumMod val="50000"/>
                  </a:schemeClr>
                </a:solidFill>
                <a:latin typeface="Andalus" pitchFamily="18" charset="-78"/>
                <a:cs typeface="Andalus" pitchFamily="18" charset="-78"/>
              </a:rPr>
              <a:t>Plan terraza-</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Disminuir el número de viviendas en zonas de riesgo, en proceso de legalización </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Aumentar la cobertura en programas de vivienda de interés social -SISBEN estratos 1; 2 y población desplazada (todo lo anterior en las zona urbana.   </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Incrementar la cobertura y calidad del servicio de acueducto.</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Incrementar la cobertura y calidad del servicio de alcantarillado.</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Mejorar la gestión integral de residuos. </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Implementar el tratamiento de aguas residuales.</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Recuperar zona de reserva forestal.</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Proteger las cuencas abastecedoras</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Fortalecer la reglamentación y normalización de uso del suelo en zonas de riesgo mitigable y no mitigable.</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Recuperación de la infraestructura del Municipio.</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Incrementar el acceso a las </a:t>
            </a:r>
            <a:r>
              <a:rPr lang="es-CO" sz="2900" dirty="0" err="1" smtClean="0">
                <a:solidFill>
                  <a:schemeClr val="tx2">
                    <a:lumMod val="50000"/>
                  </a:schemeClr>
                </a:solidFill>
                <a:latin typeface="Andalus" pitchFamily="18" charset="-78"/>
                <a:cs typeface="Andalus" pitchFamily="18" charset="-78"/>
              </a:rPr>
              <a:t>TIC’s</a:t>
            </a:r>
            <a:r>
              <a:rPr lang="es-CO" sz="2900" dirty="0" smtClean="0">
                <a:solidFill>
                  <a:schemeClr val="tx2">
                    <a:lumMod val="50000"/>
                  </a:schemeClr>
                </a:solidFill>
                <a:latin typeface="Andalus" pitchFamily="18" charset="-78"/>
                <a:cs typeface="Andalus" pitchFamily="18" charset="-78"/>
              </a:rPr>
              <a:t> mediante el uso de la sala virtual de la Biblioteca Municipal, Casa de la Cultura y Centros e Instituciones Educativas. </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Mejorar la calidad de la señal del servicio a internet en los centros educativos del municipio a través de la fibra óptica. </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Promover el uso de herramientas Tics en la comunidad como un medio para incrementar la participación ciudadana y rendición de cuentas para el fortalecimiento institucional.</a:t>
            </a:r>
            <a:endParaRPr lang="es-ES" sz="2900" dirty="0" smtClean="0">
              <a:solidFill>
                <a:schemeClr val="tx2">
                  <a:lumMod val="50000"/>
                </a:schemeClr>
              </a:solidFill>
              <a:latin typeface="Andalus" pitchFamily="18" charset="-78"/>
              <a:cs typeface="Andalus" pitchFamily="18" charset="-78"/>
            </a:endParaRPr>
          </a:p>
          <a:p>
            <a:pPr lvl="0"/>
            <a:r>
              <a:rPr lang="es-CO" sz="2900" dirty="0" smtClean="0">
                <a:solidFill>
                  <a:schemeClr val="tx2">
                    <a:lumMod val="50000"/>
                  </a:schemeClr>
                </a:solidFill>
                <a:latin typeface="Andalus" pitchFamily="18" charset="-78"/>
                <a:cs typeface="Andalus" pitchFamily="18" charset="-78"/>
              </a:rPr>
              <a:t>Promover la implementación concertada de estrategias para la prevención en zonas de riesgo urgente, que incluya la gestión pública local, la cooperación internacional y las organizaciones de la sociedad civil.</a:t>
            </a:r>
            <a:endParaRPr lang="es-ES" sz="2900" dirty="0" smtClean="0">
              <a:solidFill>
                <a:schemeClr val="tx2">
                  <a:lumMod val="50000"/>
                </a:schemeClr>
              </a:solidFill>
              <a:latin typeface="Andalus" pitchFamily="18" charset="-78"/>
              <a:cs typeface="Andalus" pitchFamily="18" charset="-78"/>
            </a:endParaRPr>
          </a:p>
          <a:p>
            <a:endParaRPr lang="es-ES" dirty="0">
              <a:solidFill>
                <a:schemeClr val="tx2">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lstStyle/>
          <a:p>
            <a:pPr algn="just">
              <a:buNone/>
            </a:pPr>
            <a:r>
              <a:rPr lang="es-ES" dirty="0" smtClean="0"/>
              <a:t>   </a:t>
            </a:r>
            <a:r>
              <a:rPr lang="es-ES" dirty="0" smtClean="0">
                <a:solidFill>
                  <a:schemeClr val="tx2">
                    <a:lumMod val="50000"/>
                  </a:schemeClr>
                </a:solidFill>
                <a:latin typeface="Andalus" pitchFamily="18" charset="-78"/>
                <a:cs typeface="Andalus" pitchFamily="18" charset="-78"/>
              </a:rPr>
              <a:t>Propender por un modelo integral de desarrollo que al menos comparta tres criterios fundamentales, que sea sustentable, es decir que genere amigabilidad con el medio ambiente y el entorno social, que presente sostenibilidad en el territorio, que sea incluyente, participativo, y solidario y que financieramente se pueda mantener en el territorio generando sinergias de productividad, competitividad y bienestar para los pobladores. </a:t>
            </a:r>
            <a:endParaRPr lang="es-ES" dirty="0">
              <a:solidFill>
                <a:schemeClr val="tx2">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lstStyle/>
          <a:p>
            <a:pPr algn="just">
              <a:buNone/>
            </a:pPr>
            <a:r>
              <a:rPr lang="es-ES" dirty="0" smtClean="0">
                <a:solidFill>
                  <a:schemeClr val="tx2">
                    <a:lumMod val="50000"/>
                  </a:schemeClr>
                </a:solidFill>
                <a:latin typeface="Andalus" pitchFamily="18" charset="-78"/>
                <a:cs typeface="Andalus" pitchFamily="18" charset="-78"/>
              </a:rPr>
              <a:t>   Propender por un modelo integral de desarrollo que al menos comparta tres criterios fundamentales, que sea sustentable, es decir que genere amigabilidad con el medio ambiente y el entorno social, que presente sostenibilidad en el territorio, que sea incluyente, participativo, y solidario y que financieramente se pueda mantener en el territorio generando sinergias de productividad, competitividad y bienestar para los pobladores. </a:t>
            </a:r>
            <a:endParaRPr lang="es-ES"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85800" y="514352"/>
            <a:ext cx="7958166" cy="1162050"/>
          </a:xfrm>
        </p:spPr>
        <p:txBody>
          <a:bodyPr/>
          <a:lstStyle/>
          <a:p>
            <a:pPr algn="ctr"/>
            <a:r>
              <a:rPr lang="es-ES" sz="4000" dirty="0" smtClean="0">
                <a:latin typeface="Segoe Print" pitchFamily="2" charset="0"/>
              </a:rPr>
              <a:t>Diagnostico de Desarrollo Económico </a:t>
            </a:r>
            <a:endParaRPr lang="es-ES" sz="4000" dirty="0"/>
          </a:p>
        </p:txBody>
      </p:sp>
      <p:sp>
        <p:nvSpPr>
          <p:cNvPr id="6" name="5 Marcador de texto"/>
          <p:cNvSpPr>
            <a:spLocks noGrp="1"/>
          </p:cNvSpPr>
          <p:nvPr>
            <p:ph type="body" idx="2"/>
          </p:nvPr>
        </p:nvSpPr>
        <p:spPr>
          <a:xfrm>
            <a:off x="714348" y="2428868"/>
            <a:ext cx="2743200" cy="3429024"/>
          </a:xfrm>
        </p:spPr>
        <p:txBody>
          <a:bodyPr>
            <a:noAutofit/>
          </a:bodyPr>
          <a:lstStyle/>
          <a:p>
            <a:pPr algn="just"/>
            <a:r>
              <a:rPr lang="es-ES" sz="1800" dirty="0" smtClean="0">
                <a:latin typeface="Andalus" pitchFamily="18" charset="-78"/>
                <a:cs typeface="Andalus" pitchFamily="18" charset="-78"/>
              </a:rPr>
              <a:t>Nuestro norte debe ser la construcción de una política pública encaminada a promover la cultura del emprendimiento y la identificación de nuevas alternativas de generación de ingresos para beneficio de la población más afectada por la pobreza en el marco de una política activa de empleo. </a:t>
            </a:r>
            <a:endParaRPr lang="es-ES" sz="1800" dirty="0">
              <a:latin typeface="Andalus" pitchFamily="18" charset="-78"/>
              <a:cs typeface="Andalus" pitchFamily="18" charset="-78"/>
            </a:endParaRPr>
          </a:p>
        </p:txBody>
      </p:sp>
      <p:graphicFrame>
        <p:nvGraphicFramePr>
          <p:cNvPr id="7" name="9 Gráfico"/>
          <p:cNvGraphicFramePr>
            <a:graphicFrameLocks noGrp="1"/>
          </p:cNvGraphicFramePr>
          <p:nvPr>
            <p:ph sz="half" idx="1"/>
          </p:nvPr>
        </p:nvGraphicFramePr>
        <p:xfrm>
          <a:off x="3575050" y="1676400"/>
          <a:ext cx="511175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8029604" cy="1162050"/>
          </a:xfrm>
        </p:spPr>
        <p:txBody>
          <a:bodyPr/>
          <a:lstStyle/>
          <a:p>
            <a:pPr algn="ctr"/>
            <a:r>
              <a:rPr lang="es-ES" sz="4000" dirty="0" smtClean="0">
                <a:latin typeface="Segoe Print" pitchFamily="2" charset="0"/>
              </a:rPr>
              <a:t>Diagnostico de Desarrollo Económico </a:t>
            </a:r>
            <a:endParaRPr lang="es-ES" sz="4000" dirty="0"/>
          </a:p>
        </p:txBody>
      </p:sp>
      <p:sp>
        <p:nvSpPr>
          <p:cNvPr id="3" name="2 Marcador de texto"/>
          <p:cNvSpPr>
            <a:spLocks noGrp="1"/>
          </p:cNvSpPr>
          <p:nvPr>
            <p:ph type="body" idx="2"/>
          </p:nvPr>
        </p:nvSpPr>
        <p:spPr>
          <a:xfrm>
            <a:off x="685800" y="3176598"/>
            <a:ext cx="2743200" cy="1109658"/>
          </a:xfrm>
        </p:spPr>
        <p:txBody>
          <a:bodyPr/>
          <a:lstStyle/>
          <a:p>
            <a:pPr algn="just"/>
            <a:r>
              <a:rPr lang="es-ES" dirty="0" smtClean="0"/>
              <a:t>Esto demuestra un elevado nivel de desempleo o de trabajo informal que existe en le Municipio. </a:t>
            </a:r>
            <a:endParaRPr lang="es-ES" dirty="0"/>
          </a:p>
        </p:txBody>
      </p:sp>
      <p:graphicFrame>
        <p:nvGraphicFramePr>
          <p:cNvPr id="5" name="10 Gráfico"/>
          <p:cNvGraphicFramePr>
            <a:graphicFrameLocks noGrp="1"/>
          </p:cNvGraphicFramePr>
          <p:nvPr>
            <p:ph sz="half" idx="1"/>
          </p:nvPr>
        </p:nvGraphicFramePr>
        <p:xfrm>
          <a:off x="3575050" y="1676400"/>
          <a:ext cx="511175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7743852" cy="1162050"/>
          </a:xfrm>
        </p:spPr>
        <p:txBody>
          <a:bodyPr/>
          <a:lstStyle/>
          <a:p>
            <a:pPr algn="ctr"/>
            <a:r>
              <a:rPr lang="es-ES" sz="4000" dirty="0" smtClean="0">
                <a:latin typeface="Segoe Print" pitchFamily="2" charset="0"/>
              </a:rPr>
              <a:t>Diagnostico de Desarrollo Económico </a:t>
            </a:r>
            <a:endParaRPr lang="es-ES" sz="4000" dirty="0"/>
          </a:p>
        </p:txBody>
      </p:sp>
      <p:sp>
        <p:nvSpPr>
          <p:cNvPr id="3" name="2 Marcador de texto"/>
          <p:cNvSpPr>
            <a:spLocks noGrp="1"/>
          </p:cNvSpPr>
          <p:nvPr>
            <p:ph type="body" idx="2"/>
          </p:nvPr>
        </p:nvSpPr>
        <p:spPr>
          <a:xfrm>
            <a:off x="685800" y="3390912"/>
            <a:ext cx="2743200" cy="1038220"/>
          </a:xfrm>
        </p:spPr>
        <p:txBody>
          <a:bodyPr/>
          <a:lstStyle/>
          <a:p>
            <a:r>
              <a:rPr lang="es-ES" dirty="0" smtClean="0"/>
              <a:t>Esto demuestra un elevado nivel de desempleo o de trabajo informal que existe en le Municipio. </a:t>
            </a:r>
          </a:p>
          <a:p>
            <a:endParaRPr lang="es-ES" dirty="0"/>
          </a:p>
        </p:txBody>
      </p:sp>
      <p:graphicFrame>
        <p:nvGraphicFramePr>
          <p:cNvPr id="5" name="12 Gráfico"/>
          <p:cNvGraphicFramePr>
            <a:graphicFrameLocks noGrp="1"/>
          </p:cNvGraphicFramePr>
          <p:nvPr>
            <p:ph sz="half" idx="1"/>
          </p:nvPr>
        </p:nvGraphicFramePr>
        <p:xfrm>
          <a:off x="3575050" y="1676400"/>
          <a:ext cx="511175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Desarrollo Económico </a:t>
            </a:r>
            <a:endParaRPr lang="es-ES" sz="4000" dirty="0">
              <a:latin typeface="Segoe Print" pitchFamily="2" charset="0"/>
            </a:endParaRPr>
          </a:p>
        </p:txBody>
      </p:sp>
      <p:sp>
        <p:nvSpPr>
          <p:cNvPr id="5" name="4 Marcador de contenido"/>
          <p:cNvSpPr>
            <a:spLocks noGrp="1"/>
          </p:cNvSpPr>
          <p:nvPr>
            <p:ph idx="1"/>
          </p:nvPr>
        </p:nvSpPr>
        <p:spPr/>
        <p:txBody>
          <a:bodyPr/>
          <a:lstStyle/>
          <a:p>
            <a:pPr>
              <a:buNone/>
            </a:pPr>
            <a:r>
              <a:rPr lang="es-ES" b="1" dirty="0" smtClean="0">
                <a:solidFill>
                  <a:schemeClr val="tx2">
                    <a:lumMod val="50000"/>
                  </a:schemeClr>
                </a:solidFill>
              </a:rPr>
              <a:t>   Industria </a:t>
            </a:r>
          </a:p>
          <a:p>
            <a:pPr algn="just">
              <a:buNone/>
            </a:pPr>
            <a:r>
              <a:rPr lang="es-ES" dirty="0" smtClean="0">
                <a:solidFill>
                  <a:schemeClr val="tx2">
                    <a:lumMod val="50000"/>
                  </a:schemeClr>
                </a:solidFill>
                <a:latin typeface="Andalus" pitchFamily="18" charset="-78"/>
                <a:cs typeface="Andalus" pitchFamily="18" charset="-78"/>
              </a:rPr>
              <a:t>   No están definidos los canales de comercialización, de abastecimiento y sistemas de transporte que faciliten el acceso a los mercados. Los procesos de transferencia, adaptación y aplicación de tecnología son incipientes (Decreto 2980 de 2004). Hace falta una infraestructura de servicios y soporte para realizar las actividades de post-cosecha y comercialización. </a:t>
            </a:r>
            <a:endParaRPr lang="es-ES"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Desarrollo Económico </a:t>
            </a:r>
            <a:endParaRPr lang="es-ES" sz="4000" dirty="0"/>
          </a:p>
        </p:txBody>
      </p:sp>
      <p:sp>
        <p:nvSpPr>
          <p:cNvPr id="3" name="2 Marcador de contenido"/>
          <p:cNvSpPr>
            <a:spLocks noGrp="1"/>
          </p:cNvSpPr>
          <p:nvPr>
            <p:ph idx="1"/>
          </p:nvPr>
        </p:nvSpPr>
        <p:spPr/>
        <p:txBody>
          <a:bodyPr>
            <a:normAutofit fontScale="92500" lnSpcReduction="10000"/>
          </a:bodyPr>
          <a:lstStyle/>
          <a:p>
            <a:pPr algn="just"/>
            <a:r>
              <a:rPr lang="es-ES" dirty="0" smtClean="0">
                <a:solidFill>
                  <a:schemeClr val="tx2">
                    <a:lumMod val="50000"/>
                  </a:schemeClr>
                </a:solidFill>
                <a:latin typeface="Andalus" pitchFamily="18" charset="-78"/>
                <a:cs typeface="Andalus" pitchFamily="18" charset="-78"/>
              </a:rPr>
              <a:t>La comercialización, como proceso complementario e integral de la actividad productiva, es deficiente, débil y desorganizada, debido a la alta atomización de la oferta agrícola y a su baja productividad. La presencia de numerosos intermediarios reduce la participación y poder de negociación del productor en la determinación de los precios y en la contratación del transporte del producto. La falta de infraestructuras adecuadas para el manejo post-cosecha de los productos dificulta la comercialización y disminuye la rentabilidad. No se han desarrollado acuerdos estratégicos entre productores y comercializadores. Los que existen son muy débiles o están en proceso de consolidación. </a:t>
            </a:r>
            <a:endParaRPr lang="es-ES"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latin typeface="Segoe Print" pitchFamily="2" charset="0"/>
              </a:rPr>
              <a:t>PROCESO PARTICIPATIVO</a:t>
            </a:r>
            <a:r>
              <a:rPr lang="es-ES" dirty="0" smtClean="0">
                <a:latin typeface="Segoe Print" pitchFamily="2" charset="0"/>
              </a:rPr>
              <a:t> </a:t>
            </a:r>
            <a:endParaRPr lang="es-ES" dirty="0"/>
          </a:p>
        </p:txBody>
      </p:sp>
      <p:sp>
        <p:nvSpPr>
          <p:cNvPr id="6" name="5 Marcador de texto"/>
          <p:cNvSpPr>
            <a:spLocks noGrp="1"/>
          </p:cNvSpPr>
          <p:nvPr>
            <p:ph type="body" idx="1"/>
          </p:nvPr>
        </p:nvSpPr>
        <p:spPr/>
        <p:txBody>
          <a:bodyPr/>
          <a:lstStyle/>
          <a:p>
            <a:pPr algn="ctr"/>
            <a:r>
              <a:rPr lang="es-ES" dirty="0" smtClean="0"/>
              <a:t>Don Gabriel </a:t>
            </a:r>
            <a:endParaRPr lang="es-ES" dirty="0"/>
          </a:p>
        </p:txBody>
      </p:sp>
      <p:pic>
        <p:nvPicPr>
          <p:cNvPr id="1026" name="Picture 2" descr="D:\PLANEACION - MUNICIPIO DE OVEJAS\PLAN DE DESARROLLO\FOTOS DE MESA DE CONCERTACION\mesa 1 en don gabriel pdm\DSC00725.jpg"/>
          <p:cNvPicPr>
            <a:picLocks noGrp="1" noChangeAspect="1" noChangeArrowheads="1"/>
          </p:cNvPicPr>
          <p:nvPr>
            <p:ph sz="quarter" idx="4"/>
          </p:nvPr>
        </p:nvPicPr>
        <p:blipFill>
          <a:blip r:embed="rId2" cstate="print"/>
          <a:srcRect/>
          <a:stretch>
            <a:fillRect/>
          </a:stretch>
        </p:blipFill>
        <p:spPr bwMode="auto">
          <a:xfrm>
            <a:off x="285721" y="3214686"/>
            <a:ext cx="3905278" cy="2928958"/>
          </a:xfrm>
          <a:prstGeom prst="rect">
            <a:avLst/>
          </a:prstGeom>
          <a:noFill/>
        </p:spPr>
      </p:pic>
      <p:pic>
        <p:nvPicPr>
          <p:cNvPr id="1027" name="Picture 3" descr="D:\PLANEACION - MUNICIPIO DE OVEJAS\PLAN DE DESARROLLO\FOTOS DE MESA DE CONCERTACION\mesa 1 en don gabriel pdm\DSC00721.jpg"/>
          <p:cNvPicPr>
            <a:picLocks noChangeAspect="1" noChangeArrowheads="1"/>
          </p:cNvPicPr>
          <p:nvPr/>
        </p:nvPicPr>
        <p:blipFill>
          <a:blip r:embed="rId3" cstate="print"/>
          <a:srcRect/>
          <a:stretch>
            <a:fillRect/>
          </a:stretch>
        </p:blipFill>
        <p:spPr bwMode="auto">
          <a:xfrm>
            <a:off x="4476718" y="3214686"/>
            <a:ext cx="4000530" cy="3000397"/>
          </a:xfrm>
          <a:prstGeom prst="rect">
            <a:avLst/>
          </a:prstGeom>
          <a:noFill/>
        </p:spPr>
      </p:pic>
      <p:sp>
        <p:nvSpPr>
          <p:cNvPr id="13" name="5 Marcador de texto"/>
          <p:cNvSpPr>
            <a:spLocks noGrp="1"/>
          </p:cNvSpPr>
          <p:nvPr>
            <p:ph type="body" idx="1"/>
          </p:nvPr>
        </p:nvSpPr>
        <p:spPr>
          <a:xfrm>
            <a:off x="4532340" y="2143116"/>
            <a:ext cx="4040188" cy="785818"/>
          </a:xfrm>
        </p:spPr>
        <p:txBody>
          <a:bodyPr/>
          <a:lstStyle/>
          <a:p>
            <a:pPr algn="ctr"/>
            <a:r>
              <a:rPr lang="es-ES" sz="1800" dirty="0" smtClean="0"/>
              <a:t>El Tesoro, Salitral, Chengue, Buenos aires, Don Gabriel, Los Números.</a:t>
            </a:r>
          </a:p>
          <a:p>
            <a:pPr algn="ctr"/>
            <a:endParaRPr lang="es-ES" dirty="0"/>
          </a:p>
        </p:txBody>
      </p:sp>
      <p:sp>
        <p:nvSpPr>
          <p:cNvPr id="14" name="13 Flecha derecha"/>
          <p:cNvSpPr/>
          <p:nvPr/>
        </p:nvSpPr>
        <p:spPr>
          <a:xfrm>
            <a:off x="3736468" y="2000240"/>
            <a:ext cx="692656"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lstStyle/>
          <a:p>
            <a:pPr>
              <a:buNone/>
            </a:pPr>
            <a:r>
              <a:rPr lang="es-ES" b="1" dirty="0" smtClean="0">
                <a:solidFill>
                  <a:schemeClr val="tx2">
                    <a:lumMod val="50000"/>
                  </a:schemeClr>
                </a:solidFill>
                <a:latin typeface="Segoe Print" pitchFamily="2" charset="0"/>
              </a:rPr>
              <a:t>Generación de ingresos </a:t>
            </a:r>
          </a:p>
          <a:p>
            <a:endParaRPr lang="es-ES" dirty="0" smtClean="0"/>
          </a:p>
          <a:p>
            <a:pPr>
              <a:buFont typeface="Wingdings" pitchFamily="2" charset="2"/>
              <a:buChar char="ü"/>
            </a:pPr>
            <a:r>
              <a:rPr lang="es-ES" dirty="0" smtClean="0"/>
              <a:t>Bajo crecimiento económico </a:t>
            </a:r>
          </a:p>
          <a:p>
            <a:pPr>
              <a:buFont typeface="Wingdings" pitchFamily="2" charset="2"/>
              <a:buChar char="ü"/>
            </a:pPr>
            <a:r>
              <a:rPr lang="es-ES" dirty="0" smtClean="0"/>
              <a:t>Bajo nivel de Competitividad </a:t>
            </a:r>
          </a:p>
          <a:p>
            <a:pPr>
              <a:buFont typeface="Wingdings" pitchFamily="2" charset="2"/>
              <a:buChar char="ü"/>
            </a:pPr>
            <a:r>
              <a:rPr lang="es-ES" dirty="0" smtClean="0"/>
              <a:t>Desempleo </a:t>
            </a:r>
          </a:p>
          <a:p>
            <a:pPr>
              <a:buFont typeface="Wingdings" pitchFamily="2" charset="2"/>
              <a:buChar char="ü"/>
            </a:pPr>
            <a:r>
              <a:rPr lang="es-ES" dirty="0" smtClean="0"/>
              <a:t>Baja Inclusión social </a:t>
            </a:r>
          </a:p>
          <a:p>
            <a:pPr>
              <a:buFont typeface="Wingdings" pitchFamily="2" charset="2"/>
              <a:buChar char="ü"/>
            </a:pPr>
            <a:r>
              <a:rPr lang="es-ES" dirty="0" smtClean="0"/>
              <a:t>Informalidad </a:t>
            </a:r>
          </a:p>
          <a:p>
            <a:pPr>
              <a:buNone/>
            </a:pPr>
            <a:endParaRPr lang="es-ES" b="1" dirty="0">
              <a:solidFill>
                <a:schemeClr val="tx2">
                  <a:lumMod val="50000"/>
                </a:schemeClr>
              </a:solidFill>
              <a:latin typeface="Segoe Print" pitchFamily="2"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lstStyle/>
          <a:p>
            <a:pPr algn="just"/>
            <a:r>
              <a:rPr lang="es-ES" dirty="0" smtClean="0">
                <a:solidFill>
                  <a:schemeClr val="tx2">
                    <a:lumMod val="50000"/>
                  </a:schemeClr>
                </a:solidFill>
                <a:latin typeface="Andalus" pitchFamily="18" charset="-78"/>
                <a:cs typeface="Andalus" pitchFamily="18" charset="-78"/>
              </a:rPr>
              <a:t>El bajo nivel de crecimiento económico y la limitada capacidad de generar empleo de buena calidad, han estimulado la economía informal como una forma alternativa de subsistencia o de reducción de costos. Desde los años noventa, el trabajo informal y el subempleo vienen ganando en participación dentro de la población que se considera ocupada. </a:t>
            </a:r>
            <a:endParaRPr lang="es-ES"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lstStyle/>
          <a:p>
            <a:pPr algn="just"/>
            <a:r>
              <a:rPr lang="es-ES" dirty="0" smtClean="0">
                <a:solidFill>
                  <a:schemeClr val="tx2">
                    <a:lumMod val="50000"/>
                  </a:schemeClr>
                </a:solidFill>
                <a:latin typeface="Andalus" pitchFamily="18" charset="-78"/>
                <a:cs typeface="Andalus" pitchFamily="18" charset="-78"/>
              </a:rPr>
              <a:t>Ovejas deriva su economía, del empleo temporal y por cosechas, dos veces al año puede la población acceder a una oferta de trabajo y de ingresos provenientes de la agricultura y juegos de azar (rifas) que se sortean diariamente en el municipio generando empleos informales. (Según estudios socioeconómicos de la región montes de María PNUD 2006). </a:t>
            </a:r>
            <a:endParaRPr lang="es-ES"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normAutofit/>
          </a:bodyPr>
          <a:lstStyle/>
          <a:p>
            <a:pPr>
              <a:buNone/>
            </a:pPr>
            <a:r>
              <a:rPr lang="es-ES" sz="3200" b="1" dirty="0" smtClean="0">
                <a:solidFill>
                  <a:schemeClr val="tx2">
                    <a:lumMod val="50000"/>
                  </a:schemeClr>
                </a:solidFill>
                <a:latin typeface="Segoe Print" pitchFamily="2" charset="0"/>
              </a:rPr>
              <a:t>Economía del Municipio</a:t>
            </a:r>
          </a:p>
          <a:p>
            <a:pPr>
              <a:buNone/>
            </a:pPr>
            <a:r>
              <a:rPr lang="es-ES" sz="3200" dirty="0" smtClean="0"/>
              <a:t>   </a:t>
            </a:r>
            <a:r>
              <a:rPr lang="es-ES" sz="2800" dirty="0" smtClean="0">
                <a:solidFill>
                  <a:schemeClr val="tx2">
                    <a:lumMod val="50000"/>
                  </a:schemeClr>
                </a:solidFill>
                <a:latin typeface="Andalus" pitchFamily="18" charset="-78"/>
                <a:cs typeface="Andalus" pitchFamily="18" charset="-78"/>
              </a:rPr>
              <a:t>Actualmente en la Secretaria de Hacienda Municipal de Ovejas se encuentran registradas 239 establecimiento comerciales, lo que significa que la comercialización de servicios es la segunda vocación productiva de los habitantes del Municipio de Ovejas, después de la Agricultura. </a:t>
            </a:r>
            <a:endParaRPr lang="es-ES" sz="2800" b="1"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normAutofit/>
          </a:bodyPr>
          <a:lstStyle/>
          <a:p>
            <a:r>
              <a:rPr lang="es-ES" sz="2800" b="1" dirty="0" smtClean="0">
                <a:solidFill>
                  <a:schemeClr val="tx2">
                    <a:lumMod val="50000"/>
                  </a:schemeClr>
                </a:solidFill>
                <a:latin typeface="Segoe Print" pitchFamily="2" charset="0"/>
              </a:rPr>
              <a:t>Sector agropecuario </a:t>
            </a:r>
          </a:p>
          <a:p>
            <a:pPr algn="just">
              <a:buNone/>
            </a:pPr>
            <a:r>
              <a:rPr lang="es-ES" sz="2800" dirty="0" smtClean="0">
                <a:solidFill>
                  <a:schemeClr val="tx2">
                    <a:lumMod val="50000"/>
                  </a:schemeClr>
                </a:solidFill>
              </a:rPr>
              <a:t>   </a:t>
            </a:r>
            <a:r>
              <a:rPr lang="es-ES" sz="2800" dirty="0" smtClean="0">
                <a:solidFill>
                  <a:schemeClr val="tx2">
                    <a:lumMod val="50000"/>
                  </a:schemeClr>
                </a:solidFill>
                <a:latin typeface="Andalus" pitchFamily="18" charset="-78"/>
                <a:cs typeface="Andalus" pitchFamily="18" charset="-78"/>
              </a:rPr>
              <a:t>Es importante resaltar que en entre los años 2002 – 2010, la producción de tabaco negro disminuyo aproximadamente en un 70% su producción creando una inestabilidad económica tanto en el sector rural como urbano, ya que esta es la principal fuente de empleo en el municipio. </a:t>
            </a:r>
            <a:endParaRPr lang="es-ES" sz="2800"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normAutofit fontScale="92500" lnSpcReduction="10000"/>
          </a:bodyPr>
          <a:lstStyle/>
          <a:p>
            <a:r>
              <a:rPr lang="es-ES" b="1" dirty="0" smtClean="0">
                <a:solidFill>
                  <a:schemeClr val="tx2">
                    <a:lumMod val="50000"/>
                  </a:schemeClr>
                </a:solidFill>
                <a:latin typeface="Segoe Print" pitchFamily="2" charset="0"/>
              </a:rPr>
              <a:t>Vocación productiva – Montes de María </a:t>
            </a:r>
          </a:p>
          <a:p>
            <a:endParaRPr lang="es-ES" dirty="0" smtClean="0"/>
          </a:p>
          <a:p>
            <a:pPr>
              <a:buNone/>
            </a:pPr>
            <a:r>
              <a:rPr lang="es-ES" b="1" dirty="0" smtClean="0">
                <a:solidFill>
                  <a:schemeClr val="tx2">
                    <a:lumMod val="50000"/>
                  </a:schemeClr>
                </a:solidFill>
              </a:rPr>
              <a:t>a) </a:t>
            </a:r>
            <a:r>
              <a:rPr lang="es-ES" b="1" dirty="0" smtClean="0">
                <a:solidFill>
                  <a:schemeClr val="tx2">
                    <a:lumMod val="50000"/>
                  </a:schemeClr>
                </a:solidFill>
                <a:latin typeface="Segoe Print" pitchFamily="2" charset="0"/>
              </a:rPr>
              <a:t>Cultivos permanentes: </a:t>
            </a:r>
            <a:r>
              <a:rPr lang="es-ES" dirty="0" smtClean="0">
                <a:solidFill>
                  <a:schemeClr val="tx2">
                    <a:lumMod val="50000"/>
                  </a:schemeClr>
                </a:solidFill>
                <a:latin typeface="Andalus" pitchFamily="18" charset="-78"/>
                <a:cs typeface="Andalus" pitchFamily="18" charset="-78"/>
              </a:rPr>
              <a:t>Aguacate, Cacao, Coco, Guayaba Dulce, Limón criollo, Mango, Maderables, Naranja Dulce, Palma Aceitera. </a:t>
            </a:r>
          </a:p>
          <a:p>
            <a:pPr>
              <a:buNone/>
            </a:pPr>
            <a:r>
              <a:rPr lang="es-ES" b="1" dirty="0" smtClean="0">
                <a:solidFill>
                  <a:schemeClr val="tx2">
                    <a:lumMod val="50000"/>
                  </a:schemeClr>
                </a:solidFill>
              </a:rPr>
              <a:t>b) </a:t>
            </a:r>
            <a:r>
              <a:rPr lang="es-ES" b="1" dirty="0" smtClean="0">
                <a:solidFill>
                  <a:schemeClr val="tx2">
                    <a:lumMod val="50000"/>
                  </a:schemeClr>
                </a:solidFill>
                <a:latin typeface="Segoe Print" pitchFamily="2" charset="0"/>
              </a:rPr>
              <a:t>Cultivos </a:t>
            </a:r>
            <a:r>
              <a:rPr lang="es-ES" b="1" dirty="0" err="1" smtClean="0">
                <a:solidFill>
                  <a:schemeClr val="tx2">
                    <a:lumMod val="50000"/>
                  </a:schemeClr>
                </a:solidFill>
                <a:latin typeface="Segoe Print" pitchFamily="2" charset="0"/>
              </a:rPr>
              <a:t>Semi</a:t>
            </a:r>
            <a:r>
              <a:rPr lang="es-ES" b="1" dirty="0" smtClean="0">
                <a:solidFill>
                  <a:schemeClr val="tx2">
                    <a:lumMod val="50000"/>
                  </a:schemeClr>
                </a:solidFill>
                <a:latin typeface="Segoe Print" pitchFamily="2" charset="0"/>
              </a:rPr>
              <a:t>-permanentes: </a:t>
            </a:r>
            <a:r>
              <a:rPr lang="es-ES" dirty="0" smtClean="0">
                <a:solidFill>
                  <a:schemeClr val="tx2">
                    <a:lumMod val="50000"/>
                  </a:schemeClr>
                </a:solidFill>
                <a:latin typeface="Andalus" pitchFamily="18" charset="-78"/>
                <a:cs typeface="Andalus" pitchFamily="18" charset="-78"/>
              </a:rPr>
              <a:t>Plátano, Ají Dulce, Ají picante, Caña panelera, Maracuyá. </a:t>
            </a:r>
          </a:p>
          <a:p>
            <a:pPr>
              <a:buNone/>
            </a:pPr>
            <a:r>
              <a:rPr lang="es-ES" b="1" dirty="0" smtClean="0">
                <a:solidFill>
                  <a:schemeClr val="tx2">
                    <a:lumMod val="50000"/>
                  </a:schemeClr>
                </a:solidFill>
              </a:rPr>
              <a:t>c) </a:t>
            </a:r>
            <a:r>
              <a:rPr lang="es-ES" b="1" dirty="0" smtClean="0">
                <a:solidFill>
                  <a:schemeClr val="tx2">
                    <a:lumMod val="50000"/>
                  </a:schemeClr>
                </a:solidFill>
                <a:latin typeface="Segoe Print" pitchFamily="2" charset="0"/>
              </a:rPr>
              <a:t>Cultivos transitorios: </a:t>
            </a:r>
            <a:r>
              <a:rPr lang="es-ES" dirty="0" smtClean="0">
                <a:solidFill>
                  <a:schemeClr val="tx2">
                    <a:lumMod val="50000"/>
                  </a:schemeClr>
                </a:solidFill>
                <a:latin typeface="Andalus" pitchFamily="18" charset="-78"/>
                <a:cs typeface="Andalus" pitchFamily="18" charset="-78"/>
              </a:rPr>
              <a:t>Algodón, Ajonjolí, Arroz con riego, Arroz con secado manual, Berenjena, Frijol, Melón, Maíz amarillo tradicional, Maíz amarillo mecanizado, Maíz blanco tradicional, Ñame, Patilla, Yuca comestible, Yuca Industrial, Tabaco negro, Tabaco rubio. </a:t>
            </a:r>
          </a:p>
          <a:p>
            <a:pPr>
              <a:buNone/>
            </a:pPr>
            <a:endParaRPr lang="es-ES" b="1" dirty="0">
              <a:solidFill>
                <a:schemeClr val="tx2">
                  <a:lumMod val="50000"/>
                </a:schemeClr>
              </a:solidFill>
              <a:latin typeface="Segoe Print" pitchFamily="2"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normAutofit fontScale="85000" lnSpcReduction="20000"/>
          </a:bodyPr>
          <a:lstStyle/>
          <a:p>
            <a:pPr>
              <a:buNone/>
            </a:pPr>
            <a:r>
              <a:rPr lang="es-ES" b="1" dirty="0" smtClean="0">
                <a:solidFill>
                  <a:schemeClr val="tx2">
                    <a:lumMod val="50000"/>
                  </a:schemeClr>
                </a:solidFill>
                <a:latin typeface="Segoe Print" pitchFamily="2" charset="0"/>
              </a:rPr>
              <a:t>Cadenas productivas decretadas en los Montes de María</a:t>
            </a:r>
          </a:p>
          <a:p>
            <a:endParaRPr lang="es-ES" dirty="0" smtClean="0">
              <a:solidFill>
                <a:schemeClr val="tx2">
                  <a:lumMod val="50000"/>
                </a:schemeClr>
              </a:solidFill>
            </a:endParaRPr>
          </a:p>
          <a:p>
            <a:r>
              <a:rPr lang="es-ES" dirty="0" smtClean="0">
                <a:solidFill>
                  <a:schemeClr val="tx2">
                    <a:lumMod val="50000"/>
                  </a:schemeClr>
                </a:solidFill>
              </a:rPr>
              <a:t>Ñame </a:t>
            </a:r>
          </a:p>
          <a:p>
            <a:r>
              <a:rPr lang="es-ES" dirty="0" smtClean="0">
                <a:solidFill>
                  <a:schemeClr val="tx2">
                    <a:lumMod val="50000"/>
                  </a:schemeClr>
                </a:solidFill>
              </a:rPr>
              <a:t>Yuca </a:t>
            </a:r>
          </a:p>
          <a:p>
            <a:r>
              <a:rPr lang="es-ES" dirty="0" smtClean="0">
                <a:solidFill>
                  <a:schemeClr val="tx2">
                    <a:lumMod val="50000"/>
                  </a:schemeClr>
                </a:solidFill>
              </a:rPr>
              <a:t>Maíz </a:t>
            </a:r>
          </a:p>
          <a:p>
            <a:r>
              <a:rPr lang="es-ES" dirty="0" smtClean="0">
                <a:solidFill>
                  <a:schemeClr val="tx2">
                    <a:lumMod val="50000"/>
                  </a:schemeClr>
                </a:solidFill>
              </a:rPr>
              <a:t>Plátano </a:t>
            </a:r>
          </a:p>
          <a:p>
            <a:r>
              <a:rPr lang="es-ES" dirty="0" smtClean="0">
                <a:solidFill>
                  <a:schemeClr val="tx2">
                    <a:lumMod val="50000"/>
                  </a:schemeClr>
                </a:solidFill>
              </a:rPr>
              <a:t>Apícola </a:t>
            </a:r>
          </a:p>
          <a:p>
            <a:r>
              <a:rPr lang="es-ES" dirty="0" smtClean="0">
                <a:solidFill>
                  <a:schemeClr val="tx2">
                    <a:lumMod val="50000"/>
                  </a:schemeClr>
                </a:solidFill>
              </a:rPr>
              <a:t>Piscicultura </a:t>
            </a:r>
          </a:p>
          <a:p>
            <a:r>
              <a:rPr lang="es-ES" dirty="0" smtClean="0">
                <a:solidFill>
                  <a:schemeClr val="tx2">
                    <a:lumMod val="50000"/>
                  </a:schemeClr>
                </a:solidFill>
              </a:rPr>
              <a:t>Artesanías </a:t>
            </a:r>
          </a:p>
          <a:p>
            <a:r>
              <a:rPr lang="es-ES" dirty="0" smtClean="0">
                <a:solidFill>
                  <a:schemeClr val="tx2">
                    <a:lumMod val="50000"/>
                  </a:schemeClr>
                </a:solidFill>
              </a:rPr>
              <a:t>Ajonjolí </a:t>
            </a:r>
          </a:p>
          <a:p>
            <a:r>
              <a:rPr lang="es-ES" dirty="0" smtClean="0">
                <a:solidFill>
                  <a:schemeClr val="tx2">
                    <a:lumMod val="50000"/>
                  </a:schemeClr>
                </a:solidFill>
              </a:rPr>
              <a:t>Cacao </a:t>
            </a:r>
          </a:p>
          <a:p>
            <a:r>
              <a:rPr lang="es-ES" dirty="0" smtClean="0">
                <a:solidFill>
                  <a:schemeClr val="tx2">
                    <a:lumMod val="50000"/>
                  </a:schemeClr>
                </a:solidFill>
              </a:rPr>
              <a:t>Aguacate </a:t>
            </a:r>
          </a:p>
          <a:p>
            <a:pPr>
              <a:buNone/>
            </a:pPr>
            <a:endParaRPr lang="es-ES" dirty="0" smtClean="0"/>
          </a:p>
          <a:p>
            <a:endParaRPr lang="es-ES" b="1" dirty="0">
              <a:solidFill>
                <a:schemeClr val="tx2">
                  <a:lumMod val="50000"/>
                </a:schemeClr>
              </a:solidFill>
              <a:latin typeface="Segoe Print" pitchFamily="2"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normAutofit/>
          </a:bodyPr>
          <a:lstStyle/>
          <a:p>
            <a:pPr>
              <a:buNone/>
            </a:pPr>
            <a:r>
              <a:rPr lang="es-ES" sz="2000" b="1" dirty="0" smtClean="0">
                <a:solidFill>
                  <a:schemeClr val="tx2">
                    <a:lumMod val="50000"/>
                  </a:schemeClr>
                </a:solidFill>
                <a:latin typeface="Segoe Print" pitchFamily="2" charset="0"/>
              </a:rPr>
              <a:t>Áreas sembradas  </a:t>
            </a:r>
          </a:p>
          <a:p>
            <a:pPr>
              <a:buNone/>
            </a:pPr>
            <a:r>
              <a:rPr lang="es-ES" sz="2000" dirty="0" smtClean="0">
                <a:solidFill>
                  <a:schemeClr val="tx2">
                    <a:lumMod val="50000"/>
                  </a:schemeClr>
                </a:solidFill>
                <a:latin typeface="Andalus" pitchFamily="18" charset="-78"/>
                <a:cs typeface="Andalus" pitchFamily="18" charset="-78"/>
              </a:rPr>
              <a:t>    Partiendo del año 2003 se inicia un incremento gradual pero sostenido del área sembrada, con la excepción del 2006 cuando estas cayeron un 39,8% en relación con el año inmediatamente anterior y su participación pasó de 11,8% a 7,1%. En el período 2006-2007 se evidencia un significativo incremento del 77%, lo que significó un incremento de la participación anual en el área total del territorio de 7,1% al 12,5%. </a:t>
            </a:r>
            <a:endParaRPr lang="es-ES" sz="2000" b="1" dirty="0" smtClean="0">
              <a:solidFill>
                <a:schemeClr val="tx2">
                  <a:lumMod val="50000"/>
                </a:schemeClr>
              </a:solidFill>
              <a:latin typeface="Andalus" pitchFamily="18" charset="-78"/>
              <a:cs typeface="Andalus" pitchFamily="18" charset="-78"/>
            </a:endParaRPr>
          </a:p>
          <a:p>
            <a:pPr>
              <a:buNone/>
            </a:pPr>
            <a:r>
              <a:rPr lang="es-ES" sz="2000" dirty="0" smtClean="0"/>
              <a:t>     </a:t>
            </a:r>
            <a:endParaRPr lang="es-ES" sz="2000" b="1" dirty="0">
              <a:solidFill>
                <a:schemeClr val="tx2">
                  <a:lumMod val="50000"/>
                </a:schemeClr>
              </a:solidFill>
              <a:latin typeface="Segoe Print" pitchFamily="2"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Desarrollo Económico </a:t>
            </a:r>
            <a:endParaRPr lang="es-ES" sz="4000" dirty="0"/>
          </a:p>
        </p:txBody>
      </p:sp>
      <p:sp>
        <p:nvSpPr>
          <p:cNvPr id="3" name="2 Marcador de contenido"/>
          <p:cNvSpPr>
            <a:spLocks noGrp="1"/>
          </p:cNvSpPr>
          <p:nvPr>
            <p:ph idx="1"/>
          </p:nvPr>
        </p:nvSpPr>
        <p:spPr/>
        <p:txBody>
          <a:bodyPr/>
          <a:lstStyle/>
          <a:p>
            <a:r>
              <a:rPr lang="es-ES" b="1" dirty="0" smtClean="0">
                <a:solidFill>
                  <a:schemeClr val="tx2">
                    <a:lumMod val="50000"/>
                  </a:schemeClr>
                </a:solidFill>
                <a:latin typeface="Segoe Print" pitchFamily="2" charset="0"/>
              </a:rPr>
              <a:t>Áreas cosechadas  </a:t>
            </a:r>
          </a:p>
          <a:p>
            <a:pPr algn="just">
              <a:buNone/>
            </a:pPr>
            <a:r>
              <a:rPr lang="es-ES" dirty="0" smtClean="0"/>
              <a:t>   </a:t>
            </a:r>
            <a:r>
              <a:rPr lang="es-ES" dirty="0" smtClean="0">
                <a:solidFill>
                  <a:schemeClr val="tx2">
                    <a:lumMod val="50000"/>
                  </a:schemeClr>
                </a:solidFill>
                <a:latin typeface="Andalus" pitchFamily="18" charset="-78"/>
                <a:cs typeface="Andalus" pitchFamily="18" charset="-78"/>
              </a:rPr>
              <a:t>Entre 2003 y 2008 se evidencia un crecimiento promedio total del 32,5%. Es necesario resaltar que la participación anual de las hectáreas cosechadas en relación con el total del área del territorio </a:t>
            </a:r>
            <a:r>
              <a:rPr lang="es-ES" dirty="0" err="1" smtClean="0">
                <a:solidFill>
                  <a:schemeClr val="tx2">
                    <a:lumMod val="50000"/>
                  </a:schemeClr>
                </a:solidFill>
                <a:latin typeface="Andalus" pitchFamily="18" charset="-78"/>
                <a:cs typeface="Andalus" pitchFamily="18" charset="-78"/>
              </a:rPr>
              <a:t>montemariano</a:t>
            </a:r>
            <a:r>
              <a:rPr lang="es-ES" dirty="0" smtClean="0">
                <a:solidFill>
                  <a:schemeClr val="tx2">
                    <a:lumMod val="50000"/>
                  </a:schemeClr>
                </a:solidFill>
                <a:latin typeface="Andalus" pitchFamily="18" charset="-78"/>
                <a:cs typeface="Andalus" pitchFamily="18" charset="-78"/>
              </a:rPr>
              <a:t> se ha mantenido entre el 9,2% y el 12,1% durante el período analizado. </a:t>
            </a:r>
            <a:endParaRPr lang="es-ES" b="1"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Desarrollo Económico </a:t>
            </a:r>
            <a:endParaRPr lang="es-ES" sz="4000" dirty="0"/>
          </a:p>
        </p:txBody>
      </p:sp>
      <p:sp>
        <p:nvSpPr>
          <p:cNvPr id="3" name="2 Marcador de contenido"/>
          <p:cNvSpPr>
            <a:spLocks noGrp="1"/>
          </p:cNvSpPr>
          <p:nvPr>
            <p:ph idx="1"/>
          </p:nvPr>
        </p:nvSpPr>
        <p:spPr/>
        <p:txBody>
          <a:bodyPr/>
          <a:lstStyle/>
          <a:p>
            <a:pPr>
              <a:buNone/>
            </a:pPr>
            <a:r>
              <a:rPr lang="es-ES" sz="2400" b="1" dirty="0" smtClean="0">
                <a:solidFill>
                  <a:schemeClr val="tx2">
                    <a:lumMod val="50000"/>
                  </a:schemeClr>
                </a:solidFill>
                <a:latin typeface="Segoe Print" pitchFamily="2" charset="0"/>
              </a:rPr>
              <a:t>Participación de cultivos en el área total cosechada </a:t>
            </a:r>
            <a:r>
              <a:rPr lang="es-ES" dirty="0" smtClean="0">
                <a:solidFill>
                  <a:schemeClr val="tx2">
                    <a:lumMod val="50000"/>
                  </a:schemeClr>
                </a:solidFill>
                <a:latin typeface="Andalus" pitchFamily="18" charset="-78"/>
                <a:cs typeface="Andalus" pitchFamily="18" charset="-78"/>
              </a:rPr>
              <a:t>Los cultivos con mayor área cosechada durante el 2007 corresponden a los productos de mayor importancia en la dieta alimentaria de la población monte mariana. </a:t>
            </a:r>
          </a:p>
          <a:p>
            <a:pPr>
              <a:buNone/>
            </a:pPr>
            <a:r>
              <a:rPr lang="es-ES" dirty="0" smtClean="0">
                <a:solidFill>
                  <a:schemeClr val="tx2">
                    <a:lumMod val="50000"/>
                  </a:schemeClr>
                </a:solidFill>
                <a:latin typeface="Andalus" pitchFamily="18" charset="-78"/>
                <a:cs typeface="Andalus" pitchFamily="18" charset="-78"/>
              </a:rPr>
              <a:t>    Se observa que el maíz tradicional el cultivo que mayor área cosechada presentó con el 37% del total; continúan la yuca con el 23%, el ñame con el 21% y el aguacate con el 10%. El arroz manual ocupa el último lugar, a pesar de la importancia que este cereal tiene en la dieta alimenticia de los pobladores. </a:t>
            </a:r>
            <a:endParaRPr lang="es-ES"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latin typeface="Segoe Print" pitchFamily="2" charset="0"/>
              </a:rPr>
              <a:t>PROCESO PARTICIPATIVO</a:t>
            </a:r>
            <a:r>
              <a:rPr lang="es-ES" dirty="0" smtClean="0">
                <a:latin typeface="Segoe Print" pitchFamily="2" charset="0"/>
              </a:rPr>
              <a:t> </a:t>
            </a:r>
            <a:endParaRPr lang="es-ES" dirty="0"/>
          </a:p>
        </p:txBody>
      </p:sp>
      <p:sp>
        <p:nvSpPr>
          <p:cNvPr id="3" name="2 Marcador de texto"/>
          <p:cNvSpPr>
            <a:spLocks noGrp="1"/>
          </p:cNvSpPr>
          <p:nvPr>
            <p:ph type="body" idx="1"/>
          </p:nvPr>
        </p:nvSpPr>
        <p:spPr>
          <a:xfrm>
            <a:off x="428596" y="1785926"/>
            <a:ext cx="4040188" cy="571504"/>
          </a:xfrm>
        </p:spPr>
        <p:txBody>
          <a:bodyPr/>
          <a:lstStyle/>
          <a:p>
            <a:pPr algn="ctr"/>
            <a:r>
              <a:rPr lang="es-ES" dirty="0" smtClean="0"/>
              <a:t>Pijiguay</a:t>
            </a:r>
            <a:endParaRPr lang="es-ES" dirty="0"/>
          </a:p>
        </p:txBody>
      </p:sp>
      <p:pic>
        <p:nvPicPr>
          <p:cNvPr id="2050" name="Picture 2" descr="D:\PLANEACION - MUNICIPIO DE OVEJAS\PLAN DE DESARROLLO\FOTOS DE MESA DE CONCERTACION\mesa 2 en pijiguay\IMG-20120315-01001.jpg"/>
          <p:cNvPicPr>
            <a:picLocks noGrp="1" noChangeAspect="1" noChangeArrowheads="1"/>
          </p:cNvPicPr>
          <p:nvPr>
            <p:ph sz="quarter" idx="4"/>
          </p:nvPr>
        </p:nvPicPr>
        <p:blipFill>
          <a:blip r:embed="rId2" cstate="print"/>
          <a:srcRect/>
          <a:stretch>
            <a:fillRect/>
          </a:stretch>
        </p:blipFill>
        <p:spPr bwMode="auto">
          <a:xfrm>
            <a:off x="4777869" y="3000372"/>
            <a:ext cx="3937535" cy="2953151"/>
          </a:xfrm>
          <a:prstGeom prst="rect">
            <a:avLst/>
          </a:prstGeom>
          <a:noFill/>
        </p:spPr>
      </p:pic>
      <p:pic>
        <p:nvPicPr>
          <p:cNvPr id="2051" name="Picture 3" descr="D:\PLANEACION - MUNICIPIO DE OVEJAS\PLAN DE DESARROLLO\FOTOS DE MESA DE CONCERTACION\mesa 2 en pijiguay\DSC00741.jpg"/>
          <p:cNvPicPr>
            <a:picLocks noChangeAspect="1" noChangeArrowheads="1"/>
          </p:cNvPicPr>
          <p:nvPr/>
        </p:nvPicPr>
        <p:blipFill>
          <a:blip r:embed="rId3" cstate="print"/>
          <a:srcRect/>
          <a:stretch>
            <a:fillRect/>
          </a:stretch>
        </p:blipFill>
        <p:spPr bwMode="auto">
          <a:xfrm>
            <a:off x="523879" y="3000373"/>
            <a:ext cx="3905245" cy="2928934"/>
          </a:xfrm>
          <a:prstGeom prst="rect">
            <a:avLst/>
          </a:prstGeom>
          <a:noFill/>
        </p:spPr>
      </p:pic>
      <p:sp>
        <p:nvSpPr>
          <p:cNvPr id="9" name="2 Marcador de texto"/>
          <p:cNvSpPr>
            <a:spLocks noGrp="1"/>
          </p:cNvSpPr>
          <p:nvPr>
            <p:ph type="body" idx="1"/>
          </p:nvPr>
        </p:nvSpPr>
        <p:spPr>
          <a:xfrm>
            <a:off x="4389464" y="2071678"/>
            <a:ext cx="4040188" cy="785818"/>
          </a:xfrm>
        </p:spPr>
        <p:txBody>
          <a:bodyPr/>
          <a:lstStyle/>
          <a:p>
            <a:pPr algn="ctr"/>
            <a:r>
              <a:rPr lang="es-ES" sz="1800" dirty="0" smtClean="0"/>
              <a:t>Pijiguay, El Zapato, </a:t>
            </a:r>
            <a:r>
              <a:rPr lang="es-ES" sz="1800" dirty="0" err="1" smtClean="0"/>
              <a:t>Capiro</a:t>
            </a:r>
            <a:r>
              <a:rPr lang="es-ES" sz="1800" dirty="0" smtClean="0"/>
              <a:t>, Miramar. </a:t>
            </a:r>
          </a:p>
          <a:p>
            <a:pPr algn="ctr"/>
            <a:endParaRPr lang="es-ES" dirty="0"/>
          </a:p>
        </p:txBody>
      </p:sp>
      <p:sp>
        <p:nvSpPr>
          <p:cNvPr id="10" name="9 Flecha derecha"/>
          <p:cNvSpPr/>
          <p:nvPr/>
        </p:nvSpPr>
        <p:spPr>
          <a:xfrm>
            <a:off x="3500430" y="1928802"/>
            <a:ext cx="692656"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000" dirty="0" smtClean="0">
                <a:latin typeface="Segoe Print" pitchFamily="2" charset="0"/>
              </a:rPr>
              <a:t>Diagnostico de Desarrollo Económico </a:t>
            </a:r>
            <a:endParaRPr lang="es-ES" sz="4000" dirty="0"/>
          </a:p>
        </p:txBody>
      </p:sp>
      <p:sp>
        <p:nvSpPr>
          <p:cNvPr id="3" name="2 Marcador de contenido"/>
          <p:cNvSpPr>
            <a:spLocks noGrp="1"/>
          </p:cNvSpPr>
          <p:nvPr>
            <p:ph idx="1"/>
          </p:nvPr>
        </p:nvSpPr>
        <p:spPr/>
        <p:txBody>
          <a:bodyPr/>
          <a:lstStyle/>
          <a:p>
            <a:r>
              <a:rPr lang="es-ES" b="1" dirty="0" smtClean="0">
                <a:solidFill>
                  <a:schemeClr val="tx2">
                    <a:lumMod val="50000"/>
                  </a:schemeClr>
                </a:solidFill>
                <a:latin typeface="Segoe Print" pitchFamily="2" charset="0"/>
              </a:rPr>
              <a:t>Actividad ganadera </a:t>
            </a:r>
          </a:p>
          <a:p>
            <a:pPr>
              <a:buNone/>
            </a:pPr>
            <a:r>
              <a:rPr lang="es-ES" dirty="0" smtClean="0">
                <a:solidFill>
                  <a:schemeClr val="tx2">
                    <a:lumMod val="50000"/>
                  </a:schemeClr>
                </a:solidFill>
                <a:latin typeface="Andalus" pitchFamily="18" charset="-78"/>
                <a:cs typeface="Andalus" pitchFamily="18" charset="-78"/>
              </a:rPr>
              <a:t>   La producción ganadera muestra un crecimiento sostenido en los Montes de María: entre 2003 y el 2008 el hato ganadero creció un 11,8%. San Onofre presenta un crecimiento del 8,8%, Ovejas del 21,9%, El Carmen de Bolívar del 70,8% y San Jacinto del 124,3%. </a:t>
            </a:r>
            <a:endParaRPr lang="es-ES" dirty="0">
              <a:solidFill>
                <a:schemeClr val="tx2">
                  <a:lumMod val="50000"/>
                </a:schemeClr>
              </a:solidFill>
              <a:latin typeface="Andalus" pitchFamily="18" charset="-78"/>
              <a:cs typeface="Andalus" pitchFamily="18" charset="-78"/>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54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lstStyle/>
          <a:p>
            <a:pPr>
              <a:buNone/>
            </a:pPr>
            <a:r>
              <a:rPr lang="es-CO" b="1" dirty="0" smtClean="0"/>
              <a:t>   </a:t>
            </a:r>
            <a:r>
              <a:rPr lang="es-CO" b="1" dirty="0" smtClean="0">
                <a:solidFill>
                  <a:schemeClr val="tx2">
                    <a:lumMod val="50000"/>
                  </a:schemeClr>
                </a:solidFill>
                <a:latin typeface="Segoe Print" pitchFamily="2" charset="0"/>
              </a:rPr>
              <a:t>Objetivo general</a:t>
            </a:r>
            <a:endParaRPr lang="es-ES" dirty="0" smtClean="0">
              <a:solidFill>
                <a:schemeClr val="tx2">
                  <a:lumMod val="50000"/>
                </a:schemeClr>
              </a:solidFill>
              <a:latin typeface="Segoe Print" pitchFamily="2" charset="0"/>
            </a:endParaRPr>
          </a:p>
          <a:p>
            <a:pPr algn="just">
              <a:buNone/>
            </a:pPr>
            <a:r>
              <a:rPr lang="es-ES" dirty="0" smtClean="0">
                <a:solidFill>
                  <a:schemeClr val="tx2">
                    <a:lumMod val="50000"/>
                  </a:schemeClr>
                </a:solidFill>
                <a:latin typeface="Andalus" pitchFamily="18" charset="-78"/>
                <a:cs typeface="Andalus" pitchFamily="18" charset="-78"/>
              </a:rPr>
              <a:t>   Incrementar la productividad de la economía rural aprovechando la vocación y diversificación agrícola y pecuaria, a través del fomento de formas asociativas que permitan un desarrollo sostenible y en armonía con el ambiente, que sean capaces de generar fuentes de empleos.</a:t>
            </a:r>
          </a:p>
          <a:p>
            <a:endParaRPr lang="es-ES"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800" dirty="0" smtClean="0">
                <a:latin typeface="Segoe Print" pitchFamily="2" charset="0"/>
              </a:rPr>
              <a:t>Diagnostico de Desarrollo Económico </a:t>
            </a:r>
            <a:endParaRPr lang="es-ES" dirty="0"/>
          </a:p>
        </p:txBody>
      </p:sp>
      <p:sp>
        <p:nvSpPr>
          <p:cNvPr id="3" name="2 Marcador de contenido"/>
          <p:cNvSpPr>
            <a:spLocks noGrp="1"/>
          </p:cNvSpPr>
          <p:nvPr>
            <p:ph idx="1"/>
          </p:nvPr>
        </p:nvSpPr>
        <p:spPr/>
        <p:txBody>
          <a:bodyPr>
            <a:normAutofit fontScale="92500" lnSpcReduction="20000"/>
          </a:bodyPr>
          <a:lstStyle/>
          <a:p>
            <a:pPr>
              <a:buNone/>
            </a:pPr>
            <a:r>
              <a:rPr lang="es-ES" b="1" dirty="0" smtClean="0"/>
              <a:t>  </a:t>
            </a:r>
            <a:r>
              <a:rPr lang="es-ES" b="1" dirty="0" smtClean="0">
                <a:solidFill>
                  <a:schemeClr val="tx2">
                    <a:lumMod val="50000"/>
                  </a:schemeClr>
                </a:solidFill>
                <a:latin typeface="Segoe Print" pitchFamily="2" charset="0"/>
              </a:rPr>
              <a:t>Objetivos estratégicos</a:t>
            </a:r>
            <a:endParaRPr lang="es-ES" dirty="0" smtClean="0">
              <a:solidFill>
                <a:schemeClr val="tx2">
                  <a:lumMod val="50000"/>
                </a:schemeClr>
              </a:solidFill>
              <a:latin typeface="Segoe Print" pitchFamily="2" charset="0"/>
            </a:endParaRPr>
          </a:p>
          <a:p>
            <a:endParaRPr lang="es-ES" dirty="0" smtClean="0"/>
          </a:p>
          <a:p>
            <a:pPr lvl="0"/>
            <a:r>
              <a:rPr lang="es-ES" dirty="0" smtClean="0">
                <a:solidFill>
                  <a:schemeClr val="tx2">
                    <a:lumMod val="50000"/>
                  </a:schemeClr>
                </a:solidFill>
                <a:latin typeface="Andalus" pitchFamily="18" charset="-78"/>
                <a:cs typeface="Andalus" pitchFamily="18" charset="-78"/>
              </a:rPr>
              <a:t>Reducir la informalidad laboral.</a:t>
            </a:r>
          </a:p>
          <a:p>
            <a:pPr lvl="0"/>
            <a:r>
              <a:rPr lang="es-ES" dirty="0" smtClean="0">
                <a:solidFill>
                  <a:schemeClr val="tx2">
                    <a:lumMod val="50000"/>
                  </a:schemeClr>
                </a:solidFill>
                <a:latin typeface="Andalus" pitchFamily="18" charset="-78"/>
                <a:cs typeface="Andalus" pitchFamily="18" charset="-78"/>
              </a:rPr>
              <a:t>Reducir el desempleo.</a:t>
            </a:r>
          </a:p>
          <a:p>
            <a:pPr lvl="0"/>
            <a:r>
              <a:rPr lang="es-ES" dirty="0" smtClean="0">
                <a:solidFill>
                  <a:schemeClr val="tx2">
                    <a:lumMod val="50000"/>
                  </a:schemeClr>
                </a:solidFill>
                <a:latin typeface="Andalus" pitchFamily="18" charset="-78"/>
                <a:cs typeface="Andalus" pitchFamily="18" charset="-78"/>
              </a:rPr>
              <a:t>Reducir el trabajo infantil (5 y 17 años).</a:t>
            </a:r>
          </a:p>
          <a:p>
            <a:pPr lvl="0"/>
            <a:r>
              <a:rPr lang="es-ES" dirty="0" smtClean="0">
                <a:solidFill>
                  <a:schemeClr val="tx2">
                    <a:lumMod val="50000"/>
                  </a:schemeClr>
                </a:solidFill>
                <a:latin typeface="Andalus" pitchFamily="18" charset="-78"/>
                <a:cs typeface="Andalus" pitchFamily="18" charset="-78"/>
              </a:rPr>
              <a:t>Promover el emprendimiento empresarial.</a:t>
            </a:r>
          </a:p>
          <a:p>
            <a:pPr lvl="0"/>
            <a:r>
              <a:rPr lang="es-ES" dirty="0" smtClean="0">
                <a:solidFill>
                  <a:schemeClr val="tx2">
                    <a:lumMod val="50000"/>
                  </a:schemeClr>
                </a:solidFill>
                <a:latin typeface="Andalus" pitchFamily="18" charset="-78"/>
                <a:cs typeface="Andalus" pitchFamily="18" charset="-78"/>
              </a:rPr>
              <a:t>Promover la creación de empresas asociativas para el sector rural.</a:t>
            </a:r>
          </a:p>
          <a:p>
            <a:pPr lvl="0"/>
            <a:r>
              <a:rPr lang="es-CO" dirty="0" smtClean="0">
                <a:solidFill>
                  <a:schemeClr val="tx2">
                    <a:lumMod val="50000"/>
                  </a:schemeClr>
                </a:solidFill>
                <a:latin typeface="Andalus" pitchFamily="18" charset="-78"/>
                <a:cs typeface="Andalus" pitchFamily="18" charset="-78"/>
              </a:rPr>
              <a:t>Fortalecer el sector agrícola en el marco de un desarrollo sostenible y en armonía con el ambiente.</a:t>
            </a:r>
            <a:endParaRPr lang="es-ES" dirty="0" smtClean="0">
              <a:solidFill>
                <a:schemeClr val="tx2">
                  <a:lumMod val="50000"/>
                </a:schemeClr>
              </a:solidFill>
              <a:latin typeface="Andalus" pitchFamily="18" charset="-78"/>
              <a:cs typeface="Andalus" pitchFamily="18" charset="-78"/>
            </a:endParaRPr>
          </a:p>
          <a:p>
            <a:pPr>
              <a:buNone/>
            </a:pPr>
            <a:r>
              <a:rPr lang="es-CO" dirty="0" smtClean="0"/>
              <a:t> </a:t>
            </a:r>
            <a:endParaRPr lang="es-ES" dirty="0" smtClean="0"/>
          </a:p>
          <a:p>
            <a:pPr>
              <a:buNone/>
            </a:pPr>
            <a:r>
              <a:rPr lang="es-CO" b="1" dirty="0" smtClean="0"/>
              <a:t> </a:t>
            </a:r>
            <a:endParaRPr lang="es-ES" dirty="0" smtClean="0"/>
          </a:p>
          <a:p>
            <a:endParaRPr lang="es-ES" dirty="0" smtClean="0"/>
          </a:p>
          <a:p>
            <a:endParaRPr lang="es-E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899</TotalTime>
  <Words>6514</Words>
  <Application>Microsoft Office PowerPoint</Application>
  <PresentationFormat>Presentación en pantalla (4:3)</PresentationFormat>
  <Paragraphs>496</Paragraphs>
  <Slides>92</Slides>
  <Notes>2</Notes>
  <HiddenSlides>0</HiddenSlides>
  <MMClips>0</MMClips>
  <ScaleCrop>false</ScaleCrop>
  <HeadingPairs>
    <vt:vector size="4" baseType="variant">
      <vt:variant>
        <vt:lpstr>Tema</vt:lpstr>
      </vt:variant>
      <vt:variant>
        <vt:i4>1</vt:i4>
      </vt:variant>
      <vt:variant>
        <vt:lpstr>Títulos de diapositiva</vt:lpstr>
      </vt:variant>
      <vt:variant>
        <vt:i4>92</vt:i4>
      </vt:variant>
    </vt:vector>
  </HeadingPairs>
  <TitlesOfParts>
    <vt:vector size="93" baseType="lpstr">
      <vt:lpstr>Flujo</vt:lpstr>
      <vt:lpstr>   CONFIANZA Y COMPROMISO SOCIAL PLAN DE DESARROLLO </vt:lpstr>
      <vt:lpstr>DEBILIDADES EN LA FORMULACIÓN DEL PLAN DE DESARROLLO MUNICIPAL </vt:lpstr>
      <vt:lpstr>FORTALEZAS EN LA FORMULACIÓN DEL PLAN DE DESARROLLO MUNICIPAL</vt:lpstr>
      <vt:lpstr>PRESENTACIÓN DEL PDM</vt:lpstr>
      <vt:lpstr>PDM BASADO EN ENFOQUE POBLACIONAL </vt:lpstr>
      <vt:lpstr>METODOLOGÍA</vt:lpstr>
      <vt:lpstr>PROCESO PARTICIPATIVO </vt:lpstr>
      <vt:lpstr>PROCESO PARTICIPATIVO </vt:lpstr>
      <vt:lpstr>PROCESO PARTICIPATIVO </vt:lpstr>
      <vt:lpstr>PROCESO PARTICIPATIVO </vt:lpstr>
      <vt:lpstr>PROCESO PARTICIPATIVO </vt:lpstr>
      <vt:lpstr>PROCESO PARTICIPATIVO </vt:lpstr>
      <vt:lpstr>PROCESO PARTICIPATIVO </vt:lpstr>
      <vt:lpstr>EJES TEMATICOS</vt:lpstr>
      <vt:lpstr>EJES TEMATICOS</vt:lpstr>
      <vt:lpstr>EJES TEMATICOS</vt:lpstr>
      <vt:lpstr>EJES TEMATICOS</vt:lpstr>
      <vt:lpstr>EJES TEMATICOS</vt:lpstr>
      <vt:lpstr>EJES TEMATICOS</vt:lpstr>
      <vt:lpstr>Diagnostico de salud </vt:lpstr>
      <vt:lpstr>Diagnostico de salud </vt:lpstr>
      <vt:lpstr>Diagnostico de salud </vt:lpstr>
      <vt:lpstr>Diagnostico de salud </vt:lpstr>
      <vt:lpstr>Diagnostico de salud </vt:lpstr>
      <vt:lpstr>Diagnostico de salud </vt:lpstr>
      <vt:lpstr>Diagnostico de salud </vt:lpstr>
      <vt:lpstr>Diagnostico de salud </vt:lpstr>
      <vt:lpstr>Diagnostico de Desarrollo de Competencias</vt:lpstr>
      <vt:lpstr>Diagnostico de Desarrollo de Competencias</vt:lpstr>
      <vt:lpstr>Diagnostico de Desarrollo de Competencias</vt:lpstr>
      <vt:lpstr>Diagnostico de Desarrollo de Competencias</vt:lpstr>
      <vt:lpstr>Diagnostico de Desarrollo de Competencias</vt:lpstr>
      <vt:lpstr>Diagnostico de Desarrollo de Competencias</vt:lpstr>
      <vt:lpstr>Diagnostico de Desarrollo de Competencias</vt:lpstr>
      <vt:lpstr>Diagnostico de Desarrollo de Competencias</vt:lpstr>
      <vt:lpstr>Diagnostico de Desarrollo de Competencias</vt:lpstr>
      <vt:lpstr>Diagnostico de Desarrollo de Competencias</vt:lpstr>
      <vt:lpstr>Diagnostico de Desarrollo de Competencias</vt:lpstr>
      <vt:lpstr>Diagnostico de Desarrollo de Competencias</vt:lpstr>
      <vt:lpstr>Diagnostico de Desarrollo de Competencias</vt:lpstr>
      <vt:lpstr>Diagnostico de fortalecimiento institucional y gestión publica</vt:lpstr>
      <vt:lpstr>Diagnostico de fortalecimiento institucional y gestión publica</vt:lpstr>
      <vt:lpstr>Diagnostico de fortalecimiento institucional y gestión publica</vt:lpstr>
      <vt:lpstr>Diagnostico de fortalecimiento institucional y gestión publica</vt:lpstr>
      <vt:lpstr>Diagnostico de fortalecimiento institucional y gestión publica</vt:lpstr>
      <vt:lpstr>Diagnostico de fortalecimiento institucional y gestión publica</vt:lpstr>
      <vt:lpstr>Diagnostico de fortalecimiento institucional y gestión publica</vt:lpstr>
      <vt:lpstr>Diagnostico de fortalecimiento institucional y gestión publica</vt:lpstr>
      <vt:lpstr>Diagnostico de fortalecimiento institucional y gestión publica</vt:lpstr>
      <vt:lpstr>Diagnostico de fortalecimiento institucional y gestión publica</vt:lpstr>
      <vt:lpstr>Diagnostico de fortalecimiento institucional y gestión publica</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Territorial</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lpstr>Diagnostico de Desarrollo Económico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CONFIANZA Y COMPROMISO SOCIAL PLAN DE DESARROLLO</dc:title>
  <dc:creator>EVER</dc:creator>
  <cp:lastModifiedBy>rubiurre</cp:lastModifiedBy>
  <cp:revision>115</cp:revision>
  <dcterms:created xsi:type="dcterms:W3CDTF">2012-05-08T14:18:10Z</dcterms:created>
  <dcterms:modified xsi:type="dcterms:W3CDTF">2012-07-06T21:06:25Z</dcterms:modified>
</cp:coreProperties>
</file>