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charts/chart19.xml" ContentType="application/vnd.openxmlformats-officedocument.drawingml.char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charts/chart13.xml" ContentType="application/vnd.openxmlformats-officedocument.drawingml.chart+xml"/>
  <Override PartName="/ppt/charts/chart15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Override PartName="/ppt/charts/chart20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rts/chart18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charts/chart16.xml" ContentType="application/vnd.openxmlformats-officedocument.drawingml.char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14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charts/chart21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308" r:id="rId2"/>
    <p:sldId id="309" r:id="rId3"/>
    <p:sldId id="311" r:id="rId4"/>
    <p:sldId id="310" r:id="rId5"/>
    <p:sldId id="324" r:id="rId6"/>
    <p:sldId id="325" r:id="rId7"/>
    <p:sldId id="312" r:id="rId8"/>
    <p:sldId id="313" r:id="rId9"/>
    <p:sldId id="314" r:id="rId10"/>
    <p:sldId id="315" r:id="rId11"/>
    <p:sldId id="316" r:id="rId12"/>
    <p:sldId id="317" r:id="rId13"/>
    <p:sldId id="318" r:id="rId14"/>
    <p:sldId id="319" r:id="rId15"/>
    <p:sldId id="320" r:id="rId16"/>
    <p:sldId id="321" r:id="rId17"/>
    <p:sldId id="322" r:id="rId18"/>
    <p:sldId id="323" r:id="rId19"/>
    <p:sldId id="327" r:id="rId20"/>
    <p:sldId id="328" r:id="rId21"/>
    <p:sldId id="329" r:id="rId22"/>
    <p:sldId id="330" r:id="rId23"/>
    <p:sldId id="331" r:id="rId24"/>
    <p:sldId id="332" r:id="rId25"/>
    <p:sldId id="326" r:id="rId26"/>
  </p:sldIdLst>
  <p:sldSz cx="9144000" cy="6858000" type="screen4x3"/>
  <p:notesSz cx="7010400" cy="9296400"/>
  <p:embeddedFontLst>
    <p:embeddedFont>
      <p:font typeface="Tahoma" pitchFamily="34" charset="0"/>
      <p:regular r:id="rId29"/>
      <p:bold r:id="rId30"/>
    </p:embeddedFont>
  </p:embeddedFontLst>
  <p:defaultTextStyle>
    <a:defPPr>
      <a:defRPr lang="es-ES_tradnl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Zurich Cn BT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Zurich Cn BT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Zurich Cn BT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Zurich Cn BT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Zurich Cn BT" pitchFamily="34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Zurich Cn BT" pitchFamily="34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Zurich Cn BT" pitchFamily="34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Zurich Cn BT" pitchFamily="34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Zurich Cn BT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2873" autoAdjust="0"/>
    <p:restoredTop sz="98859" autoAdjust="0"/>
  </p:normalViewPr>
  <p:slideViewPr>
    <p:cSldViewPr showGuides="1">
      <p:cViewPr>
        <p:scale>
          <a:sx n="50" d="100"/>
          <a:sy n="50" d="100"/>
        </p:scale>
        <p:origin x="-1842" y="-1332"/>
      </p:cViewPr>
      <p:guideLst>
        <p:guide orient="horz" pos="2160"/>
        <p:guide pos="140"/>
        <p:guide pos="405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2.fntdata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Office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Office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Office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Office_Excel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Office_Excel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Office_Excel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Office_Excel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Office_Excel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Office_Excel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Office_Excel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Office_Excel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Office_Excel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Office_Excel2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CO"/>
  <c:chart>
    <c:plotArea>
      <c:layout>
        <c:manualLayout>
          <c:layoutTarget val="inner"/>
          <c:xMode val="edge"/>
          <c:yMode val="edge"/>
          <c:x val="0.17379680326339791"/>
          <c:y val="7.3649383352304559E-2"/>
          <c:w val="0.80505413385826752"/>
          <c:h val="0.80697178938749814"/>
        </c:manualLayout>
      </c:layout>
      <c:barChart>
        <c:barDir val="col"/>
        <c:grouping val="clustered"/>
        <c:ser>
          <c:idx val="0"/>
          <c:order val="0"/>
          <c:tx>
            <c:strRef>
              <c:f>Hoja1!$B$1</c:f>
              <c:strCache>
                <c:ptCount val="1"/>
                <c:pt idx="0">
                  <c:v>Departamento</c:v>
                </c:pt>
              </c:strCache>
            </c:strRef>
          </c:tx>
          <c:spPr>
            <a:solidFill>
              <a:srgbClr val="008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0"/>
                  <c:y val="0.12865984394571375"/>
                </c:manualLayout>
              </c:layout>
              <c:numFmt formatCode="#,##0" sourceLinked="0"/>
              <c:spPr/>
              <c:txPr>
                <a:bodyPr rot="-5400000" vert="horz"/>
                <a:lstStyle/>
                <a:p>
                  <a:pPr>
                    <a:defRPr sz="1400" b="1">
                      <a:solidFill>
                        <a:schemeClr val="bg1"/>
                      </a:solidFill>
                    </a:defRPr>
                  </a:pPr>
                  <a:endParaRPr lang="es-CO"/>
                </a:p>
              </c:txPr>
              <c:showVal val="1"/>
            </c:dLbl>
            <c:dLbl>
              <c:idx val="1"/>
              <c:layout>
                <c:manualLayout>
                  <c:x val="0"/>
                  <c:y val="0.19463925109736269"/>
                </c:manualLayout>
              </c:layout>
              <c:numFmt formatCode="#,##0" sourceLinked="0"/>
              <c:spPr/>
              <c:txPr>
                <a:bodyPr rot="-5400000" vert="horz"/>
                <a:lstStyle/>
                <a:p>
                  <a:pPr>
                    <a:defRPr sz="1400" b="1">
                      <a:solidFill>
                        <a:schemeClr val="bg1"/>
                      </a:solidFill>
                    </a:defRPr>
                  </a:pPr>
                  <a:endParaRPr lang="es-CO"/>
                </a:p>
              </c:txPr>
              <c:showVal val="1"/>
            </c:dLbl>
            <c:dLbl>
              <c:idx val="2"/>
              <c:layout>
                <c:manualLayout>
                  <c:x val="2.8070243685080335E-3"/>
                  <c:y val="0.19793822145494477"/>
                </c:manualLayout>
              </c:layout>
              <c:numFmt formatCode="#,##0" sourceLinked="0"/>
              <c:spPr/>
              <c:txPr>
                <a:bodyPr rot="-5400000" vert="horz"/>
                <a:lstStyle/>
                <a:p>
                  <a:pPr>
                    <a:defRPr sz="1400" b="1" baseline="0">
                      <a:solidFill>
                        <a:schemeClr val="bg1"/>
                      </a:solidFill>
                    </a:defRPr>
                  </a:pPr>
                  <a:endParaRPr lang="es-CO"/>
                </a:p>
              </c:txPr>
              <c:showVal val="1"/>
            </c:dLbl>
            <c:numFmt formatCode="#,##0" sourceLinked="0"/>
            <c:txPr>
              <a:bodyPr rot="-5400000" vert="horz"/>
              <a:lstStyle/>
              <a:p>
                <a:pPr>
                  <a:defRPr sz="1400" b="1"/>
                </a:pPr>
                <a:endParaRPr lang="es-CO"/>
              </a:p>
            </c:txPr>
            <c:showVal val="1"/>
          </c:dLbls>
          <c:cat>
            <c:strRef>
              <c:f>Hoja1!$A$2:$A$4</c:f>
              <c:strCache>
                <c:ptCount val="3"/>
                <c:pt idx="0">
                  <c:v>Total</c:v>
                </c:pt>
                <c:pt idx="1">
                  <c:v>Hombre </c:v>
                </c:pt>
                <c:pt idx="2">
                  <c:v>Mujer </c:v>
                </c:pt>
              </c:strCache>
            </c:strRef>
          </c:cat>
          <c:val>
            <c:numRef>
              <c:f>Hoja1!$B$2:$B$4</c:f>
              <c:numCache>
                <c:formatCode>General</c:formatCode>
                <c:ptCount val="3"/>
                <c:pt idx="0" formatCode="#,##0">
                  <c:v>930518</c:v>
                </c:pt>
                <c:pt idx="1">
                  <c:v>453393</c:v>
                </c:pt>
                <c:pt idx="2">
                  <c:v>477130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Belén de Umbría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Lbls>
            <c:numFmt formatCode="#,##0" sourceLinked="0"/>
            <c:txPr>
              <a:bodyPr rot="-5400000" vert="horz"/>
              <a:lstStyle/>
              <a:p>
                <a:pPr>
                  <a:defRPr sz="1600" b="1" baseline="0"/>
                </a:pPr>
                <a:endParaRPr lang="es-CO"/>
              </a:p>
            </c:txPr>
            <c:showVal val="1"/>
          </c:dLbls>
          <c:cat>
            <c:strRef>
              <c:f>Hoja1!$A$2:$A$4</c:f>
              <c:strCache>
                <c:ptCount val="3"/>
                <c:pt idx="0">
                  <c:v>Total</c:v>
                </c:pt>
                <c:pt idx="1">
                  <c:v>Hombre </c:v>
                </c:pt>
                <c:pt idx="2">
                  <c:v>Mujer </c:v>
                </c:pt>
              </c:strCache>
            </c:strRef>
          </c:cat>
          <c:val>
            <c:numRef>
              <c:f>Hoja1!$C$2:$C$4</c:f>
              <c:numCache>
                <c:formatCode>General</c:formatCode>
                <c:ptCount val="3"/>
                <c:pt idx="0" formatCode="#,##0">
                  <c:v>27718</c:v>
                </c:pt>
                <c:pt idx="1">
                  <c:v>14340</c:v>
                </c:pt>
                <c:pt idx="2">
                  <c:v>13379</c:v>
                </c:pt>
              </c:numCache>
            </c:numRef>
          </c:val>
        </c:ser>
        <c:axId val="82595840"/>
        <c:axId val="82597376"/>
      </c:barChart>
      <c:catAx>
        <c:axId val="82595840"/>
        <c:scaling>
          <c:orientation val="minMax"/>
        </c:scaling>
        <c:axPos val="b"/>
        <c:tickLblPos val="nextTo"/>
        <c:txPr>
          <a:bodyPr/>
          <a:lstStyle/>
          <a:p>
            <a:pPr>
              <a:defRPr b="1"/>
            </a:pPr>
            <a:endParaRPr lang="es-CO"/>
          </a:p>
        </c:txPr>
        <c:crossAx val="82597376"/>
        <c:crosses val="autoZero"/>
        <c:auto val="1"/>
        <c:lblAlgn val="ctr"/>
        <c:lblOffset val="100"/>
      </c:catAx>
      <c:valAx>
        <c:axId val="82597376"/>
        <c:scaling>
          <c:orientation val="minMax"/>
        </c:scaling>
        <c:axPos val="l"/>
        <c:majorGridlines/>
        <c:numFmt formatCode="#,##0" sourceLinked="0"/>
        <c:tickLblPos val="nextTo"/>
        <c:txPr>
          <a:bodyPr/>
          <a:lstStyle/>
          <a:p>
            <a:pPr>
              <a:defRPr sz="1100" b="1"/>
            </a:pPr>
            <a:endParaRPr lang="es-CO"/>
          </a:p>
        </c:txPr>
        <c:crossAx val="8259584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0383536779976144"/>
          <c:y val="0.11432101215527712"/>
          <c:w val="0.36429871690253035"/>
          <c:h val="0.18463427926329576"/>
        </c:manualLayout>
      </c:layout>
      <c:spPr>
        <a:solidFill>
          <a:srgbClr val="FFC000"/>
        </a:solidFill>
      </c:spPr>
      <c:txPr>
        <a:bodyPr/>
        <a:lstStyle/>
        <a:p>
          <a:pPr>
            <a:defRPr sz="1400" b="1"/>
          </a:pPr>
          <a:endParaRPr lang="es-CO"/>
        </a:p>
      </c:txPr>
    </c:legend>
    <c:plotVisOnly val="1"/>
  </c:chart>
  <c:txPr>
    <a:bodyPr/>
    <a:lstStyle/>
    <a:p>
      <a:pPr>
        <a:defRPr sz="1800"/>
      </a:pPr>
      <a:endParaRPr lang="es-CO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CO"/>
  <c:chart>
    <c:plotArea>
      <c:layout>
        <c:manualLayout>
          <c:layoutTarget val="inner"/>
          <c:xMode val="edge"/>
          <c:yMode val="edge"/>
          <c:x val="0.17379680326339791"/>
          <c:y val="7.3649383352304559E-2"/>
          <c:w val="0.80505413385826752"/>
          <c:h val="0.80697178938749814"/>
        </c:manualLayout>
      </c:layout>
      <c:barChart>
        <c:barDir val="col"/>
        <c:grouping val="clustered"/>
        <c:ser>
          <c:idx val="0"/>
          <c:order val="0"/>
          <c:tx>
            <c:strRef>
              <c:f>Hoja1!$B$1</c:f>
              <c:strCache>
                <c:ptCount val="1"/>
                <c:pt idx="0">
                  <c:v>Departamento</c:v>
                </c:pt>
              </c:strCache>
            </c:strRef>
          </c:tx>
          <c:spPr>
            <a:solidFill>
              <a:srgbClr val="008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-8.4210731055237818E-3"/>
                  <c:y val="0.17154645859428547"/>
                </c:manualLayout>
              </c:layout>
              <c:numFmt formatCode="#,##0" sourceLinked="0"/>
              <c:spPr/>
              <c:txPr>
                <a:bodyPr rot="-5400000" vert="horz"/>
                <a:lstStyle/>
                <a:p>
                  <a:pPr>
                    <a:defRPr sz="1400" b="1">
                      <a:solidFill>
                        <a:schemeClr val="bg1"/>
                      </a:solidFill>
                    </a:defRPr>
                  </a:pPr>
                  <a:endParaRPr lang="es-CO"/>
                </a:p>
              </c:txPr>
              <c:showVal val="1"/>
            </c:dLbl>
            <c:dLbl>
              <c:idx val="1"/>
              <c:layout>
                <c:manualLayout>
                  <c:x val="0"/>
                  <c:y val="0.19463925109736263"/>
                </c:manualLayout>
              </c:layout>
              <c:numFmt formatCode="#,##0" sourceLinked="0"/>
              <c:spPr/>
              <c:txPr>
                <a:bodyPr rot="-5400000" vert="horz"/>
                <a:lstStyle/>
                <a:p>
                  <a:pPr>
                    <a:defRPr sz="1400" b="1">
                      <a:solidFill>
                        <a:schemeClr val="bg1"/>
                      </a:solidFill>
                    </a:defRPr>
                  </a:pPr>
                  <a:endParaRPr lang="es-CO"/>
                </a:p>
              </c:txPr>
              <c:showVal val="1"/>
            </c:dLbl>
            <c:dLbl>
              <c:idx val="2"/>
              <c:layout>
                <c:manualLayout>
                  <c:x val="0"/>
                  <c:y val="0.17154645859428563"/>
                </c:manualLayout>
              </c:layout>
              <c:numFmt formatCode="#,##0" sourceLinked="0"/>
              <c:spPr/>
              <c:txPr>
                <a:bodyPr rot="-5400000" vert="horz"/>
                <a:lstStyle/>
                <a:p>
                  <a:pPr>
                    <a:defRPr sz="1400" b="1" baseline="0">
                      <a:solidFill>
                        <a:schemeClr val="bg1"/>
                      </a:solidFill>
                    </a:defRPr>
                  </a:pPr>
                  <a:endParaRPr lang="es-CO"/>
                </a:p>
              </c:txPr>
              <c:showVal val="1"/>
            </c:dLbl>
            <c:numFmt formatCode="#,##0" sourceLinked="0"/>
            <c:txPr>
              <a:bodyPr rot="-5400000" vert="horz"/>
              <a:lstStyle/>
              <a:p>
                <a:pPr>
                  <a:defRPr sz="1400" b="1"/>
                </a:pPr>
                <a:endParaRPr lang="es-CO"/>
              </a:p>
            </c:txPr>
            <c:showVal val="1"/>
          </c:dLbls>
          <c:cat>
            <c:strRef>
              <c:f>Hoja1!$A$2:$A$3</c:f>
              <c:strCache>
                <c:ptCount val="2"/>
                <c:pt idx="0">
                  <c:v>Recibida</c:v>
                </c:pt>
                <c:pt idx="1">
                  <c:v>Expulsada</c:v>
                </c:pt>
              </c:strCache>
            </c:strRef>
          </c:cat>
          <c:val>
            <c:numRef>
              <c:f>Hoja1!$B$2:$B$3</c:f>
              <c:numCache>
                <c:formatCode>General</c:formatCode>
                <c:ptCount val="2"/>
                <c:pt idx="0" formatCode="#,##0">
                  <c:v>48543</c:v>
                </c:pt>
                <c:pt idx="1">
                  <c:v>21206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Belén de Umbría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Lbls>
            <c:numFmt formatCode="#,##0" sourceLinked="0"/>
            <c:txPr>
              <a:bodyPr rot="-5400000" vert="horz"/>
              <a:lstStyle/>
              <a:p>
                <a:pPr>
                  <a:defRPr sz="1600" b="1" baseline="0"/>
                </a:pPr>
                <a:endParaRPr lang="es-CO"/>
              </a:p>
            </c:txPr>
            <c:showVal val="1"/>
          </c:dLbls>
          <c:cat>
            <c:strRef>
              <c:f>Hoja1!$A$2:$A$3</c:f>
              <c:strCache>
                <c:ptCount val="2"/>
                <c:pt idx="0">
                  <c:v>Recibida</c:v>
                </c:pt>
                <c:pt idx="1">
                  <c:v>Expulsada</c:v>
                </c:pt>
              </c:strCache>
            </c:strRef>
          </c:cat>
          <c:val>
            <c:numRef>
              <c:f>Hoja1!$C$2:$C$3</c:f>
              <c:numCache>
                <c:formatCode>General</c:formatCode>
                <c:ptCount val="2"/>
                <c:pt idx="0">
                  <c:v>477</c:v>
                </c:pt>
                <c:pt idx="1">
                  <c:v>1261</c:v>
                </c:pt>
              </c:numCache>
            </c:numRef>
          </c:val>
        </c:ser>
        <c:axId val="119968128"/>
        <c:axId val="119969664"/>
      </c:barChart>
      <c:catAx>
        <c:axId val="119968128"/>
        <c:scaling>
          <c:orientation val="minMax"/>
        </c:scaling>
        <c:axPos val="b"/>
        <c:tickLblPos val="nextTo"/>
        <c:txPr>
          <a:bodyPr rot="0" vert="horz"/>
          <a:lstStyle/>
          <a:p>
            <a:pPr>
              <a:defRPr sz="1600" b="1" spc="-100" baseline="0"/>
            </a:pPr>
            <a:endParaRPr lang="es-CO"/>
          </a:p>
        </c:txPr>
        <c:crossAx val="119969664"/>
        <c:crosses val="autoZero"/>
        <c:auto val="1"/>
        <c:lblAlgn val="ctr"/>
        <c:lblOffset val="100"/>
      </c:catAx>
      <c:valAx>
        <c:axId val="119969664"/>
        <c:scaling>
          <c:orientation val="minMax"/>
        </c:scaling>
        <c:axPos val="l"/>
        <c:majorGridlines/>
        <c:numFmt formatCode="#,##0" sourceLinked="0"/>
        <c:tickLblPos val="nextTo"/>
        <c:txPr>
          <a:bodyPr/>
          <a:lstStyle/>
          <a:p>
            <a:pPr>
              <a:defRPr sz="1100" b="1"/>
            </a:pPr>
            <a:endParaRPr lang="es-CO"/>
          </a:p>
        </c:txPr>
        <c:crossAx val="11996812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0383536779976144"/>
          <c:y val="0.11432101215527708"/>
          <c:w val="0.38114086311357814"/>
          <c:h val="0.22092295319670238"/>
        </c:manualLayout>
      </c:layout>
      <c:spPr>
        <a:solidFill>
          <a:srgbClr val="FFC000"/>
        </a:solidFill>
      </c:spPr>
      <c:txPr>
        <a:bodyPr/>
        <a:lstStyle/>
        <a:p>
          <a:pPr>
            <a:defRPr sz="1400" b="1"/>
          </a:pPr>
          <a:endParaRPr lang="es-CO"/>
        </a:p>
      </c:txPr>
    </c:legend>
    <c:plotVisOnly val="1"/>
  </c:chart>
  <c:txPr>
    <a:bodyPr/>
    <a:lstStyle/>
    <a:p>
      <a:pPr>
        <a:defRPr sz="1800"/>
      </a:pPr>
      <a:endParaRPr lang="es-CO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CO"/>
  <c:chart>
    <c:autoTitleDeleted val="1"/>
    <c:plotArea>
      <c:layout>
        <c:manualLayout>
          <c:layoutTarget val="inner"/>
          <c:xMode val="edge"/>
          <c:yMode val="edge"/>
          <c:x val="8.1164999102636401E-2"/>
          <c:y val="5.7154531564392527E-2"/>
          <c:w val="0.80505413385826752"/>
          <c:h val="0.80697178938749814"/>
        </c:manualLayout>
      </c:layout>
      <c:barChart>
        <c:barDir val="col"/>
        <c:grouping val="clustered"/>
        <c:ser>
          <c:idx val="0"/>
          <c:order val="0"/>
          <c:tx>
            <c:strRef>
              <c:f>Hoja1!$B$1</c:f>
              <c:strCache>
                <c:ptCount val="1"/>
                <c:pt idx="0">
                  <c:v>Belén de Umbría</c:v>
                </c:pt>
              </c:strCache>
            </c:strRef>
          </c:tx>
          <c:spPr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8.4210731055237818E-3"/>
                  <c:y val="0.16494851787912068"/>
                </c:manualLayout>
              </c:layout>
              <c:numFmt formatCode="#,##0.0" sourceLinked="0"/>
              <c:spPr/>
              <c:txPr>
                <a:bodyPr rot="-5400000" vert="horz"/>
                <a:lstStyle/>
                <a:p>
                  <a:pPr>
                    <a:defRPr sz="1600" b="1">
                      <a:solidFill>
                        <a:schemeClr val="bg1"/>
                      </a:solidFill>
                    </a:defRPr>
                  </a:pPr>
                  <a:endParaRPr lang="es-CO"/>
                </a:p>
              </c:txPr>
              <c:showVal val="1"/>
            </c:dLbl>
            <c:dLbl>
              <c:idx val="1"/>
              <c:layout>
                <c:manualLayout>
                  <c:x val="0"/>
                  <c:y val="0.19463925109736269"/>
                </c:manualLayout>
              </c:layout>
              <c:numFmt formatCode="#,##0.0" sourceLinked="0"/>
              <c:spPr/>
              <c:txPr>
                <a:bodyPr rot="-5400000" vert="horz"/>
                <a:lstStyle/>
                <a:p>
                  <a:pPr>
                    <a:defRPr sz="1600" b="1">
                      <a:solidFill>
                        <a:schemeClr val="bg1"/>
                      </a:solidFill>
                    </a:defRPr>
                  </a:pPr>
                  <a:endParaRPr lang="es-CO"/>
                </a:p>
              </c:txPr>
              <c:showVal val="1"/>
            </c:dLbl>
            <c:dLbl>
              <c:idx val="2"/>
              <c:layout>
                <c:manualLayout>
                  <c:x val="0"/>
                  <c:y val="0.17154645859428569"/>
                </c:manualLayout>
              </c:layout>
              <c:numFmt formatCode="#,##0.0" sourceLinked="0"/>
              <c:spPr/>
              <c:txPr>
                <a:bodyPr rot="-5400000" vert="horz"/>
                <a:lstStyle/>
                <a:p>
                  <a:pPr>
                    <a:defRPr sz="1600" b="1" baseline="0">
                      <a:solidFill>
                        <a:schemeClr val="bg1"/>
                      </a:solidFill>
                    </a:defRPr>
                  </a:pPr>
                  <a:endParaRPr lang="es-CO"/>
                </a:p>
              </c:txPr>
              <c:showVal val="1"/>
            </c:dLbl>
            <c:numFmt formatCode="#,##0.0" sourceLinked="0"/>
            <c:txPr>
              <a:bodyPr rot="-5400000" vert="horz"/>
              <a:lstStyle/>
              <a:p>
                <a:pPr>
                  <a:defRPr sz="1600" b="1"/>
                </a:pPr>
                <a:endParaRPr lang="es-CO"/>
              </a:p>
            </c:txPr>
            <c:showVal val="1"/>
          </c:dLbls>
          <c:cat>
            <c:strRef>
              <c:f>Hoja1!$A$2</c:f>
              <c:strCache>
                <c:ptCount val="1"/>
                <c:pt idx="0">
                  <c:v>Déficit vivienda</c:v>
                </c:pt>
              </c:strCache>
            </c:strRef>
          </c:cat>
          <c:val>
            <c:numRef>
              <c:f>Hoja1!$B$2</c:f>
              <c:numCache>
                <c:formatCode>General</c:formatCode>
                <c:ptCount val="1"/>
                <c:pt idx="0">
                  <c:v>37.1</c:v>
                </c:pt>
              </c:numCache>
            </c:numRef>
          </c:val>
        </c:ser>
        <c:axId val="128306560"/>
        <c:axId val="128308352"/>
      </c:barChart>
      <c:catAx>
        <c:axId val="128306560"/>
        <c:scaling>
          <c:orientation val="minMax"/>
        </c:scaling>
        <c:axPos val="b"/>
        <c:tickLblPos val="nextTo"/>
        <c:txPr>
          <a:bodyPr rot="0" vert="horz"/>
          <a:lstStyle/>
          <a:p>
            <a:pPr>
              <a:defRPr sz="1600" b="1" spc="-100" baseline="0"/>
            </a:pPr>
            <a:endParaRPr lang="es-CO"/>
          </a:p>
        </c:txPr>
        <c:crossAx val="128308352"/>
        <c:crosses val="autoZero"/>
        <c:auto val="1"/>
        <c:lblAlgn val="ctr"/>
        <c:lblOffset val="100"/>
      </c:catAx>
      <c:valAx>
        <c:axId val="128308352"/>
        <c:scaling>
          <c:orientation val="minMax"/>
        </c:scaling>
        <c:axPos val="l"/>
        <c:majorGridlines/>
        <c:numFmt formatCode="#,##0" sourceLinked="0"/>
        <c:tickLblPos val="nextTo"/>
        <c:txPr>
          <a:bodyPr/>
          <a:lstStyle/>
          <a:p>
            <a:pPr>
              <a:defRPr sz="1100" b="1"/>
            </a:pPr>
            <a:endParaRPr lang="es-CO"/>
          </a:p>
        </c:txPr>
        <c:crossAx val="12830656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4874775769588966"/>
          <c:y val="2.1560199974751189E-3"/>
          <c:w val="0.34184252195446829"/>
          <c:h val="0.14174766461472443"/>
        </c:manualLayout>
      </c:layout>
      <c:spPr>
        <a:solidFill>
          <a:srgbClr val="FFC000"/>
        </a:solidFill>
      </c:spPr>
      <c:txPr>
        <a:bodyPr/>
        <a:lstStyle/>
        <a:p>
          <a:pPr>
            <a:defRPr sz="1400" b="1"/>
          </a:pPr>
          <a:endParaRPr lang="es-CO"/>
        </a:p>
      </c:txPr>
    </c:legend>
    <c:plotVisOnly val="1"/>
  </c:chart>
  <c:txPr>
    <a:bodyPr/>
    <a:lstStyle/>
    <a:p>
      <a:pPr>
        <a:defRPr sz="1800"/>
      </a:pPr>
      <a:endParaRPr lang="es-CO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CO"/>
  <c:chart>
    <c:plotArea>
      <c:layout>
        <c:manualLayout>
          <c:layoutTarget val="inner"/>
          <c:xMode val="edge"/>
          <c:yMode val="edge"/>
          <c:x val="0.17379680326339791"/>
          <c:y val="7.3649383352304559E-2"/>
          <c:w val="0.80505413385826752"/>
          <c:h val="0.80697178938749814"/>
        </c:manualLayout>
      </c:layout>
      <c:barChart>
        <c:barDir val="col"/>
        <c:grouping val="clustered"/>
        <c:ser>
          <c:idx val="0"/>
          <c:order val="0"/>
          <c:tx>
            <c:strRef>
              <c:f>Hoja1!$B$1</c:f>
              <c:strCache>
                <c:ptCount val="1"/>
                <c:pt idx="0">
                  <c:v>Departamento</c:v>
                </c:pt>
              </c:strCache>
            </c:strRef>
          </c:tx>
          <c:spPr>
            <a:solidFill>
              <a:srgbClr val="008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-3.0409695857548402E-3"/>
                  <c:y val="0.16164954752153821"/>
                </c:manualLayout>
              </c:layout>
              <c:numFmt formatCode="#,##0" sourceLinked="0"/>
              <c:spPr/>
              <c:txPr>
                <a:bodyPr rot="-5400000" vert="horz"/>
                <a:lstStyle/>
                <a:p>
                  <a:pPr>
                    <a:defRPr sz="1600" b="1">
                      <a:solidFill>
                        <a:schemeClr val="bg1"/>
                      </a:solidFill>
                    </a:defRPr>
                  </a:pPr>
                  <a:endParaRPr lang="es-CO"/>
                </a:p>
              </c:txPr>
              <c:showVal val="1"/>
            </c:dLbl>
            <c:dLbl>
              <c:idx val="1"/>
              <c:layout>
                <c:manualLayout>
                  <c:x val="-6.08169973451221E-3"/>
                  <c:y val="0.25402045777240034"/>
                </c:manualLayout>
              </c:layout>
              <c:numFmt formatCode="#,##0" sourceLinked="0"/>
              <c:spPr/>
              <c:txPr>
                <a:bodyPr rot="-5400000" vert="horz"/>
                <a:lstStyle/>
                <a:p>
                  <a:pPr>
                    <a:defRPr sz="1600" b="1">
                      <a:solidFill>
                        <a:schemeClr val="bg1"/>
                      </a:solidFill>
                    </a:defRPr>
                  </a:pPr>
                  <a:endParaRPr lang="es-CO"/>
                </a:p>
              </c:txPr>
              <c:showVal val="1"/>
            </c:dLbl>
            <c:dLbl>
              <c:idx val="2"/>
              <c:layout>
                <c:manualLayout>
                  <c:x val="-1.5204249336280651E-3"/>
                  <c:y val="0.2474227768186808"/>
                </c:manualLayout>
              </c:layout>
              <c:numFmt formatCode="#,##0" sourceLinked="0"/>
              <c:spPr/>
              <c:txPr>
                <a:bodyPr rot="-5400000" vert="horz"/>
                <a:lstStyle/>
                <a:p>
                  <a:pPr>
                    <a:defRPr sz="1600" b="1" baseline="0">
                      <a:solidFill>
                        <a:schemeClr val="bg1"/>
                      </a:solidFill>
                    </a:defRPr>
                  </a:pPr>
                  <a:endParaRPr lang="es-CO"/>
                </a:p>
              </c:txPr>
              <c:showVal val="1"/>
            </c:dLbl>
            <c:dLbl>
              <c:idx val="3"/>
              <c:layout>
                <c:manualLayout>
                  <c:x val="-1.5204249336280653E-3"/>
                  <c:y val="-6.5979407151648328E-3"/>
                </c:manualLayout>
              </c:layout>
              <c:numFmt formatCode="#,##0" sourceLinked="0"/>
              <c:spPr/>
              <c:txPr>
                <a:bodyPr rot="-5400000" vert="horz"/>
                <a:lstStyle/>
                <a:p>
                  <a:pPr>
                    <a:defRPr sz="1600" b="1">
                      <a:solidFill>
                        <a:schemeClr val="tx1"/>
                      </a:solidFill>
                    </a:defRPr>
                  </a:pPr>
                  <a:endParaRPr lang="es-CO"/>
                </a:p>
              </c:txPr>
              <c:showVal val="1"/>
            </c:dLbl>
            <c:numFmt formatCode="#,##0" sourceLinked="0"/>
            <c:txPr>
              <a:bodyPr rot="-5400000" vert="horz"/>
              <a:lstStyle/>
              <a:p>
                <a:pPr>
                  <a:defRPr sz="1600" b="1"/>
                </a:pPr>
                <a:endParaRPr lang="es-CO"/>
              </a:p>
            </c:txPr>
            <c:showVal val="1"/>
          </c:dLbls>
          <c:cat>
            <c:strRef>
              <c:f>Hoja1!$A$2:$A$5</c:f>
              <c:strCache>
                <c:ptCount val="4"/>
                <c:pt idx="0">
                  <c:v>Total Afiliado</c:v>
                </c:pt>
                <c:pt idx="1">
                  <c:v>Contributivo</c:v>
                </c:pt>
                <c:pt idx="2">
                  <c:v>Subsidiado</c:v>
                </c:pt>
                <c:pt idx="3">
                  <c:v>No Afiliado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930518</c:v>
                </c:pt>
                <c:pt idx="1">
                  <c:v>504259</c:v>
                </c:pt>
                <c:pt idx="2">
                  <c:v>355116</c:v>
                </c:pt>
                <c:pt idx="3">
                  <c:v>71148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Belén de Umbría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2"/>
              <c:layout>
                <c:manualLayout>
                  <c:x val="0"/>
                  <c:y val="3.2989703575824246E-3"/>
                </c:manualLayout>
              </c:layout>
              <c:showVal val="1"/>
            </c:dLbl>
            <c:dLbl>
              <c:idx val="3"/>
              <c:layout>
                <c:manualLayout>
                  <c:x val="-4.5613945193827927E-3"/>
                  <c:y val="-9.6563719742337427E-3"/>
                </c:manualLayout>
              </c:layout>
              <c:showVal val="1"/>
            </c:dLbl>
            <c:numFmt formatCode="#,##0" sourceLinked="0"/>
            <c:txPr>
              <a:bodyPr rot="-5400000" vert="horz"/>
              <a:lstStyle/>
              <a:p>
                <a:pPr>
                  <a:defRPr sz="1600" b="1" baseline="0"/>
                </a:pPr>
                <a:endParaRPr lang="es-CO"/>
              </a:p>
            </c:txPr>
            <c:showVal val="1"/>
          </c:dLbls>
          <c:cat>
            <c:strRef>
              <c:f>Hoja1!$A$2:$A$5</c:f>
              <c:strCache>
                <c:ptCount val="4"/>
                <c:pt idx="0">
                  <c:v>Total Afiliado</c:v>
                </c:pt>
                <c:pt idx="1">
                  <c:v>Contributivo</c:v>
                </c:pt>
                <c:pt idx="2">
                  <c:v>Subsidiado</c:v>
                </c:pt>
                <c:pt idx="3">
                  <c:v>No Afiliado</c:v>
                </c:pt>
              </c:strCache>
            </c:strRef>
          </c:cat>
          <c:val>
            <c:numRef>
              <c:f>Hoja1!$C$2:$C$5</c:f>
              <c:numCache>
                <c:formatCode>General</c:formatCode>
                <c:ptCount val="4"/>
                <c:pt idx="0">
                  <c:v>24110</c:v>
                </c:pt>
                <c:pt idx="1">
                  <c:v>5068</c:v>
                </c:pt>
                <c:pt idx="2">
                  <c:v>19042</c:v>
                </c:pt>
                <c:pt idx="3">
                  <c:v>3623</c:v>
                </c:pt>
              </c:numCache>
            </c:numRef>
          </c:val>
        </c:ser>
        <c:axId val="130041344"/>
        <c:axId val="130042112"/>
      </c:barChart>
      <c:catAx>
        <c:axId val="130041344"/>
        <c:scaling>
          <c:orientation val="minMax"/>
        </c:scaling>
        <c:axPos val="b"/>
        <c:tickLblPos val="nextTo"/>
        <c:txPr>
          <a:bodyPr/>
          <a:lstStyle/>
          <a:p>
            <a:pPr>
              <a:defRPr b="1"/>
            </a:pPr>
            <a:endParaRPr lang="es-CO"/>
          </a:p>
        </c:txPr>
        <c:crossAx val="130042112"/>
        <c:crosses val="autoZero"/>
        <c:auto val="1"/>
        <c:lblAlgn val="ctr"/>
        <c:lblOffset val="100"/>
      </c:catAx>
      <c:valAx>
        <c:axId val="130042112"/>
        <c:scaling>
          <c:orientation val="minMax"/>
        </c:scaling>
        <c:axPos val="l"/>
        <c:majorGridlines/>
        <c:numFmt formatCode="#,##0" sourceLinked="0"/>
        <c:tickLblPos val="nextTo"/>
        <c:txPr>
          <a:bodyPr/>
          <a:lstStyle/>
          <a:p>
            <a:pPr>
              <a:defRPr sz="1100" b="1"/>
            </a:pPr>
            <a:endParaRPr lang="es-CO"/>
          </a:p>
        </c:txPr>
        <c:crossAx val="13004134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0383536779976144"/>
          <c:y val="0.11432101215527708"/>
          <c:w val="0.34184252195446818"/>
          <c:h val="0.14174766461472443"/>
        </c:manualLayout>
      </c:layout>
      <c:spPr>
        <a:solidFill>
          <a:srgbClr val="FFC000"/>
        </a:solidFill>
      </c:spPr>
      <c:txPr>
        <a:bodyPr/>
        <a:lstStyle/>
        <a:p>
          <a:pPr>
            <a:defRPr sz="1400" b="1"/>
          </a:pPr>
          <a:endParaRPr lang="es-CO"/>
        </a:p>
      </c:txPr>
    </c:legend>
    <c:plotVisOnly val="1"/>
  </c:chart>
  <c:txPr>
    <a:bodyPr/>
    <a:lstStyle/>
    <a:p>
      <a:pPr>
        <a:defRPr sz="1800"/>
      </a:pPr>
      <a:endParaRPr lang="es-CO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CO"/>
  <c:chart>
    <c:plotArea>
      <c:layout>
        <c:manualLayout>
          <c:layoutTarget val="inner"/>
          <c:xMode val="edge"/>
          <c:yMode val="edge"/>
          <c:x val="0.17379680326339791"/>
          <c:y val="7.3649383352304559E-2"/>
          <c:w val="0.80505413385826752"/>
          <c:h val="0.80697178938749814"/>
        </c:manualLayout>
      </c:layout>
      <c:barChart>
        <c:barDir val="col"/>
        <c:grouping val="clustered"/>
        <c:ser>
          <c:idx val="0"/>
          <c:order val="0"/>
          <c:tx>
            <c:strRef>
              <c:f>Hoja1!$B$1</c:f>
              <c:strCache>
                <c:ptCount val="1"/>
                <c:pt idx="0">
                  <c:v>Departamento</c:v>
                </c:pt>
              </c:strCache>
            </c:strRef>
          </c:tx>
          <c:spPr>
            <a:solidFill>
              <a:srgbClr val="008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-3.0409695857548402E-3"/>
                  <c:y val="0.16164954752153821"/>
                </c:manualLayout>
              </c:layout>
              <c:numFmt formatCode="#,##0.0" sourceLinked="0"/>
              <c:spPr/>
              <c:txPr>
                <a:bodyPr rot="-5400000" vert="horz"/>
                <a:lstStyle/>
                <a:p>
                  <a:pPr>
                    <a:defRPr sz="1600" b="1">
                      <a:solidFill>
                        <a:schemeClr val="bg1"/>
                      </a:solidFill>
                    </a:defRPr>
                  </a:pPr>
                  <a:endParaRPr lang="es-CO"/>
                </a:p>
              </c:txPr>
              <c:showVal val="1"/>
            </c:dLbl>
            <c:dLbl>
              <c:idx val="1"/>
              <c:layout>
                <c:manualLayout>
                  <c:x val="0"/>
                  <c:y val="0.20123693205108176"/>
                </c:manualLayout>
              </c:layout>
              <c:numFmt formatCode="#,##0.0" sourceLinked="0"/>
              <c:spPr/>
              <c:txPr>
                <a:bodyPr rot="-5400000" vert="horz"/>
                <a:lstStyle/>
                <a:p>
                  <a:pPr>
                    <a:defRPr sz="1600" b="1">
                      <a:solidFill>
                        <a:schemeClr val="bg1"/>
                      </a:solidFill>
                    </a:defRPr>
                  </a:pPr>
                  <a:endParaRPr lang="es-CO"/>
                </a:p>
              </c:txPr>
              <c:showVal val="1"/>
            </c:dLbl>
            <c:dLbl>
              <c:idx val="2"/>
              <c:layout>
                <c:manualLayout>
                  <c:x val="-1.1971849859937488E-7"/>
                  <c:y val="1.6229115829187121E-2"/>
                </c:manualLayout>
              </c:layout>
              <c:numFmt formatCode="#,##0.0" sourceLinked="0"/>
              <c:spPr/>
              <c:txPr>
                <a:bodyPr rot="-5400000" vert="horz"/>
                <a:lstStyle/>
                <a:p>
                  <a:pPr>
                    <a:defRPr sz="1600" b="1" baseline="0">
                      <a:solidFill>
                        <a:schemeClr val="tx1"/>
                      </a:solidFill>
                    </a:defRPr>
                  </a:pPr>
                  <a:endParaRPr lang="es-CO"/>
                </a:p>
              </c:txPr>
              <c:showVal val="1"/>
            </c:dLbl>
            <c:dLbl>
              <c:idx val="3"/>
              <c:layout>
                <c:manualLayout>
                  <c:x val="-1.5204249336280655E-3"/>
                  <c:y val="-6.5979407151648345E-3"/>
                </c:manualLayout>
              </c:layout>
              <c:numFmt formatCode="#,##0.0" sourceLinked="0"/>
              <c:spPr/>
              <c:txPr>
                <a:bodyPr rot="-5400000" vert="horz"/>
                <a:lstStyle/>
                <a:p>
                  <a:pPr>
                    <a:defRPr sz="1600" b="1">
                      <a:solidFill>
                        <a:schemeClr val="tx1"/>
                      </a:solidFill>
                    </a:defRPr>
                  </a:pPr>
                  <a:endParaRPr lang="es-CO"/>
                </a:p>
              </c:txPr>
              <c:showVal val="1"/>
            </c:dLbl>
            <c:numFmt formatCode="#,##0.0" sourceLinked="0"/>
            <c:txPr>
              <a:bodyPr rot="-5400000" vert="horz"/>
              <a:lstStyle/>
              <a:p>
                <a:pPr>
                  <a:defRPr sz="1600" b="1"/>
                </a:pPr>
                <a:endParaRPr lang="es-CO"/>
              </a:p>
            </c:txPr>
            <c:showVal val="1"/>
          </c:dLbls>
          <c:cat>
            <c:strRef>
              <c:f>Hoja1!$A$2:$A$4</c:f>
              <c:strCache>
                <c:ptCount val="3"/>
                <c:pt idx="0">
                  <c:v>Contributivo</c:v>
                </c:pt>
                <c:pt idx="1">
                  <c:v>Subsidiado</c:v>
                </c:pt>
                <c:pt idx="2">
                  <c:v>No Afiliado</c:v>
                </c:pt>
              </c:strCache>
            </c:strRef>
          </c:cat>
          <c:val>
            <c:numRef>
              <c:f>Hoja1!$B$2:$B$4</c:f>
              <c:numCache>
                <c:formatCode>General</c:formatCode>
                <c:ptCount val="3"/>
                <c:pt idx="0">
                  <c:v>54.190000000000012</c:v>
                </c:pt>
                <c:pt idx="1">
                  <c:v>38.160000000000011</c:v>
                </c:pt>
                <c:pt idx="2">
                  <c:v>7.6499999999999995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Belén de Umbría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2"/>
              <c:layout>
                <c:manualLayout>
                  <c:x val="-1.5204249336280649E-3"/>
                  <c:y val="-3.2987105961369357E-3"/>
                </c:manualLayout>
              </c:layout>
              <c:showVal val="1"/>
            </c:dLbl>
            <c:numFmt formatCode="#,##0.0" sourceLinked="0"/>
            <c:txPr>
              <a:bodyPr rot="-5400000" vert="horz"/>
              <a:lstStyle/>
              <a:p>
                <a:pPr>
                  <a:defRPr sz="1600" b="1" baseline="0"/>
                </a:pPr>
                <a:endParaRPr lang="es-CO"/>
              </a:p>
            </c:txPr>
            <c:showVal val="1"/>
          </c:dLbls>
          <c:cat>
            <c:strRef>
              <c:f>Hoja1!$A$2:$A$4</c:f>
              <c:strCache>
                <c:ptCount val="3"/>
                <c:pt idx="0">
                  <c:v>Contributivo</c:v>
                </c:pt>
                <c:pt idx="1">
                  <c:v>Subsidiado</c:v>
                </c:pt>
                <c:pt idx="2">
                  <c:v>No Afiliado</c:v>
                </c:pt>
              </c:strCache>
            </c:strRef>
          </c:cat>
          <c:val>
            <c:numRef>
              <c:f>Hoja1!$C$2:$C$4</c:f>
              <c:numCache>
                <c:formatCode>General</c:formatCode>
                <c:ptCount val="3"/>
                <c:pt idx="0">
                  <c:v>18.27</c:v>
                </c:pt>
                <c:pt idx="1">
                  <c:v>68.66</c:v>
                </c:pt>
                <c:pt idx="2">
                  <c:v>13.06</c:v>
                </c:pt>
              </c:numCache>
            </c:numRef>
          </c:val>
        </c:ser>
        <c:axId val="128530304"/>
        <c:axId val="128531840"/>
      </c:barChart>
      <c:catAx>
        <c:axId val="128530304"/>
        <c:scaling>
          <c:orientation val="minMax"/>
        </c:scaling>
        <c:axPos val="b"/>
        <c:tickLblPos val="nextTo"/>
        <c:txPr>
          <a:bodyPr/>
          <a:lstStyle/>
          <a:p>
            <a:pPr>
              <a:defRPr b="1"/>
            </a:pPr>
            <a:endParaRPr lang="es-CO"/>
          </a:p>
        </c:txPr>
        <c:crossAx val="128531840"/>
        <c:crosses val="autoZero"/>
        <c:auto val="1"/>
        <c:lblAlgn val="ctr"/>
        <c:lblOffset val="100"/>
      </c:catAx>
      <c:valAx>
        <c:axId val="128531840"/>
        <c:scaling>
          <c:orientation val="minMax"/>
        </c:scaling>
        <c:axPos val="l"/>
        <c:majorGridlines/>
        <c:numFmt formatCode="#,##0" sourceLinked="0"/>
        <c:tickLblPos val="nextTo"/>
        <c:txPr>
          <a:bodyPr/>
          <a:lstStyle/>
          <a:p>
            <a:pPr>
              <a:defRPr sz="1100" b="1"/>
            </a:pPr>
            <a:endParaRPr lang="es-CO"/>
          </a:p>
        </c:txPr>
        <c:crossAx val="12853030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5815747483996034"/>
          <c:y val="0.22318703395549672"/>
          <c:w val="0.34184252195446829"/>
          <c:h val="0.14174766461472443"/>
        </c:manualLayout>
      </c:layout>
      <c:spPr>
        <a:solidFill>
          <a:srgbClr val="FFC000"/>
        </a:solidFill>
      </c:spPr>
      <c:txPr>
        <a:bodyPr/>
        <a:lstStyle/>
        <a:p>
          <a:pPr>
            <a:defRPr sz="1400" b="1"/>
          </a:pPr>
          <a:endParaRPr lang="es-CO"/>
        </a:p>
      </c:txPr>
    </c:legend>
    <c:plotVisOnly val="1"/>
  </c:chart>
  <c:txPr>
    <a:bodyPr/>
    <a:lstStyle/>
    <a:p>
      <a:pPr>
        <a:defRPr sz="1800"/>
      </a:pPr>
      <a:endParaRPr lang="es-CO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CO"/>
  <c:chart>
    <c:plotArea>
      <c:layout>
        <c:manualLayout>
          <c:layoutTarget val="inner"/>
          <c:xMode val="edge"/>
          <c:yMode val="edge"/>
          <c:x val="0.17379680326339791"/>
          <c:y val="7.3649383352304559E-2"/>
          <c:w val="0.80505413385826752"/>
          <c:h val="0.80697178938749814"/>
        </c:manualLayout>
      </c:layout>
      <c:barChart>
        <c:barDir val="col"/>
        <c:grouping val="clustered"/>
        <c:ser>
          <c:idx val="0"/>
          <c:order val="0"/>
          <c:tx>
            <c:strRef>
              <c:f>Hoja1!$B$1</c:f>
              <c:strCache>
                <c:ptCount val="1"/>
                <c:pt idx="0">
                  <c:v>Departamento</c:v>
                </c:pt>
              </c:strCache>
            </c:strRef>
          </c:tx>
          <c:spPr>
            <a:solidFill>
              <a:srgbClr val="008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0"/>
                  <c:y val="0.1286598439457137"/>
                </c:manualLayout>
              </c:layout>
              <c:numFmt formatCode="#,##0" sourceLinked="0"/>
              <c:spPr/>
              <c:txPr>
                <a:bodyPr rot="-5400000" vert="horz"/>
                <a:lstStyle/>
                <a:p>
                  <a:pPr>
                    <a:defRPr sz="1600" b="1">
                      <a:solidFill>
                        <a:schemeClr val="bg1"/>
                      </a:solidFill>
                    </a:defRPr>
                  </a:pPr>
                  <a:endParaRPr lang="es-CO"/>
                </a:p>
              </c:txPr>
              <c:showVal val="1"/>
            </c:dLbl>
            <c:dLbl>
              <c:idx val="1"/>
              <c:layout>
                <c:manualLayout>
                  <c:x val="0"/>
                  <c:y val="0.19463925109736269"/>
                </c:manualLayout>
              </c:layout>
              <c:numFmt formatCode="#,##0" sourceLinked="0"/>
              <c:spPr/>
              <c:txPr>
                <a:bodyPr rot="-5400000" vert="horz"/>
                <a:lstStyle/>
                <a:p>
                  <a:pPr>
                    <a:defRPr sz="1600" b="1">
                      <a:solidFill>
                        <a:schemeClr val="bg1"/>
                      </a:solidFill>
                    </a:defRPr>
                  </a:pPr>
                  <a:endParaRPr lang="es-CO"/>
                </a:p>
              </c:txPr>
              <c:showVal val="1"/>
            </c:dLbl>
            <c:dLbl>
              <c:idx val="2"/>
              <c:layout>
                <c:manualLayout>
                  <c:x val="0"/>
                  <c:y val="0.17154645859428569"/>
                </c:manualLayout>
              </c:layout>
              <c:numFmt formatCode="#,##0" sourceLinked="0"/>
              <c:spPr/>
              <c:txPr>
                <a:bodyPr rot="-5400000" vert="horz"/>
                <a:lstStyle/>
                <a:p>
                  <a:pPr>
                    <a:defRPr sz="1600" b="1" baseline="0">
                      <a:solidFill>
                        <a:schemeClr val="bg1"/>
                      </a:solidFill>
                    </a:defRPr>
                  </a:pPr>
                  <a:endParaRPr lang="es-CO"/>
                </a:p>
              </c:txPr>
              <c:showVal val="1"/>
            </c:dLbl>
            <c:numFmt formatCode="#,##0" sourceLinked="0"/>
            <c:txPr>
              <a:bodyPr rot="-5400000" vert="horz"/>
              <a:lstStyle/>
              <a:p>
                <a:pPr>
                  <a:defRPr sz="1600" b="1"/>
                </a:pPr>
                <a:endParaRPr lang="es-CO"/>
              </a:p>
            </c:txPr>
            <c:showVal val="1"/>
          </c:dLbls>
          <c:cat>
            <c:strRef>
              <c:f>Hoja1!$A$2</c:f>
              <c:strCache>
                <c:ptCount val="1"/>
                <c:pt idx="0">
                  <c:v>Población registrada</c:v>
                </c:pt>
              </c:strCache>
            </c:strRef>
          </c:cat>
          <c:val>
            <c:numRef>
              <c:f>Hoja1!$B$2</c:f>
              <c:numCache>
                <c:formatCode>General</c:formatCode>
                <c:ptCount val="1"/>
                <c:pt idx="0">
                  <c:v>568751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Belén de Umbría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Lbls>
            <c:numFmt formatCode="#,##0" sourceLinked="0"/>
            <c:txPr>
              <a:bodyPr rot="-5400000" vert="horz"/>
              <a:lstStyle/>
              <a:p>
                <a:pPr>
                  <a:defRPr sz="1600" b="1" baseline="0"/>
                </a:pPr>
                <a:endParaRPr lang="es-CO"/>
              </a:p>
            </c:txPr>
            <c:showVal val="1"/>
          </c:dLbls>
          <c:cat>
            <c:strRef>
              <c:f>Hoja1!$A$2</c:f>
              <c:strCache>
                <c:ptCount val="1"/>
                <c:pt idx="0">
                  <c:v>Población registrada</c:v>
                </c:pt>
              </c:strCache>
            </c:strRef>
          </c:cat>
          <c:val>
            <c:numRef>
              <c:f>Hoja1!$C$2</c:f>
              <c:numCache>
                <c:formatCode>General</c:formatCode>
                <c:ptCount val="1"/>
                <c:pt idx="0">
                  <c:v>21476</c:v>
                </c:pt>
              </c:numCache>
            </c:numRef>
          </c:val>
        </c:ser>
        <c:axId val="128707200"/>
        <c:axId val="129180032"/>
      </c:barChart>
      <c:catAx>
        <c:axId val="128707200"/>
        <c:scaling>
          <c:orientation val="minMax"/>
        </c:scaling>
        <c:axPos val="b"/>
        <c:tickLblPos val="nextTo"/>
        <c:txPr>
          <a:bodyPr rot="0" vert="horz"/>
          <a:lstStyle/>
          <a:p>
            <a:pPr>
              <a:defRPr sz="1600" b="1" spc="-100" baseline="0"/>
            </a:pPr>
            <a:endParaRPr lang="es-CO"/>
          </a:p>
        </c:txPr>
        <c:crossAx val="129180032"/>
        <c:crosses val="autoZero"/>
        <c:auto val="1"/>
        <c:lblAlgn val="ctr"/>
        <c:lblOffset val="100"/>
      </c:catAx>
      <c:valAx>
        <c:axId val="129180032"/>
        <c:scaling>
          <c:orientation val="minMax"/>
        </c:scaling>
        <c:axPos val="l"/>
        <c:majorGridlines/>
        <c:numFmt formatCode="#,##0" sourceLinked="0"/>
        <c:tickLblPos val="nextTo"/>
        <c:txPr>
          <a:bodyPr/>
          <a:lstStyle/>
          <a:p>
            <a:pPr>
              <a:defRPr sz="1100" b="1"/>
            </a:pPr>
            <a:endParaRPr lang="es-CO"/>
          </a:p>
        </c:txPr>
        <c:crossAx val="12870720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0383536779976144"/>
          <c:y val="0.11432101215527708"/>
          <c:w val="0.39616463220023868"/>
          <c:h val="0.20442810140879031"/>
        </c:manualLayout>
      </c:layout>
      <c:spPr>
        <a:solidFill>
          <a:srgbClr val="FFC000"/>
        </a:solidFill>
      </c:spPr>
      <c:txPr>
        <a:bodyPr/>
        <a:lstStyle/>
        <a:p>
          <a:pPr>
            <a:defRPr sz="1400" b="1"/>
          </a:pPr>
          <a:endParaRPr lang="es-CO"/>
        </a:p>
      </c:txPr>
    </c:legend>
    <c:plotVisOnly val="1"/>
  </c:chart>
  <c:txPr>
    <a:bodyPr/>
    <a:lstStyle/>
    <a:p>
      <a:pPr>
        <a:defRPr sz="1800"/>
      </a:pPr>
      <a:endParaRPr lang="es-CO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CO"/>
  <c:chart>
    <c:plotArea>
      <c:layout>
        <c:manualLayout>
          <c:layoutTarget val="inner"/>
          <c:xMode val="edge"/>
          <c:yMode val="edge"/>
          <c:x val="0.1625687057893663"/>
          <c:y val="9.344320549779904E-2"/>
          <c:w val="0.80505413385826752"/>
          <c:h val="0.80697178938749814"/>
        </c:manualLayout>
      </c:layout>
      <c:barChart>
        <c:barDir val="col"/>
        <c:grouping val="clustered"/>
        <c:ser>
          <c:idx val="0"/>
          <c:order val="0"/>
          <c:tx>
            <c:strRef>
              <c:f>Hoja1!$B$1</c:f>
              <c:strCache>
                <c:ptCount val="1"/>
                <c:pt idx="0">
                  <c:v>Departamento</c:v>
                </c:pt>
              </c:strCache>
            </c:strRef>
          </c:tx>
          <c:spPr>
            <a:solidFill>
              <a:srgbClr val="008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0"/>
                  <c:y val="0.12865984394571367"/>
                </c:manualLayout>
              </c:layout>
              <c:numFmt formatCode="#,##0" sourceLinked="0"/>
              <c:spPr/>
              <c:txPr>
                <a:bodyPr rot="-5400000" vert="horz"/>
                <a:lstStyle/>
                <a:p>
                  <a:pPr>
                    <a:defRPr sz="1600" b="1">
                      <a:solidFill>
                        <a:schemeClr val="bg1"/>
                      </a:solidFill>
                    </a:defRPr>
                  </a:pPr>
                  <a:endParaRPr lang="es-CO"/>
                </a:p>
              </c:txPr>
              <c:showVal val="1"/>
            </c:dLbl>
            <c:dLbl>
              <c:idx val="1"/>
              <c:layout>
                <c:manualLayout>
                  <c:x val="0"/>
                  <c:y val="0.19463925109736274"/>
                </c:manualLayout>
              </c:layout>
              <c:numFmt formatCode="#,##0" sourceLinked="0"/>
              <c:spPr/>
              <c:txPr>
                <a:bodyPr rot="-5400000" vert="horz"/>
                <a:lstStyle/>
                <a:p>
                  <a:pPr>
                    <a:defRPr sz="1600" b="1">
                      <a:solidFill>
                        <a:schemeClr val="bg1"/>
                      </a:solidFill>
                    </a:defRPr>
                  </a:pPr>
                  <a:endParaRPr lang="es-CO"/>
                </a:p>
              </c:txPr>
              <c:showVal val="1"/>
            </c:dLbl>
            <c:dLbl>
              <c:idx val="2"/>
              <c:layout>
                <c:manualLayout>
                  <c:x val="0"/>
                  <c:y val="0.17154645859428574"/>
                </c:manualLayout>
              </c:layout>
              <c:numFmt formatCode="#,##0" sourceLinked="0"/>
              <c:spPr/>
              <c:txPr>
                <a:bodyPr rot="-5400000" vert="horz"/>
                <a:lstStyle/>
                <a:p>
                  <a:pPr>
                    <a:defRPr sz="1600" b="1" baseline="0">
                      <a:solidFill>
                        <a:schemeClr val="bg1"/>
                      </a:solidFill>
                    </a:defRPr>
                  </a:pPr>
                  <a:endParaRPr lang="es-CO"/>
                </a:p>
              </c:txPr>
              <c:showVal val="1"/>
            </c:dLbl>
            <c:numFmt formatCode="#,##0" sourceLinked="0"/>
            <c:txPr>
              <a:bodyPr rot="-5400000" vert="horz"/>
              <a:lstStyle/>
              <a:p>
                <a:pPr>
                  <a:defRPr sz="1600" b="1"/>
                </a:pPr>
                <a:endParaRPr lang="es-CO"/>
              </a:p>
            </c:txPr>
            <c:showVal val="1"/>
          </c:dLbls>
          <c:cat>
            <c:strRef>
              <c:f>Hoja1!$A$2</c:f>
              <c:strCache>
                <c:ptCount val="1"/>
                <c:pt idx="0">
                  <c:v>Porcentaje registros</c:v>
                </c:pt>
              </c:strCache>
            </c:strRef>
          </c:cat>
          <c:val>
            <c:numRef>
              <c:f>Hoja1!$B$2</c:f>
              <c:numCache>
                <c:formatCode>General</c:formatCode>
                <c:ptCount val="1"/>
                <c:pt idx="0">
                  <c:v>61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Belén de Umbría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Lbls>
            <c:numFmt formatCode="#,##0" sourceLinked="0"/>
            <c:txPr>
              <a:bodyPr rot="-5400000" vert="horz"/>
              <a:lstStyle/>
              <a:p>
                <a:pPr>
                  <a:defRPr sz="1600" b="1" baseline="0"/>
                </a:pPr>
                <a:endParaRPr lang="es-CO"/>
              </a:p>
            </c:txPr>
            <c:showVal val="1"/>
          </c:dLbls>
          <c:cat>
            <c:strRef>
              <c:f>Hoja1!$A$2</c:f>
              <c:strCache>
                <c:ptCount val="1"/>
                <c:pt idx="0">
                  <c:v>Porcentaje registros</c:v>
                </c:pt>
              </c:strCache>
            </c:strRef>
          </c:cat>
          <c:val>
            <c:numRef>
              <c:f>Hoja1!$C$2</c:f>
              <c:numCache>
                <c:formatCode>General</c:formatCode>
                <c:ptCount val="1"/>
                <c:pt idx="0">
                  <c:v>77</c:v>
                </c:pt>
              </c:numCache>
            </c:numRef>
          </c:val>
        </c:ser>
        <c:axId val="129309696"/>
        <c:axId val="129340160"/>
      </c:barChart>
      <c:catAx>
        <c:axId val="129309696"/>
        <c:scaling>
          <c:orientation val="minMax"/>
        </c:scaling>
        <c:axPos val="b"/>
        <c:tickLblPos val="nextTo"/>
        <c:txPr>
          <a:bodyPr rot="0" vert="horz"/>
          <a:lstStyle/>
          <a:p>
            <a:pPr>
              <a:defRPr sz="1600" b="1" spc="-100" baseline="0"/>
            </a:pPr>
            <a:endParaRPr lang="es-CO"/>
          </a:p>
        </c:txPr>
        <c:crossAx val="129340160"/>
        <c:crosses val="autoZero"/>
        <c:auto val="1"/>
        <c:lblAlgn val="ctr"/>
        <c:lblOffset val="100"/>
      </c:catAx>
      <c:valAx>
        <c:axId val="129340160"/>
        <c:scaling>
          <c:orientation val="minMax"/>
        </c:scaling>
        <c:axPos val="l"/>
        <c:majorGridlines/>
        <c:numFmt formatCode="#,##0" sourceLinked="0"/>
        <c:tickLblPos val="nextTo"/>
        <c:txPr>
          <a:bodyPr/>
          <a:lstStyle/>
          <a:p>
            <a:pPr>
              <a:defRPr sz="1100" b="1"/>
            </a:pPr>
            <a:endParaRPr lang="es-CO"/>
          </a:p>
        </c:txPr>
        <c:crossAx val="12930969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575184932070012"/>
          <c:y val="0.11102204179769466"/>
          <c:w val="0.3680943885151593"/>
          <c:h val="0.20442810140879031"/>
        </c:manualLayout>
      </c:layout>
      <c:spPr>
        <a:solidFill>
          <a:srgbClr val="FFC000"/>
        </a:solidFill>
      </c:spPr>
      <c:txPr>
        <a:bodyPr/>
        <a:lstStyle/>
        <a:p>
          <a:pPr>
            <a:defRPr sz="1400" b="1"/>
          </a:pPr>
          <a:endParaRPr lang="es-CO"/>
        </a:p>
      </c:txPr>
    </c:legend>
    <c:plotVisOnly val="1"/>
  </c:chart>
  <c:txPr>
    <a:bodyPr/>
    <a:lstStyle/>
    <a:p>
      <a:pPr>
        <a:defRPr sz="1800"/>
      </a:pPr>
      <a:endParaRPr lang="es-CO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CO"/>
  <c:chart>
    <c:plotArea>
      <c:layout>
        <c:manualLayout>
          <c:layoutTarget val="inner"/>
          <c:xMode val="edge"/>
          <c:yMode val="edge"/>
          <c:x val="0.17379680326339791"/>
          <c:y val="7.3649383352304559E-2"/>
          <c:w val="0.80505413385826752"/>
          <c:h val="0.80697178938749814"/>
        </c:manualLayout>
      </c:layout>
      <c:barChart>
        <c:barDir val="col"/>
        <c:grouping val="clustered"/>
        <c:ser>
          <c:idx val="0"/>
          <c:order val="0"/>
          <c:tx>
            <c:strRef>
              <c:f>Hoja1!$B$1</c:f>
              <c:strCache>
                <c:ptCount val="1"/>
                <c:pt idx="0">
                  <c:v>Departamento</c:v>
                </c:pt>
              </c:strCache>
            </c:strRef>
          </c:tx>
          <c:spPr>
            <a:solidFill>
              <a:srgbClr val="008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0"/>
                  <c:y val="0.12865984394571367"/>
                </c:manualLayout>
              </c:layout>
              <c:numFmt formatCode="#,##0.0" sourceLinked="0"/>
              <c:spPr/>
              <c:txPr>
                <a:bodyPr rot="-5400000" vert="horz"/>
                <a:lstStyle/>
                <a:p>
                  <a:pPr>
                    <a:defRPr sz="1600" b="1">
                      <a:solidFill>
                        <a:schemeClr val="bg1"/>
                      </a:solidFill>
                    </a:defRPr>
                  </a:pPr>
                  <a:endParaRPr lang="es-CO"/>
                </a:p>
              </c:txPr>
              <c:showVal val="1"/>
            </c:dLbl>
            <c:dLbl>
              <c:idx val="1"/>
              <c:layout>
                <c:manualLayout>
                  <c:x val="0"/>
                  <c:y val="0.19463925109736274"/>
                </c:manualLayout>
              </c:layout>
              <c:numFmt formatCode="#,##0" sourceLinked="0"/>
              <c:spPr/>
              <c:txPr>
                <a:bodyPr rot="-5400000" vert="horz"/>
                <a:lstStyle/>
                <a:p>
                  <a:pPr>
                    <a:defRPr sz="1600" b="1">
                      <a:solidFill>
                        <a:schemeClr val="bg1"/>
                      </a:solidFill>
                    </a:defRPr>
                  </a:pPr>
                  <a:endParaRPr lang="es-CO"/>
                </a:p>
              </c:txPr>
              <c:showVal val="1"/>
            </c:dLbl>
            <c:dLbl>
              <c:idx val="2"/>
              <c:layout>
                <c:manualLayout>
                  <c:x val="0"/>
                  <c:y val="0.17154645859428574"/>
                </c:manualLayout>
              </c:layout>
              <c:numFmt formatCode="#,##0" sourceLinked="0"/>
              <c:spPr/>
              <c:txPr>
                <a:bodyPr rot="-5400000" vert="horz"/>
                <a:lstStyle/>
                <a:p>
                  <a:pPr>
                    <a:defRPr sz="1600" b="1" baseline="0">
                      <a:solidFill>
                        <a:schemeClr val="bg1"/>
                      </a:solidFill>
                    </a:defRPr>
                  </a:pPr>
                  <a:endParaRPr lang="es-CO"/>
                </a:p>
              </c:txPr>
              <c:showVal val="1"/>
            </c:dLbl>
            <c:numFmt formatCode="#,##0" sourceLinked="0"/>
            <c:txPr>
              <a:bodyPr rot="-5400000" vert="horz"/>
              <a:lstStyle/>
              <a:p>
                <a:pPr>
                  <a:defRPr sz="1600" b="1"/>
                </a:pPr>
                <a:endParaRPr lang="es-CO"/>
              </a:p>
            </c:txPr>
            <c:showVal val="1"/>
          </c:dLbls>
          <c:cat>
            <c:strRef>
              <c:f>Hoja1!$A$2</c:f>
              <c:strCache>
                <c:ptCount val="1"/>
                <c:pt idx="0">
                  <c:v>Cobertura vacunación</c:v>
                </c:pt>
              </c:strCache>
            </c:strRef>
          </c:cat>
          <c:val>
            <c:numRef>
              <c:f>Hoja1!$B$2</c:f>
              <c:numCache>
                <c:formatCode>General</c:formatCode>
                <c:ptCount val="1"/>
                <c:pt idx="0">
                  <c:v>78.2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Belén de Umbría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0"/>
                  <c:y val="-8.8261467680863619E-3"/>
                </c:manualLayout>
              </c:layout>
              <c:showVal val="1"/>
            </c:dLbl>
            <c:numFmt formatCode="#,##0.0" sourceLinked="0"/>
            <c:txPr>
              <a:bodyPr rot="-5400000" vert="horz"/>
              <a:lstStyle/>
              <a:p>
                <a:pPr>
                  <a:defRPr sz="1600" b="1" baseline="0"/>
                </a:pPr>
                <a:endParaRPr lang="es-CO"/>
              </a:p>
            </c:txPr>
            <c:showVal val="1"/>
          </c:dLbls>
          <c:cat>
            <c:strRef>
              <c:f>Hoja1!$A$2</c:f>
              <c:strCache>
                <c:ptCount val="1"/>
                <c:pt idx="0">
                  <c:v>Cobertura vacunación</c:v>
                </c:pt>
              </c:strCache>
            </c:strRef>
          </c:cat>
          <c:val>
            <c:numRef>
              <c:f>Hoja1!$C$2</c:f>
              <c:numCache>
                <c:formatCode>General</c:formatCode>
                <c:ptCount val="1"/>
                <c:pt idx="0">
                  <c:v>61.3</c:v>
                </c:pt>
              </c:numCache>
            </c:numRef>
          </c:val>
        </c:ser>
        <c:axId val="129626880"/>
        <c:axId val="129628416"/>
      </c:barChart>
      <c:catAx>
        <c:axId val="129626880"/>
        <c:scaling>
          <c:orientation val="minMax"/>
        </c:scaling>
        <c:axPos val="b"/>
        <c:tickLblPos val="nextTo"/>
        <c:txPr>
          <a:bodyPr rot="0" vert="horz"/>
          <a:lstStyle/>
          <a:p>
            <a:pPr>
              <a:defRPr sz="1600" b="1" spc="-100" baseline="0"/>
            </a:pPr>
            <a:endParaRPr lang="es-CO"/>
          </a:p>
        </c:txPr>
        <c:crossAx val="129628416"/>
        <c:crosses val="autoZero"/>
        <c:auto val="1"/>
        <c:lblAlgn val="ctr"/>
        <c:lblOffset val="100"/>
      </c:catAx>
      <c:valAx>
        <c:axId val="129628416"/>
        <c:scaling>
          <c:orientation val="minMax"/>
        </c:scaling>
        <c:axPos val="l"/>
        <c:majorGridlines/>
        <c:numFmt formatCode="#,##0" sourceLinked="0"/>
        <c:tickLblPos val="nextTo"/>
        <c:txPr>
          <a:bodyPr/>
          <a:lstStyle/>
          <a:p>
            <a:pPr>
              <a:defRPr sz="1100" b="1"/>
            </a:pPr>
            <a:endParaRPr lang="es-CO"/>
          </a:p>
        </c:txPr>
        <c:crossAx val="12962688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3190553454259724"/>
          <c:y val="2.1561448500664318E-3"/>
          <c:w val="0.36429871690253035"/>
          <c:h val="0.19500703858224788"/>
        </c:manualLayout>
      </c:layout>
      <c:spPr>
        <a:solidFill>
          <a:srgbClr val="FFC000"/>
        </a:solidFill>
      </c:spPr>
      <c:txPr>
        <a:bodyPr/>
        <a:lstStyle/>
        <a:p>
          <a:pPr>
            <a:defRPr sz="1400" b="1"/>
          </a:pPr>
          <a:endParaRPr lang="es-CO"/>
        </a:p>
      </c:txPr>
    </c:legend>
    <c:plotVisOnly val="1"/>
  </c:chart>
  <c:txPr>
    <a:bodyPr/>
    <a:lstStyle/>
    <a:p>
      <a:pPr>
        <a:defRPr sz="1800"/>
      </a:pPr>
      <a:endParaRPr lang="es-CO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CO"/>
  <c:chart>
    <c:autoTitleDeleted val="1"/>
    <c:plotArea>
      <c:layout>
        <c:manualLayout>
          <c:layoutTarget val="inner"/>
          <c:xMode val="edge"/>
          <c:yMode val="edge"/>
          <c:x val="8.1164999102636776E-2"/>
          <c:y val="5.7154531564392527E-2"/>
          <c:w val="0.88411620452133555"/>
          <c:h val="0.80697178938749814"/>
        </c:manualLayout>
      </c:layout>
      <c:barChart>
        <c:barDir val="col"/>
        <c:grouping val="clustered"/>
        <c:ser>
          <c:idx val="0"/>
          <c:order val="0"/>
          <c:tx>
            <c:strRef>
              <c:f>Hoja1!$B$1</c:f>
              <c:strCache>
                <c:ptCount val="1"/>
                <c:pt idx="0">
                  <c:v>Belén de Umbría</c:v>
                </c:pt>
              </c:strCache>
            </c:strRef>
          </c:tx>
          <c:spPr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-7.6481664074362112E-4"/>
                  <c:y val="0.24742277681868075"/>
                </c:manualLayout>
              </c:layout>
              <c:numFmt formatCode="#,##0" sourceLinked="0"/>
              <c:spPr/>
              <c:txPr>
                <a:bodyPr rot="-5400000" vert="horz"/>
                <a:lstStyle/>
                <a:p>
                  <a:pPr>
                    <a:defRPr sz="1600" b="1">
                      <a:solidFill>
                        <a:schemeClr val="bg1"/>
                      </a:solidFill>
                    </a:defRPr>
                  </a:pPr>
                  <a:endParaRPr lang="es-CO"/>
                </a:p>
              </c:txPr>
              <c:showVal val="1"/>
            </c:dLbl>
            <c:dLbl>
              <c:idx val="1"/>
              <c:layout>
                <c:manualLayout>
                  <c:x val="2.1539752288060022E-3"/>
                  <c:y val="0.20215986102554262"/>
                </c:manualLayout>
              </c:layout>
              <c:numFmt formatCode="#,##0" sourceLinked="0"/>
              <c:spPr/>
              <c:txPr>
                <a:bodyPr rot="-5400000" vert="horz"/>
                <a:lstStyle/>
                <a:p>
                  <a:pPr>
                    <a:defRPr sz="1600" b="1">
                      <a:solidFill>
                        <a:schemeClr val="bg1"/>
                      </a:solidFill>
                    </a:defRPr>
                  </a:pPr>
                  <a:endParaRPr lang="es-CO"/>
                </a:p>
              </c:txPr>
              <c:showVal val="1"/>
            </c:dLbl>
            <c:dLbl>
              <c:idx val="2"/>
              <c:layout>
                <c:manualLayout>
                  <c:x val="-5.5115403844017523E-3"/>
                  <c:y val="-2.2171938178854184E-2"/>
                </c:manualLayout>
              </c:layout>
              <c:numFmt formatCode="#,##0" sourceLinked="0"/>
              <c:spPr/>
              <c:txPr>
                <a:bodyPr rot="-5400000" vert="horz"/>
                <a:lstStyle/>
                <a:p>
                  <a:pPr>
                    <a:defRPr sz="1600" b="1" baseline="0">
                      <a:solidFill>
                        <a:schemeClr val="tx1"/>
                      </a:solidFill>
                    </a:defRPr>
                  </a:pPr>
                  <a:endParaRPr lang="es-CO"/>
                </a:p>
              </c:txPr>
              <c:showVal val="1"/>
            </c:dLbl>
            <c:dLbl>
              <c:idx val="3"/>
              <c:layout>
                <c:manualLayout>
                  <c:x val="-1.8371801281339161E-3"/>
                  <c:y val="0.16164954752153821"/>
                </c:manualLayout>
              </c:layout>
              <c:numFmt formatCode="#,##0" sourceLinked="0"/>
              <c:spPr/>
              <c:txPr>
                <a:bodyPr rot="-5400000" vert="horz"/>
                <a:lstStyle/>
                <a:p>
                  <a:pPr>
                    <a:defRPr sz="1600" b="1">
                      <a:solidFill>
                        <a:schemeClr val="bg1"/>
                      </a:solidFill>
                    </a:defRPr>
                  </a:pPr>
                  <a:endParaRPr lang="es-CO"/>
                </a:p>
              </c:txPr>
              <c:showVal val="1"/>
            </c:dLbl>
            <c:numFmt formatCode="#,##0" sourceLinked="0"/>
            <c:txPr>
              <a:bodyPr rot="-5400000" vert="horz"/>
              <a:lstStyle/>
              <a:p>
                <a:pPr>
                  <a:defRPr sz="1600" b="1">
                    <a:solidFill>
                      <a:schemeClr val="tx1"/>
                    </a:solidFill>
                  </a:defRPr>
                </a:pPr>
                <a:endParaRPr lang="es-CO"/>
              </a:p>
            </c:txPr>
            <c:showVal val="1"/>
          </c:dLbls>
          <c:cat>
            <c:strRef>
              <c:f>Hoja1!$A$2:$A$5</c:f>
              <c:strCache>
                <c:ptCount val="4"/>
                <c:pt idx="0">
                  <c:v>Agricultura</c:v>
                </c:pt>
                <c:pt idx="1">
                  <c:v>Pastos</c:v>
                </c:pt>
                <c:pt idx="2">
                  <c:v>Espejo de agua</c:v>
                </c:pt>
                <c:pt idx="3">
                  <c:v>Total área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 formatCode="#,##0">
                  <c:v>9086</c:v>
                </c:pt>
                <c:pt idx="1">
                  <c:v>7314</c:v>
                </c:pt>
                <c:pt idx="2">
                  <c:v>8.3000000000000007</c:v>
                </c:pt>
                <c:pt idx="3">
                  <c:v>16408</c:v>
                </c:pt>
              </c:numCache>
            </c:numRef>
          </c:val>
        </c:ser>
        <c:axId val="129680896"/>
        <c:axId val="129682432"/>
      </c:barChart>
      <c:catAx>
        <c:axId val="129680896"/>
        <c:scaling>
          <c:orientation val="minMax"/>
        </c:scaling>
        <c:axPos val="b"/>
        <c:tickLblPos val="nextTo"/>
        <c:txPr>
          <a:bodyPr rot="0" vert="horz"/>
          <a:lstStyle/>
          <a:p>
            <a:pPr>
              <a:defRPr sz="1600" b="1" spc="-100" baseline="0"/>
            </a:pPr>
            <a:endParaRPr lang="es-CO"/>
          </a:p>
        </c:txPr>
        <c:crossAx val="129682432"/>
        <c:crosses val="autoZero"/>
        <c:auto val="1"/>
        <c:lblAlgn val="ctr"/>
        <c:lblOffset val="100"/>
      </c:catAx>
      <c:valAx>
        <c:axId val="129682432"/>
        <c:scaling>
          <c:orientation val="minMax"/>
        </c:scaling>
        <c:axPos val="l"/>
        <c:majorGridlines/>
        <c:numFmt formatCode="#,##0" sourceLinked="0"/>
        <c:tickLblPos val="nextTo"/>
        <c:txPr>
          <a:bodyPr/>
          <a:lstStyle/>
          <a:p>
            <a:pPr>
              <a:defRPr sz="1100" b="1"/>
            </a:pPr>
            <a:endParaRPr lang="es-CO"/>
          </a:p>
        </c:txPr>
        <c:crossAx val="12968089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8664161415836564"/>
          <c:y val="1.8650871785387241E-2"/>
          <c:w val="0.34184252195446979"/>
          <c:h val="0.14174766461472443"/>
        </c:manualLayout>
      </c:layout>
      <c:spPr>
        <a:solidFill>
          <a:srgbClr val="FFC000"/>
        </a:solidFill>
      </c:spPr>
      <c:txPr>
        <a:bodyPr/>
        <a:lstStyle/>
        <a:p>
          <a:pPr>
            <a:defRPr sz="1400" b="1"/>
          </a:pPr>
          <a:endParaRPr lang="es-CO"/>
        </a:p>
      </c:txPr>
    </c:legend>
    <c:plotVisOnly val="1"/>
  </c:chart>
  <c:txPr>
    <a:bodyPr/>
    <a:lstStyle/>
    <a:p>
      <a:pPr>
        <a:defRPr sz="1800"/>
      </a:pPr>
      <a:endParaRPr lang="es-CO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CO"/>
  <c:chart>
    <c:autoTitleDeleted val="1"/>
    <c:plotArea>
      <c:layout>
        <c:manualLayout>
          <c:layoutTarget val="inner"/>
          <c:xMode val="edge"/>
          <c:yMode val="edge"/>
          <c:x val="4.4586401319393829E-2"/>
          <c:y val="5.7154531564392527E-2"/>
          <c:w val="0.95541359868060638"/>
          <c:h val="0.80697178938749814"/>
        </c:manualLayout>
      </c:layout>
      <c:barChart>
        <c:barDir val="col"/>
        <c:grouping val="clustered"/>
        <c:ser>
          <c:idx val="0"/>
          <c:order val="0"/>
          <c:tx>
            <c:strRef>
              <c:f>Hoja1!$B$1</c:f>
              <c:strCache>
                <c:ptCount val="1"/>
                <c:pt idx="0">
                  <c:v>Belén de Umbría</c:v>
                </c:pt>
              </c:strCache>
            </c:strRef>
          </c:tx>
          <c:spPr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-7.647617697650453E-4"/>
                  <c:y val="0.18008175859248007"/>
                </c:manualLayout>
              </c:layout>
              <c:numFmt formatCode="#,##0.0" sourceLinked="0"/>
              <c:spPr/>
              <c:txPr>
                <a:bodyPr rot="-5400000" vert="horz"/>
                <a:lstStyle/>
                <a:p>
                  <a:pPr>
                    <a:defRPr sz="1600" b="1">
                      <a:solidFill>
                        <a:schemeClr val="bg1"/>
                      </a:solidFill>
                    </a:defRPr>
                  </a:pPr>
                  <a:endParaRPr lang="es-CO"/>
                </a:p>
              </c:txPr>
              <c:showVal val="1"/>
            </c:dLbl>
            <c:dLbl>
              <c:idx val="1"/>
              <c:layout>
                <c:manualLayout>
                  <c:x val="-2.4072995720782002E-3"/>
                  <c:y val="0.14764571613255092"/>
                </c:manualLayout>
              </c:layout>
              <c:numFmt formatCode="#,##0.0" sourceLinked="0"/>
              <c:spPr/>
              <c:txPr>
                <a:bodyPr rot="-5400000" vert="horz"/>
                <a:lstStyle/>
                <a:p>
                  <a:pPr>
                    <a:defRPr sz="1600" b="1">
                      <a:solidFill>
                        <a:schemeClr val="bg1"/>
                      </a:solidFill>
                    </a:defRPr>
                  </a:pPr>
                  <a:endParaRPr lang="es-CO"/>
                </a:p>
              </c:txPr>
              <c:showVal val="1"/>
            </c:dLbl>
            <c:dLbl>
              <c:idx val="2"/>
              <c:layout>
                <c:manualLayout>
                  <c:x val="-5.5115403844017532E-3"/>
                  <c:y val="-2.2171938178854197E-2"/>
                </c:manualLayout>
              </c:layout>
              <c:numFmt formatCode="#,##0.0" sourceLinked="0"/>
              <c:spPr/>
              <c:txPr>
                <a:bodyPr rot="-5400000" vert="horz"/>
                <a:lstStyle/>
                <a:p>
                  <a:pPr>
                    <a:defRPr sz="1600" b="1" baseline="0">
                      <a:solidFill>
                        <a:schemeClr val="tx1"/>
                      </a:solidFill>
                    </a:defRPr>
                  </a:pPr>
                  <a:endParaRPr lang="es-CO"/>
                </a:p>
              </c:txPr>
              <c:showVal val="1"/>
            </c:dLbl>
            <c:dLbl>
              <c:idx val="3"/>
              <c:layout>
                <c:manualLayout>
                  <c:x val="-1.8372000812170324E-3"/>
                  <c:y val="0.19692332165112991"/>
                </c:manualLayout>
              </c:layout>
              <c:numFmt formatCode="#,##0.0" sourceLinked="0"/>
              <c:spPr/>
              <c:txPr>
                <a:bodyPr rot="-5400000" vert="horz"/>
                <a:lstStyle/>
                <a:p>
                  <a:pPr>
                    <a:defRPr sz="1600" b="1">
                      <a:solidFill>
                        <a:schemeClr val="bg1"/>
                      </a:solidFill>
                    </a:defRPr>
                  </a:pPr>
                  <a:endParaRPr lang="es-CO"/>
                </a:p>
              </c:txPr>
              <c:showVal val="1"/>
            </c:dLbl>
            <c:numFmt formatCode="#,##0.0" sourceLinked="0"/>
            <c:txPr>
              <a:bodyPr rot="-5400000" vert="horz"/>
              <a:lstStyle/>
              <a:p>
                <a:pPr>
                  <a:defRPr sz="1600" b="1">
                    <a:solidFill>
                      <a:schemeClr val="tx1"/>
                    </a:solidFill>
                  </a:defRPr>
                </a:pPr>
                <a:endParaRPr lang="es-CO"/>
              </a:p>
            </c:txPr>
            <c:showVal val="1"/>
          </c:dLbls>
          <c:cat>
            <c:strRef>
              <c:f>Hoja1!$A$2:$A$5</c:f>
              <c:strCache>
                <c:ptCount val="4"/>
                <c:pt idx="0">
                  <c:v>Agricultura</c:v>
                </c:pt>
                <c:pt idx="1">
                  <c:v>Pastos</c:v>
                </c:pt>
                <c:pt idx="2">
                  <c:v>Espejo de agua</c:v>
                </c:pt>
                <c:pt idx="3">
                  <c:v>Total área</c:v>
                </c:pt>
              </c:strCache>
            </c:strRef>
          </c:cat>
          <c:val>
            <c:numRef>
              <c:f>Hoja1!$B$2:$B$5</c:f>
              <c:numCache>
                <c:formatCode>0.00</c:formatCode>
                <c:ptCount val="4"/>
                <c:pt idx="0">
                  <c:v>55.4</c:v>
                </c:pt>
                <c:pt idx="1">
                  <c:v>44.6</c:v>
                </c:pt>
                <c:pt idx="2">
                  <c:v>0</c:v>
                </c:pt>
                <c:pt idx="3">
                  <c:v>100</c:v>
                </c:pt>
              </c:numCache>
            </c:numRef>
          </c:val>
        </c:ser>
        <c:axId val="133215744"/>
        <c:axId val="133217280"/>
      </c:barChart>
      <c:catAx>
        <c:axId val="133215744"/>
        <c:scaling>
          <c:orientation val="minMax"/>
        </c:scaling>
        <c:axPos val="b"/>
        <c:tickLblPos val="nextTo"/>
        <c:txPr>
          <a:bodyPr rot="0" vert="horz"/>
          <a:lstStyle/>
          <a:p>
            <a:pPr>
              <a:defRPr sz="1600" b="1" spc="-100" baseline="0"/>
            </a:pPr>
            <a:endParaRPr lang="es-CO"/>
          </a:p>
        </c:txPr>
        <c:crossAx val="133217280"/>
        <c:crosses val="autoZero"/>
        <c:auto val="1"/>
        <c:lblAlgn val="ctr"/>
        <c:lblOffset val="100"/>
      </c:catAx>
      <c:valAx>
        <c:axId val="133217280"/>
        <c:scaling>
          <c:orientation val="minMax"/>
        </c:scaling>
        <c:axPos val="l"/>
        <c:majorGridlines/>
        <c:numFmt formatCode="#,##0" sourceLinked="0"/>
        <c:tickLblPos val="nextTo"/>
        <c:txPr>
          <a:bodyPr/>
          <a:lstStyle/>
          <a:p>
            <a:pPr>
              <a:defRPr sz="1100" b="1"/>
            </a:pPr>
            <a:endParaRPr lang="es-CO"/>
          </a:p>
        </c:txPr>
        <c:crossAx val="13321574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8664161415836564"/>
          <c:y val="1.8650871785387248E-2"/>
          <c:w val="0.34184252195446996"/>
          <c:h val="0.14174766461472443"/>
        </c:manualLayout>
      </c:layout>
      <c:spPr>
        <a:solidFill>
          <a:srgbClr val="FFC000"/>
        </a:solidFill>
      </c:spPr>
      <c:txPr>
        <a:bodyPr/>
        <a:lstStyle/>
        <a:p>
          <a:pPr>
            <a:defRPr sz="1400" b="1"/>
          </a:pPr>
          <a:endParaRPr lang="es-CO"/>
        </a:p>
      </c:txPr>
    </c:legend>
    <c:plotVisOnly val="1"/>
  </c:chart>
  <c:txPr>
    <a:bodyPr/>
    <a:lstStyle/>
    <a:p>
      <a:pPr>
        <a:defRPr sz="1800"/>
      </a:pPr>
      <a:endParaRPr lang="es-CO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CO"/>
  <c:chart>
    <c:autoTitleDeleted val="1"/>
    <c:plotArea>
      <c:layout>
        <c:manualLayout>
          <c:layoutTarget val="inner"/>
          <c:xMode val="edge"/>
          <c:yMode val="edge"/>
          <c:x val="5.8536359944680504E-2"/>
          <c:y val="5.7154531564392527E-2"/>
          <c:w val="0.94146364005531957"/>
          <c:h val="0.80697178938749814"/>
        </c:manualLayout>
      </c:layout>
      <c:barChart>
        <c:barDir val="col"/>
        <c:grouping val="clustered"/>
        <c:ser>
          <c:idx val="0"/>
          <c:order val="0"/>
          <c:tx>
            <c:strRef>
              <c:f>Hoja1!$B$1</c:f>
              <c:strCache>
                <c:ptCount val="1"/>
                <c:pt idx="0">
                  <c:v>Belén de Umbría</c:v>
                </c:pt>
              </c:strCache>
            </c:strRef>
          </c:tx>
          <c:spPr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-7.6481664074362112E-4"/>
                  <c:y val="0.24742277681868075"/>
                </c:manualLayout>
              </c:layout>
              <c:numFmt formatCode="#,##0" sourceLinked="0"/>
              <c:spPr/>
              <c:txPr>
                <a:bodyPr rot="-5400000" vert="horz"/>
                <a:lstStyle/>
                <a:p>
                  <a:pPr>
                    <a:defRPr sz="1600" b="1">
                      <a:solidFill>
                        <a:schemeClr val="bg1"/>
                      </a:solidFill>
                    </a:defRPr>
                  </a:pPr>
                  <a:endParaRPr lang="es-CO"/>
                </a:p>
              </c:txPr>
              <c:showVal val="1"/>
            </c:dLbl>
            <c:dLbl>
              <c:idx val="1"/>
              <c:layout>
                <c:manualLayout>
                  <c:x val="3.6744001624340636E-3"/>
                  <c:y val="-6.2768278272111325E-3"/>
                </c:manualLayout>
              </c:layout>
              <c:showVal val="1"/>
            </c:dLbl>
            <c:dLbl>
              <c:idx val="2"/>
              <c:layout>
                <c:manualLayout>
                  <c:x val="-5.5115403844017532E-3"/>
                  <c:y val="-2.2171938178854197E-2"/>
                </c:manualLayout>
              </c:layout>
              <c:numFmt formatCode="#,##0" sourceLinked="0"/>
              <c:spPr/>
              <c:txPr>
                <a:bodyPr rot="-5400000" vert="horz"/>
                <a:lstStyle/>
                <a:p>
                  <a:pPr>
                    <a:defRPr sz="1600" b="1" baseline="0">
                      <a:solidFill>
                        <a:schemeClr val="tx1"/>
                      </a:solidFill>
                    </a:defRPr>
                  </a:pPr>
                  <a:endParaRPr lang="es-CO"/>
                </a:p>
              </c:txPr>
              <c:showVal val="1"/>
            </c:dLbl>
            <c:dLbl>
              <c:idx val="3"/>
              <c:layout>
                <c:manualLayout>
                  <c:x val="-1.8372000812170324E-3"/>
                  <c:y val="-2.7546939228974627E-2"/>
                </c:manualLayout>
              </c:layout>
              <c:showVal val="1"/>
            </c:dLbl>
            <c:numFmt formatCode="#,##0" sourceLinked="0"/>
            <c:txPr>
              <a:bodyPr rot="-5400000" vert="horz"/>
              <a:lstStyle/>
              <a:p>
                <a:pPr>
                  <a:defRPr sz="1600" b="1">
                    <a:solidFill>
                      <a:schemeClr val="tx1"/>
                    </a:solidFill>
                  </a:defRPr>
                </a:pPr>
                <a:endParaRPr lang="es-CO"/>
              </a:p>
            </c:txPr>
            <c:showVal val="1"/>
          </c:dLbls>
          <c:cat>
            <c:strRef>
              <c:f>Hoja1!$A$2:$A$6</c:f>
              <c:strCache>
                <c:ptCount val="5"/>
                <c:pt idx="0">
                  <c:v>Café y plátano</c:v>
                </c:pt>
                <c:pt idx="1">
                  <c:v>Plátano solo</c:v>
                </c:pt>
                <c:pt idx="2">
                  <c:v>Aguacate</c:v>
                </c:pt>
                <c:pt idx="3">
                  <c:v>Caña panelera</c:v>
                </c:pt>
                <c:pt idx="4">
                  <c:v>Otros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 formatCode="#,##0">
                  <c:v>7939</c:v>
                </c:pt>
                <c:pt idx="1">
                  <c:v>457</c:v>
                </c:pt>
                <c:pt idx="2">
                  <c:v>145</c:v>
                </c:pt>
                <c:pt idx="3">
                  <c:v>189</c:v>
                </c:pt>
                <c:pt idx="4">
                  <c:v>356</c:v>
                </c:pt>
              </c:numCache>
            </c:numRef>
          </c:val>
        </c:ser>
        <c:axId val="82019840"/>
        <c:axId val="129445248"/>
      </c:barChart>
      <c:catAx>
        <c:axId val="82019840"/>
        <c:scaling>
          <c:orientation val="minMax"/>
        </c:scaling>
        <c:axPos val="b"/>
        <c:tickLblPos val="nextTo"/>
        <c:txPr>
          <a:bodyPr rot="0" vert="horz"/>
          <a:lstStyle/>
          <a:p>
            <a:pPr>
              <a:defRPr sz="1600" b="1" spc="-100" baseline="0"/>
            </a:pPr>
            <a:endParaRPr lang="es-CO"/>
          </a:p>
        </c:txPr>
        <c:crossAx val="129445248"/>
        <c:crosses val="autoZero"/>
        <c:auto val="1"/>
        <c:lblAlgn val="ctr"/>
        <c:lblOffset val="100"/>
      </c:catAx>
      <c:valAx>
        <c:axId val="129445248"/>
        <c:scaling>
          <c:orientation val="minMax"/>
        </c:scaling>
        <c:axPos val="l"/>
        <c:majorGridlines/>
        <c:numFmt formatCode="#,##0" sourceLinked="0"/>
        <c:tickLblPos val="nextTo"/>
        <c:txPr>
          <a:bodyPr/>
          <a:lstStyle/>
          <a:p>
            <a:pPr>
              <a:defRPr sz="1100" b="1"/>
            </a:pPr>
            <a:endParaRPr lang="es-CO"/>
          </a:p>
        </c:txPr>
        <c:crossAx val="8201984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8664161415836564"/>
          <c:y val="1.8650871785387248E-2"/>
          <c:w val="0.34184252195446996"/>
          <c:h val="0.14174766461472443"/>
        </c:manualLayout>
      </c:layout>
      <c:spPr>
        <a:solidFill>
          <a:srgbClr val="FFC000"/>
        </a:solidFill>
      </c:spPr>
      <c:txPr>
        <a:bodyPr/>
        <a:lstStyle/>
        <a:p>
          <a:pPr>
            <a:defRPr sz="1400" b="1"/>
          </a:pPr>
          <a:endParaRPr lang="es-CO"/>
        </a:p>
      </c:txPr>
    </c:legend>
    <c:plotVisOnly val="1"/>
  </c:chart>
  <c:txPr>
    <a:bodyPr/>
    <a:lstStyle/>
    <a:p>
      <a:pPr>
        <a:defRPr sz="1800"/>
      </a:pPr>
      <a:endParaRPr lang="es-CO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CO"/>
  <c:chart>
    <c:plotArea>
      <c:layout>
        <c:manualLayout>
          <c:layoutTarget val="inner"/>
          <c:xMode val="edge"/>
          <c:yMode val="edge"/>
          <c:x val="0.17379680326339791"/>
          <c:y val="7.3649383352304559E-2"/>
          <c:w val="0.80505413385826752"/>
          <c:h val="0.80697178938749814"/>
        </c:manualLayout>
      </c:layout>
      <c:barChart>
        <c:barDir val="col"/>
        <c:grouping val="clustered"/>
        <c:ser>
          <c:idx val="0"/>
          <c:order val="0"/>
          <c:tx>
            <c:strRef>
              <c:f>Hoja1!$B$1</c:f>
              <c:strCache>
                <c:ptCount val="1"/>
                <c:pt idx="0">
                  <c:v>Departamento</c:v>
                </c:pt>
              </c:strCache>
            </c:strRef>
          </c:tx>
          <c:spPr>
            <a:solidFill>
              <a:srgbClr val="008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0"/>
                  <c:y val="0.12865984394571378"/>
                </c:manualLayout>
              </c:layout>
              <c:numFmt formatCode="#,##0" sourceLinked="0"/>
              <c:spPr/>
              <c:txPr>
                <a:bodyPr rot="-5400000" vert="horz"/>
                <a:lstStyle/>
                <a:p>
                  <a:pPr>
                    <a:defRPr sz="1400" b="1">
                      <a:solidFill>
                        <a:schemeClr val="bg1"/>
                      </a:solidFill>
                    </a:defRPr>
                  </a:pPr>
                  <a:endParaRPr lang="es-CO"/>
                </a:p>
              </c:txPr>
              <c:showVal val="1"/>
            </c:dLbl>
            <c:dLbl>
              <c:idx val="1"/>
              <c:layout>
                <c:manualLayout>
                  <c:x val="0"/>
                  <c:y val="0.19463925109736252"/>
                </c:manualLayout>
              </c:layout>
              <c:numFmt formatCode="#,##0" sourceLinked="0"/>
              <c:spPr/>
              <c:txPr>
                <a:bodyPr rot="-5400000" vert="horz"/>
                <a:lstStyle/>
                <a:p>
                  <a:pPr>
                    <a:defRPr sz="1400" b="1">
                      <a:solidFill>
                        <a:schemeClr val="bg1"/>
                      </a:solidFill>
                    </a:defRPr>
                  </a:pPr>
                  <a:endParaRPr lang="es-CO"/>
                </a:p>
              </c:txPr>
              <c:showVal val="1"/>
            </c:dLbl>
            <c:dLbl>
              <c:idx val="2"/>
              <c:layout>
                <c:manualLayout>
                  <c:x val="2.8070243685080327E-3"/>
                  <c:y val="0.18804131038219757"/>
                </c:manualLayout>
              </c:layout>
              <c:numFmt formatCode="#,##0" sourceLinked="0"/>
              <c:spPr/>
              <c:txPr>
                <a:bodyPr rot="-5400000" vert="horz"/>
                <a:lstStyle/>
                <a:p>
                  <a:pPr>
                    <a:defRPr sz="1400" b="1" baseline="0">
                      <a:solidFill>
                        <a:schemeClr val="bg1"/>
                      </a:solidFill>
                    </a:defRPr>
                  </a:pPr>
                  <a:endParaRPr lang="es-CO"/>
                </a:p>
              </c:txPr>
              <c:showVal val="1"/>
            </c:dLbl>
            <c:numFmt formatCode="#,##0" sourceLinked="0"/>
            <c:txPr>
              <a:bodyPr rot="-5400000" vert="horz"/>
              <a:lstStyle/>
              <a:p>
                <a:pPr>
                  <a:defRPr sz="1400" b="1"/>
                </a:pPr>
                <a:endParaRPr lang="es-CO"/>
              </a:p>
            </c:txPr>
            <c:showVal val="1"/>
          </c:dLbls>
          <c:cat>
            <c:strRef>
              <c:f>Hoja1!$A$2:$A$4</c:f>
              <c:strCache>
                <c:ptCount val="3"/>
                <c:pt idx="0">
                  <c:v>Total</c:v>
                </c:pt>
                <c:pt idx="1">
                  <c:v>Urbana</c:v>
                </c:pt>
                <c:pt idx="2">
                  <c:v>Rural</c:v>
                </c:pt>
              </c:strCache>
            </c:strRef>
          </c:cat>
          <c:val>
            <c:numRef>
              <c:f>Hoja1!$B$2:$B$4</c:f>
              <c:numCache>
                <c:formatCode>General</c:formatCode>
                <c:ptCount val="3"/>
                <c:pt idx="0" formatCode="#,##0">
                  <c:v>930518</c:v>
                </c:pt>
                <c:pt idx="1">
                  <c:v>723355</c:v>
                </c:pt>
                <c:pt idx="2">
                  <c:v>207163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Belén de Umbría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Lbls>
            <c:numFmt formatCode="#,##0" sourceLinked="0"/>
            <c:txPr>
              <a:bodyPr rot="-5400000" vert="horz"/>
              <a:lstStyle/>
              <a:p>
                <a:pPr>
                  <a:defRPr sz="1600" b="1" baseline="0"/>
                </a:pPr>
                <a:endParaRPr lang="es-CO"/>
              </a:p>
            </c:txPr>
            <c:showVal val="1"/>
          </c:dLbls>
          <c:cat>
            <c:strRef>
              <c:f>Hoja1!$A$2:$A$4</c:f>
              <c:strCache>
                <c:ptCount val="3"/>
                <c:pt idx="0">
                  <c:v>Total</c:v>
                </c:pt>
                <c:pt idx="1">
                  <c:v>Urbana</c:v>
                </c:pt>
                <c:pt idx="2">
                  <c:v>Rural</c:v>
                </c:pt>
              </c:strCache>
            </c:strRef>
          </c:cat>
          <c:val>
            <c:numRef>
              <c:f>Hoja1!$C$2:$C$4</c:f>
              <c:numCache>
                <c:formatCode>General</c:formatCode>
                <c:ptCount val="3"/>
                <c:pt idx="0">
                  <c:v>27718</c:v>
                </c:pt>
                <c:pt idx="1">
                  <c:v>13019</c:v>
                </c:pt>
                <c:pt idx="2">
                  <c:v>14699</c:v>
                </c:pt>
              </c:numCache>
            </c:numRef>
          </c:val>
        </c:ser>
        <c:axId val="82637184"/>
        <c:axId val="82638720"/>
      </c:barChart>
      <c:catAx>
        <c:axId val="82637184"/>
        <c:scaling>
          <c:orientation val="minMax"/>
        </c:scaling>
        <c:axPos val="b"/>
        <c:tickLblPos val="nextTo"/>
        <c:txPr>
          <a:bodyPr/>
          <a:lstStyle/>
          <a:p>
            <a:pPr>
              <a:defRPr b="1"/>
            </a:pPr>
            <a:endParaRPr lang="es-CO"/>
          </a:p>
        </c:txPr>
        <c:crossAx val="82638720"/>
        <c:crosses val="autoZero"/>
        <c:auto val="1"/>
        <c:lblAlgn val="ctr"/>
        <c:lblOffset val="100"/>
      </c:catAx>
      <c:valAx>
        <c:axId val="82638720"/>
        <c:scaling>
          <c:orientation val="minMax"/>
        </c:scaling>
        <c:axPos val="l"/>
        <c:majorGridlines/>
        <c:numFmt formatCode="#,##0" sourceLinked="0"/>
        <c:tickLblPos val="nextTo"/>
        <c:txPr>
          <a:bodyPr/>
          <a:lstStyle/>
          <a:p>
            <a:pPr>
              <a:defRPr sz="1100" b="1"/>
            </a:pPr>
            <a:endParaRPr lang="es-CO"/>
          </a:p>
        </c:txPr>
        <c:crossAx val="826371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0383536779976144"/>
          <c:y val="9.4527190009782741E-2"/>
          <c:w val="0.38114086311357814"/>
          <c:h val="0.20442810140879031"/>
        </c:manualLayout>
      </c:layout>
      <c:spPr>
        <a:solidFill>
          <a:srgbClr val="FFC000"/>
        </a:solidFill>
      </c:spPr>
      <c:txPr>
        <a:bodyPr/>
        <a:lstStyle/>
        <a:p>
          <a:pPr>
            <a:defRPr sz="1400" b="1"/>
          </a:pPr>
          <a:endParaRPr lang="es-CO"/>
        </a:p>
      </c:txPr>
    </c:legend>
    <c:plotVisOnly val="1"/>
  </c:chart>
  <c:txPr>
    <a:bodyPr/>
    <a:lstStyle/>
    <a:p>
      <a:pPr>
        <a:defRPr sz="1800"/>
      </a:pPr>
      <a:endParaRPr lang="es-CO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CO"/>
  <c:chart>
    <c:autoTitleDeleted val="1"/>
    <c:plotArea>
      <c:layout>
        <c:manualLayout>
          <c:layoutTarget val="inner"/>
          <c:xMode val="edge"/>
          <c:yMode val="edge"/>
          <c:x val="3.5281400725589954E-2"/>
          <c:y val="5.7154531564392527E-2"/>
          <c:w val="0.93885150213194701"/>
          <c:h val="0.80697178938749814"/>
        </c:manualLayout>
      </c:layout>
      <c:barChart>
        <c:barDir val="col"/>
        <c:grouping val="clustered"/>
        <c:ser>
          <c:idx val="0"/>
          <c:order val="0"/>
          <c:tx>
            <c:strRef>
              <c:f>Hoja1!$B$1</c:f>
              <c:strCache>
                <c:ptCount val="1"/>
                <c:pt idx="0">
                  <c:v>Belén de Umbría</c:v>
                </c:pt>
              </c:strCache>
            </c:strRef>
          </c:tx>
          <c:spPr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-7.647617697650453E-4"/>
                  <c:y val="0.18008175859248013"/>
                </c:manualLayout>
              </c:layout>
              <c:numFmt formatCode="#,##0.0" sourceLinked="0"/>
              <c:spPr/>
              <c:txPr>
                <a:bodyPr rot="-5400000" vert="horz"/>
                <a:lstStyle/>
                <a:p>
                  <a:pPr>
                    <a:defRPr sz="1600" b="1">
                      <a:solidFill>
                        <a:schemeClr val="bg1"/>
                      </a:solidFill>
                    </a:defRPr>
                  </a:pPr>
                  <a:endParaRPr lang="es-CO"/>
                </a:p>
              </c:txPr>
              <c:showVal val="1"/>
            </c:dLbl>
            <c:dLbl>
              <c:idx val="1"/>
              <c:layout>
                <c:manualLayout>
                  <c:x val="3.6744001624340636E-3"/>
                  <c:y val="-9.4832897354839695E-3"/>
                </c:manualLayout>
              </c:layout>
              <c:showVal val="1"/>
            </c:dLbl>
            <c:dLbl>
              <c:idx val="2"/>
              <c:layout>
                <c:manualLayout>
                  <c:x val="-5.511540384401754E-3"/>
                  <c:y val="-2.2171938178854208E-2"/>
                </c:manualLayout>
              </c:layout>
              <c:numFmt formatCode="#,##0.0" sourceLinked="0"/>
              <c:spPr/>
              <c:txPr>
                <a:bodyPr rot="-5400000" vert="horz"/>
                <a:lstStyle/>
                <a:p>
                  <a:pPr>
                    <a:defRPr sz="1600" b="1" baseline="0">
                      <a:solidFill>
                        <a:schemeClr val="tx1"/>
                      </a:solidFill>
                    </a:defRPr>
                  </a:pPr>
                  <a:endParaRPr lang="es-CO"/>
                </a:p>
              </c:txPr>
              <c:showVal val="1"/>
            </c:dLbl>
            <c:dLbl>
              <c:idx val="3"/>
              <c:layout>
                <c:manualLayout>
                  <c:x val="-1.8372000812170324E-3"/>
                  <c:y val="-2.1354950460049801E-2"/>
                </c:manualLayout>
              </c:layout>
              <c:showVal val="1"/>
            </c:dLbl>
            <c:numFmt formatCode="#,##0.0" sourceLinked="0"/>
            <c:txPr>
              <a:bodyPr rot="-5400000" vert="horz"/>
              <a:lstStyle/>
              <a:p>
                <a:pPr>
                  <a:defRPr sz="1600" b="1">
                    <a:solidFill>
                      <a:schemeClr val="tx1"/>
                    </a:solidFill>
                  </a:defRPr>
                </a:pPr>
                <a:endParaRPr lang="es-CO"/>
              </a:p>
            </c:txPr>
            <c:showVal val="1"/>
          </c:dLbls>
          <c:cat>
            <c:strRef>
              <c:f>Hoja1!$A$2:$A$6</c:f>
              <c:strCache>
                <c:ptCount val="5"/>
                <c:pt idx="0">
                  <c:v>Café y plátano</c:v>
                </c:pt>
                <c:pt idx="1">
                  <c:v>Plátano solo</c:v>
                </c:pt>
                <c:pt idx="2">
                  <c:v>Caña panelera</c:v>
                </c:pt>
                <c:pt idx="3">
                  <c:v>Aguacate</c:v>
                </c:pt>
                <c:pt idx="4">
                  <c:v>Otros</c:v>
                </c:pt>
              </c:strCache>
            </c:strRef>
          </c:cat>
          <c:val>
            <c:numRef>
              <c:f>Hoja1!$B$2:$B$6</c:f>
              <c:numCache>
                <c:formatCode>0.00</c:formatCode>
                <c:ptCount val="5"/>
                <c:pt idx="0">
                  <c:v>87.4</c:v>
                </c:pt>
                <c:pt idx="1">
                  <c:v>5</c:v>
                </c:pt>
                <c:pt idx="2">
                  <c:v>2.1</c:v>
                </c:pt>
                <c:pt idx="3">
                  <c:v>1.6</c:v>
                </c:pt>
                <c:pt idx="4">
                  <c:v>3.9</c:v>
                </c:pt>
              </c:numCache>
            </c:numRef>
          </c:val>
        </c:ser>
        <c:axId val="131946752"/>
        <c:axId val="131952640"/>
      </c:barChart>
      <c:catAx>
        <c:axId val="131946752"/>
        <c:scaling>
          <c:orientation val="minMax"/>
        </c:scaling>
        <c:axPos val="b"/>
        <c:tickLblPos val="nextTo"/>
        <c:txPr>
          <a:bodyPr rot="0" vert="horz"/>
          <a:lstStyle/>
          <a:p>
            <a:pPr>
              <a:defRPr sz="1600" b="1" spc="-100" baseline="0"/>
            </a:pPr>
            <a:endParaRPr lang="es-CO"/>
          </a:p>
        </c:txPr>
        <c:crossAx val="131952640"/>
        <c:crosses val="autoZero"/>
        <c:auto val="1"/>
        <c:lblAlgn val="ctr"/>
        <c:lblOffset val="100"/>
      </c:catAx>
      <c:valAx>
        <c:axId val="131952640"/>
        <c:scaling>
          <c:orientation val="minMax"/>
        </c:scaling>
        <c:axPos val="l"/>
        <c:majorGridlines/>
        <c:numFmt formatCode="#,##0" sourceLinked="0"/>
        <c:tickLblPos val="nextTo"/>
        <c:txPr>
          <a:bodyPr/>
          <a:lstStyle/>
          <a:p>
            <a:pPr>
              <a:defRPr sz="1100" b="1"/>
            </a:pPr>
            <a:endParaRPr lang="es-CO"/>
          </a:p>
        </c:txPr>
        <c:crossAx val="1319467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8664161415836564"/>
          <c:y val="1.8650871785387255E-2"/>
          <c:w val="0.34184252195447007"/>
          <c:h val="0.14174766461472443"/>
        </c:manualLayout>
      </c:layout>
      <c:spPr>
        <a:solidFill>
          <a:srgbClr val="FFC000"/>
        </a:solidFill>
      </c:spPr>
      <c:txPr>
        <a:bodyPr/>
        <a:lstStyle/>
        <a:p>
          <a:pPr>
            <a:defRPr sz="1400" b="1"/>
          </a:pPr>
          <a:endParaRPr lang="es-CO"/>
        </a:p>
      </c:txPr>
    </c:legend>
    <c:plotVisOnly val="1"/>
  </c:chart>
  <c:txPr>
    <a:bodyPr/>
    <a:lstStyle/>
    <a:p>
      <a:pPr>
        <a:defRPr sz="1800"/>
      </a:pPr>
      <a:endParaRPr lang="es-CO"/>
    </a:p>
  </c:tx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CO"/>
  <c:chart>
    <c:autoTitleDeleted val="1"/>
    <c:plotArea>
      <c:layout>
        <c:manualLayout>
          <c:layoutTarget val="inner"/>
          <c:xMode val="edge"/>
          <c:yMode val="edge"/>
          <c:x val="8.1164999102636831E-2"/>
          <c:y val="3.7914221652139653E-2"/>
          <c:w val="0.90084087879124541"/>
          <c:h val="0.80830236034380021"/>
        </c:manualLayout>
      </c:layout>
      <c:barChart>
        <c:barDir val="col"/>
        <c:grouping val="clustered"/>
        <c:ser>
          <c:idx val="0"/>
          <c:order val="0"/>
          <c:tx>
            <c:strRef>
              <c:f>Hoja1!$B$1</c:f>
              <c:strCache>
                <c:ptCount val="1"/>
                <c:pt idx="0">
                  <c:v>Belén de Umbría</c:v>
                </c:pt>
              </c:strCache>
            </c:strRef>
          </c:tx>
          <c:spPr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-7.647617697650453E-4"/>
                  <c:y val="0.18008175859248013"/>
                </c:manualLayout>
              </c:layout>
              <c:numFmt formatCode="#,##0" sourceLinked="0"/>
              <c:spPr/>
              <c:txPr>
                <a:bodyPr rot="-5400000" vert="horz"/>
                <a:lstStyle/>
                <a:p>
                  <a:pPr>
                    <a:defRPr sz="1600" b="1">
                      <a:solidFill>
                        <a:schemeClr val="bg1"/>
                      </a:solidFill>
                    </a:defRPr>
                  </a:pPr>
                  <a:endParaRPr lang="es-CO"/>
                </a:p>
              </c:txPr>
              <c:showVal val="1"/>
            </c:dLbl>
            <c:dLbl>
              <c:idx val="1"/>
              <c:layout>
                <c:manualLayout>
                  <c:x val="1.7594050743657088E-3"/>
                  <c:y val="-2.87236603340369E-2"/>
                </c:manualLayout>
              </c:layout>
              <c:showVal val="1"/>
            </c:dLbl>
            <c:dLbl>
              <c:idx val="2"/>
              <c:layout>
                <c:manualLayout>
                  <c:x val="-2.7338145231846026E-3"/>
                  <c:y val="-8.8184646150427787E-3"/>
                </c:manualLayout>
              </c:layout>
              <c:numFmt formatCode="#,##0" sourceLinked="0"/>
              <c:spPr/>
              <c:txPr>
                <a:bodyPr rot="-5400000" vert="horz"/>
                <a:lstStyle/>
                <a:p>
                  <a:pPr>
                    <a:defRPr sz="1600" b="1" baseline="0">
                      <a:solidFill>
                        <a:schemeClr val="tx1"/>
                      </a:solidFill>
                    </a:defRPr>
                  </a:pPr>
                  <a:endParaRPr lang="es-CO"/>
                </a:p>
              </c:txPr>
              <c:showVal val="1"/>
            </c:dLbl>
            <c:dLbl>
              <c:idx val="3"/>
              <c:layout>
                <c:manualLayout>
                  <c:x val="5.6998652571366723E-3"/>
                  <c:y val="-3.1513425591600942E-3"/>
                </c:manualLayout>
              </c:layout>
              <c:showVal val="1"/>
            </c:dLbl>
            <c:numFmt formatCode="#,##0" sourceLinked="0"/>
            <c:txPr>
              <a:bodyPr rot="-5400000" vert="horz"/>
              <a:lstStyle/>
              <a:p>
                <a:pPr>
                  <a:defRPr sz="1600" b="1">
                    <a:solidFill>
                      <a:schemeClr val="tx1"/>
                    </a:solidFill>
                  </a:defRPr>
                </a:pPr>
                <a:endParaRPr lang="es-CO"/>
              </a:p>
            </c:txPr>
            <c:showVal val="1"/>
          </c:dLbls>
          <c:cat>
            <c:strRef>
              <c:f>Hoja1!$A$2:$A$5</c:f>
              <c:strCache>
                <c:ptCount val="4"/>
                <c:pt idx="0">
                  <c:v>N° de cabezas</c:v>
                </c:pt>
                <c:pt idx="1">
                  <c:v>N° vacas ordeño</c:v>
                </c:pt>
                <c:pt idx="2">
                  <c:v>Producción leche/lts/día</c:v>
                </c:pt>
                <c:pt idx="3">
                  <c:v>Capacidad de carga cab/ha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 formatCode="#,##0">
                  <c:v>4891</c:v>
                </c:pt>
                <c:pt idx="1">
                  <c:v>181</c:v>
                </c:pt>
                <c:pt idx="2">
                  <c:v>1073</c:v>
                </c:pt>
                <c:pt idx="3">
                  <c:v>0.67000000000000026</c:v>
                </c:pt>
              </c:numCache>
            </c:numRef>
          </c:val>
        </c:ser>
        <c:axId val="131998464"/>
        <c:axId val="132000000"/>
      </c:barChart>
      <c:catAx>
        <c:axId val="131998464"/>
        <c:scaling>
          <c:orientation val="minMax"/>
        </c:scaling>
        <c:axPos val="b"/>
        <c:tickLblPos val="nextTo"/>
        <c:txPr>
          <a:bodyPr rot="0" vert="horz"/>
          <a:lstStyle/>
          <a:p>
            <a:pPr>
              <a:defRPr sz="1400" b="1" spc="-100" baseline="0"/>
            </a:pPr>
            <a:endParaRPr lang="es-CO"/>
          </a:p>
        </c:txPr>
        <c:crossAx val="132000000"/>
        <c:crosses val="autoZero"/>
        <c:auto val="1"/>
        <c:lblAlgn val="ctr"/>
        <c:lblOffset val="100"/>
      </c:catAx>
      <c:valAx>
        <c:axId val="132000000"/>
        <c:scaling>
          <c:orientation val="minMax"/>
        </c:scaling>
        <c:axPos val="l"/>
        <c:majorGridlines/>
        <c:numFmt formatCode="#,##0" sourceLinked="0"/>
        <c:tickLblPos val="nextTo"/>
        <c:txPr>
          <a:bodyPr/>
          <a:lstStyle/>
          <a:p>
            <a:pPr>
              <a:defRPr sz="1100" b="1"/>
            </a:pPr>
            <a:endParaRPr lang="es-CO"/>
          </a:p>
        </c:txPr>
        <c:crossAx val="13199846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3796971784776903"/>
          <c:y val="6.5682748213161501E-2"/>
          <c:w val="0.34184252195447007"/>
          <c:h val="0.14174766461472443"/>
        </c:manualLayout>
      </c:layout>
      <c:spPr>
        <a:solidFill>
          <a:srgbClr val="FFC000"/>
        </a:solidFill>
      </c:spPr>
      <c:txPr>
        <a:bodyPr/>
        <a:lstStyle/>
        <a:p>
          <a:pPr>
            <a:defRPr sz="1400" b="1"/>
          </a:pPr>
          <a:endParaRPr lang="es-CO"/>
        </a:p>
      </c:txPr>
    </c:legend>
    <c:plotVisOnly val="1"/>
  </c:chart>
  <c:txPr>
    <a:bodyPr/>
    <a:lstStyle/>
    <a:p>
      <a:pPr>
        <a:defRPr sz="1800"/>
      </a:pPr>
      <a:endParaRPr lang="es-CO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CO"/>
  <c:chart>
    <c:plotArea>
      <c:layout>
        <c:manualLayout>
          <c:layoutTarget val="inner"/>
          <c:xMode val="edge"/>
          <c:yMode val="edge"/>
          <c:x val="5.3472222222222261E-2"/>
          <c:y val="1.6167084494637492E-2"/>
          <c:w val="0.93992793088363968"/>
          <c:h val="0.82257627574391856"/>
        </c:manualLayout>
      </c:layout>
      <c:barChart>
        <c:barDir val="col"/>
        <c:grouping val="clustered"/>
        <c:ser>
          <c:idx val="0"/>
          <c:order val="0"/>
          <c:tx>
            <c:strRef>
              <c:f>Hoja1!$B$1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008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-4.1666666666666683E-3"/>
                  <c:y val="0.12362078816639427"/>
                </c:manualLayout>
              </c:layout>
              <c:showVal val="1"/>
            </c:dLbl>
            <c:dLbl>
              <c:idx val="1"/>
              <c:layout>
                <c:manualLayout>
                  <c:x val="-1.6520122484689429E-3"/>
                  <c:y val="0.14161997873252186"/>
                </c:manualLayout>
              </c:layout>
              <c:showVal val="1"/>
            </c:dLbl>
            <c:dLbl>
              <c:idx val="2"/>
              <c:layout>
                <c:manualLayout>
                  <c:x val="0"/>
                  <c:y val="0.17154645859428563"/>
                </c:manualLayout>
              </c:layout>
              <c:numFmt formatCode="#,##0" sourceLinked="0"/>
              <c:spPr/>
              <c:txPr>
                <a:bodyPr rot="-5400000" vert="horz"/>
                <a:lstStyle/>
                <a:p>
                  <a:pPr>
                    <a:defRPr sz="1600" b="1" baseline="0">
                      <a:solidFill>
                        <a:schemeClr val="bg1"/>
                      </a:solidFill>
                    </a:defRPr>
                  </a:pPr>
                  <a:endParaRPr lang="es-CO"/>
                </a:p>
              </c:txPr>
              <c:showVal val="1"/>
            </c:dLbl>
            <c:dLbl>
              <c:idx val="3"/>
              <c:layout>
                <c:manualLayout>
                  <c:x val="-1.5204505686789173E-3"/>
                  <c:y val="0.13449755582713052"/>
                </c:manualLayout>
              </c:layout>
              <c:showVal val="1"/>
            </c:dLbl>
            <c:dLbl>
              <c:idx val="4"/>
              <c:layout>
                <c:manualLayout>
                  <c:x val="-2.7777777777777835E-3"/>
                  <c:y val="0.12093894329201521"/>
                </c:manualLayout>
              </c:layout>
              <c:showVal val="1"/>
            </c:dLbl>
            <c:dLbl>
              <c:idx val="5"/>
              <c:layout>
                <c:manualLayout>
                  <c:x val="-1.3888888888888905E-3"/>
                  <c:y val="0.14109543384068449"/>
                </c:manualLayout>
              </c:layout>
              <c:showVal val="1"/>
            </c:dLbl>
            <c:dLbl>
              <c:idx val="6"/>
              <c:layout>
                <c:manualLayout>
                  <c:x val="-2.7777777777777822E-3"/>
                  <c:y val="0.12849762724776614"/>
                </c:manualLayout>
              </c:layout>
              <c:showVal val="1"/>
            </c:dLbl>
            <c:dLbl>
              <c:idx val="7"/>
              <c:layout>
                <c:manualLayout>
                  <c:x val="1.3888888888888905E-3"/>
                  <c:y val="0.1461345564778517"/>
                </c:manualLayout>
              </c:layout>
              <c:showVal val="1"/>
            </c:dLbl>
            <c:dLbl>
              <c:idx val="8"/>
              <c:layout>
                <c:manualLayout>
                  <c:x val="-1.3888888888888905E-3"/>
                  <c:y val="0.12849762724776614"/>
                </c:manualLayout>
              </c:layout>
              <c:showVal val="1"/>
            </c:dLbl>
            <c:numFmt formatCode="#,##0" sourceLinked="0"/>
            <c:txPr>
              <a:bodyPr rot="-5400000" vert="horz"/>
              <a:lstStyle/>
              <a:p>
                <a:pPr>
                  <a:defRPr sz="1600" b="1">
                    <a:solidFill>
                      <a:schemeClr val="bg1"/>
                    </a:solidFill>
                  </a:defRPr>
                </a:pPr>
                <a:endParaRPr lang="es-CO"/>
              </a:p>
            </c:txPr>
            <c:showVal val="1"/>
          </c:dLbls>
          <c:cat>
            <c:strRef>
              <c:f>Hoja1!$A$2:$A$10</c:f>
              <c:strCache>
                <c:ptCount val="9"/>
                <c:pt idx="0">
                  <c:v>0-4</c:v>
                </c:pt>
                <c:pt idx="1">
                  <c:v> 5-9</c:v>
                </c:pt>
                <c:pt idx="2">
                  <c:v> 10-14</c:v>
                </c:pt>
                <c:pt idx="3">
                  <c:v>15-19</c:v>
                </c:pt>
                <c:pt idx="4">
                  <c:v>20-24</c:v>
                </c:pt>
                <c:pt idx="5">
                  <c:v>25-29</c:v>
                </c:pt>
                <c:pt idx="6">
                  <c:v>30-34</c:v>
                </c:pt>
                <c:pt idx="7">
                  <c:v>35-39</c:v>
                </c:pt>
                <c:pt idx="8">
                  <c:v>40-44</c:v>
                </c:pt>
              </c:strCache>
            </c:strRef>
          </c:cat>
          <c:val>
            <c:numRef>
              <c:f>Hoja1!$B$2:$B$10</c:f>
              <c:numCache>
                <c:formatCode>#,##0</c:formatCode>
                <c:ptCount val="9"/>
                <c:pt idx="0">
                  <c:v>2633</c:v>
                </c:pt>
                <c:pt idx="1">
                  <c:v>2636</c:v>
                </c:pt>
                <c:pt idx="2">
                  <c:v>2701</c:v>
                </c:pt>
                <c:pt idx="3">
                  <c:v>2621</c:v>
                </c:pt>
                <c:pt idx="4">
                  <c:v>2355</c:v>
                </c:pt>
                <c:pt idx="5">
                  <c:v>1946</c:v>
                </c:pt>
                <c:pt idx="6">
                  <c:v>1743</c:v>
                </c:pt>
                <c:pt idx="7">
                  <c:v>1673</c:v>
                </c:pt>
                <c:pt idx="8">
                  <c:v>1745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Hombres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2"/>
              <c:layout>
                <c:manualLayout>
                  <c:x val="0"/>
                  <c:y val="3.2989703575824246E-3"/>
                </c:manualLayout>
              </c:layout>
              <c:showVal val="1"/>
            </c:dLbl>
            <c:numFmt formatCode="#,##0" sourceLinked="0"/>
            <c:txPr>
              <a:bodyPr rot="-5400000" vert="horz"/>
              <a:lstStyle/>
              <a:p>
                <a:pPr>
                  <a:defRPr sz="1600" b="1" baseline="0"/>
                </a:pPr>
                <a:endParaRPr lang="es-CO"/>
              </a:p>
            </c:txPr>
            <c:showVal val="1"/>
          </c:dLbls>
          <c:cat>
            <c:strRef>
              <c:f>Hoja1!$A$2:$A$10</c:f>
              <c:strCache>
                <c:ptCount val="9"/>
                <c:pt idx="0">
                  <c:v>0-4</c:v>
                </c:pt>
                <c:pt idx="1">
                  <c:v> 5-9</c:v>
                </c:pt>
                <c:pt idx="2">
                  <c:v> 10-14</c:v>
                </c:pt>
                <c:pt idx="3">
                  <c:v>15-19</c:v>
                </c:pt>
                <c:pt idx="4">
                  <c:v>20-24</c:v>
                </c:pt>
                <c:pt idx="5">
                  <c:v>25-29</c:v>
                </c:pt>
                <c:pt idx="6">
                  <c:v>30-34</c:v>
                </c:pt>
                <c:pt idx="7">
                  <c:v>35-39</c:v>
                </c:pt>
                <c:pt idx="8">
                  <c:v>40-44</c:v>
                </c:pt>
              </c:strCache>
            </c:strRef>
          </c:cat>
          <c:val>
            <c:numRef>
              <c:f>Hoja1!$C$2:$C$10</c:f>
              <c:numCache>
                <c:formatCode>#,##0</c:formatCode>
                <c:ptCount val="9"/>
                <c:pt idx="0">
                  <c:v>1352</c:v>
                </c:pt>
                <c:pt idx="1">
                  <c:v>1322</c:v>
                </c:pt>
                <c:pt idx="2">
                  <c:v>1404</c:v>
                </c:pt>
                <c:pt idx="3">
                  <c:v>1385</c:v>
                </c:pt>
                <c:pt idx="4">
                  <c:v>1244</c:v>
                </c:pt>
                <c:pt idx="5">
                  <c:v>976</c:v>
                </c:pt>
                <c:pt idx="6">
                  <c:v>870</c:v>
                </c:pt>
                <c:pt idx="7">
                  <c:v>858</c:v>
                </c:pt>
                <c:pt idx="8">
                  <c:v>896</c:v>
                </c:pt>
              </c:numCache>
            </c:numRef>
          </c:val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Mujeres</c:v>
                </c:pt>
              </c:strCache>
            </c:strRef>
          </c:tx>
          <c:spPr>
            <a:solidFill>
              <a:srgbClr val="92D050"/>
            </a:solidFill>
          </c:spPr>
          <c:dLbls>
            <c:dLbl>
              <c:idx val="0"/>
              <c:layout>
                <c:manualLayout>
                  <c:x val="-4.1666666666666683E-3"/>
                  <c:y val="0.11338025933626421"/>
                </c:manualLayout>
              </c:layout>
              <c:showVal val="1"/>
            </c:dLbl>
            <c:dLbl>
              <c:idx val="1"/>
              <c:layout>
                <c:manualLayout>
                  <c:x val="2.7777777777777835E-3"/>
                  <c:y val="0.13101718856635"/>
                </c:manualLayout>
              </c:layout>
              <c:showVal val="1"/>
            </c:dLbl>
            <c:dLbl>
              <c:idx val="2"/>
              <c:layout>
                <c:manualLayout>
                  <c:x val="2.7777777777777822E-3"/>
                  <c:y val="0.10330201406192967"/>
                </c:manualLayout>
              </c:layout>
              <c:showVal val="1"/>
            </c:dLbl>
            <c:dLbl>
              <c:idx val="3"/>
              <c:layout>
                <c:manualLayout>
                  <c:x val="1.3888888888888905E-3"/>
                  <c:y val="0.12345850461059876"/>
                </c:manualLayout>
              </c:layout>
              <c:showVal val="1"/>
            </c:dLbl>
            <c:dLbl>
              <c:idx val="4"/>
              <c:layout>
                <c:manualLayout>
                  <c:x val="-1.3888888888888905E-3"/>
                  <c:y val="0.11338025933626421"/>
                </c:manualLayout>
              </c:layout>
              <c:showVal val="1"/>
            </c:dLbl>
            <c:dLbl>
              <c:idx val="5"/>
              <c:layout>
                <c:manualLayout>
                  <c:x val="2.7777777777777835E-3"/>
                  <c:y val="8.5665084831844207E-2"/>
                </c:manualLayout>
              </c:layout>
              <c:showVal val="1"/>
            </c:dLbl>
            <c:dLbl>
              <c:idx val="6"/>
              <c:layout>
                <c:manualLayout>
                  <c:x val="2.7777777777777822E-3"/>
                  <c:y val="9.5743330106178678E-2"/>
                </c:manualLayout>
              </c:layout>
              <c:showVal val="1"/>
            </c:dLbl>
            <c:dLbl>
              <c:idx val="7"/>
              <c:layout>
                <c:manualLayout>
                  <c:x val="1.0185067526416028E-16"/>
                  <c:y val="9.8262693034107326E-2"/>
                </c:manualLayout>
              </c:layout>
              <c:showVal val="1"/>
            </c:dLbl>
            <c:dLbl>
              <c:idx val="8"/>
              <c:layout>
                <c:manualLayout>
                  <c:x val="-2.7777777777777835E-3"/>
                  <c:y val="8.0625962194677062E-2"/>
                </c:manualLayout>
              </c:layout>
              <c:showVal val="1"/>
            </c:dLbl>
            <c:txPr>
              <a:bodyPr rot="-5400000" vert="horz"/>
              <a:lstStyle/>
              <a:p>
                <a:pPr>
                  <a:defRPr sz="1600" b="1">
                    <a:solidFill>
                      <a:schemeClr val="tx1"/>
                    </a:solidFill>
                  </a:defRPr>
                </a:pPr>
                <a:endParaRPr lang="es-CO"/>
              </a:p>
            </c:txPr>
            <c:showVal val="1"/>
          </c:dLbls>
          <c:cat>
            <c:strRef>
              <c:f>Hoja1!$A$2:$A$10</c:f>
              <c:strCache>
                <c:ptCount val="9"/>
                <c:pt idx="0">
                  <c:v>0-4</c:v>
                </c:pt>
                <c:pt idx="1">
                  <c:v> 5-9</c:v>
                </c:pt>
                <c:pt idx="2">
                  <c:v> 10-14</c:v>
                </c:pt>
                <c:pt idx="3">
                  <c:v>15-19</c:v>
                </c:pt>
                <c:pt idx="4">
                  <c:v>20-24</c:v>
                </c:pt>
                <c:pt idx="5">
                  <c:v>25-29</c:v>
                </c:pt>
                <c:pt idx="6">
                  <c:v>30-34</c:v>
                </c:pt>
                <c:pt idx="7">
                  <c:v>35-39</c:v>
                </c:pt>
                <c:pt idx="8">
                  <c:v>40-44</c:v>
                </c:pt>
              </c:strCache>
            </c:strRef>
          </c:cat>
          <c:val>
            <c:numRef>
              <c:f>Hoja1!$D$2:$D$10</c:f>
              <c:numCache>
                <c:formatCode>#,##0</c:formatCode>
                <c:ptCount val="9"/>
                <c:pt idx="0">
                  <c:v>1281</c:v>
                </c:pt>
                <c:pt idx="1">
                  <c:v>1314</c:v>
                </c:pt>
                <c:pt idx="2">
                  <c:v>1297</c:v>
                </c:pt>
                <c:pt idx="3">
                  <c:v>1236</c:v>
                </c:pt>
                <c:pt idx="4">
                  <c:v>1111</c:v>
                </c:pt>
                <c:pt idx="5">
                  <c:v>970</c:v>
                </c:pt>
                <c:pt idx="6">
                  <c:v>873</c:v>
                </c:pt>
                <c:pt idx="7">
                  <c:v>815</c:v>
                </c:pt>
                <c:pt idx="8">
                  <c:v>849</c:v>
                </c:pt>
              </c:numCache>
            </c:numRef>
          </c:val>
        </c:ser>
        <c:axId val="82040704"/>
        <c:axId val="82042240"/>
      </c:barChart>
      <c:catAx>
        <c:axId val="82040704"/>
        <c:scaling>
          <c:orientation val="minMax"/>
        </c:scaling>
        <c:axPos val="b"/>
        <c:tickLblPos val="nextTo"/>
        <c:txPr>
          <a:bodyPr/>
          <a:lstStyle/>
          <a:p>
            <a:pPr>
              <a:defRPr b="1"/>
            </a:pPr>
            <a:endParaRPr lang="es-CO"/>
          </a:p>
        </c:txPr>
        <c:crossAx val="82042240"/>
        <c:crosses val="autoZero"/>
        <c:auto val="1"/>
        <c:lblAlgn val="ctr"/>
        <c:lblOffset val="100"/>
      </c:catAx>
      <c:valAx>
        <c:axId val="82042240"/>
        <c:scaling>
          <c:orientation val="minMax"/>
        </c:scaling>
        <c:axPos val="l"/>
        <c:majorGridlines/>
        <c:numFmt formatCode="#,##0" sourceLinked="0"/>
        <c:tickLblPos val="nextTo"/>
        <c:txPr>
          <a:bodyPr/>
          <a:lstStyle/>
          <a:p>
            <a:pPr>
              <a:defRPr sz="1100" b="1"/>
            </a:pPr>
            <a:endParaRPr lang="es-CO"/>
          </a:p>
        </c:txPr>
        <c:crossAx val="8204070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3715223097112867"/>
          <c:y val="0.10200315044360159"/>
          <c:w val="0.112161198600175"/>
          <c:h val="0.16238790927992125"/>
        </c:manualLayout>
      </c:layout>
      <c:spPr>
        <a:solidFill>
          <a:srgbClr val="FFC000"/>
        </a:solidFill>
      </c:spPr>
      <c:txPr>
        <a:bodyPr/>
        <a:lstStyle/>
        <a:p>
          <a:pPr>
            <a:defRPr sz="1400" b="1"/>
          </a:pPr>
          <a:endParaRPr lang="es-CO"/>
        </a:p>
      </c:txPr>
    </c:legend>
    <c:plotVisOnly val="1"/>
  </c:chart>
  <c:txPr>
    <a:bodyPr/>
    <a:lstStyle/>
    <a:p>
      <a:pPr>
        <a:defRPr sz="1800"/>
      </a:pPr>
      <a:endParaRPr lang="es-CO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CO"/>
  <c:chart>
    <c:plotArea>
      <c:layout>
        <c:manualLayout>
          <c:layoutTarget val="inner"/>
          <c:xMode val="edge"/>
          <c:yMode val="edge"/>
          <c:x val="5.3472222222222275E-2"/>
          <c:y val="1.6167084494637499E-2"/>
          <c:w val="0.93992793088363968"/>
          <c:h val="0.82257627574391856"/>
        </c:manualLayout>
      </c:layout>
      <c:barChart>
        <c:barDir val="col"/>
        <c:grouping val="clustered"/>
        <c:ser>
          <c:idx val="0"/>
          <c:order val="0"/>
          <c:tx>
            <c:strRef>
              <c:f>Hoja1!$B$1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008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-4.1666666666666683E-3"/>
                  <c:y val="0.12362078816639428"/>
                </c:manualLayout>
              </c:layout>
              <c:showVal val="1"/>
            </c:dLbl>
            <c:dLbl>
              <c:idx val="1"/>
              <c:layout>
                <c:manualLayout>
                  <c:x val="-3.040849867256131E-3"/>
                  <c:y val="0.10886576203877416"/>
                </c:manualLayout>
              </c:layout>
              <c:showVal val="1"/>
            </c:dLbl>
            <c:dLbl>
              <c:idx val="2"/>
              <c:layout>
                <c:manualLayout>
                  <c:x val="0"/>
                  <c:y val="0.17154645859428569"/>
                </c:manualLayout>
              </c:layout>
              <c:numFmt formatCode="#,##0" sourceLinked="0"/>
              <c:spPr/>
              <c:txPr>
                <a:bodyPr rot="-5400000" vert="horz"/>
                <a:lstStyle/>
                <a:p>
                  <a:pPr>
                    <a:defRPr sz="1600" b="1" baseline="0">
                      <a:solidFill>
                        <a:schemeClr val="bg1"/>
                      </a:solidFill>
                    </a:defRPr>
                  </a:pPr>
                  <a:endParaRPr lang="es-CO"/>
                </a:p>
              </c:txPr>
              <c:showVal val="1"/>
            </c:dLbl>
            <c:dLbl>
              <c:idx val="3"/>
              <c:layout>
                <c:manualLayout>
                  <c:x val="-1.5204505686789178E-3"/>
                  <c:y val="0.13449755582713058"/>
                </c:manualLayout>
              </c:layout>
              <c:showVal val="1"/>
            </c:dLbl>
            <c:dLbl>
              <c:idx val="4"/>
              <c:layout>
                <c:manualLayout>
                  <c:x val="-2.7777777777777848E-3"/>
                  <c:y val="0.12093894329201521"/>
                </c:manualLayout>
              </c:layout>
              <c:showVal val="1"/>
            </c:dLbl>
            <c:dLbl>
              <c:idx val="5"/>
              <c:layout>
                <c:manualLayout>
                  <c:x val="1.3888888888888913E-3"/>
                  <c:y val="0.10582157538051339"/>
                </c:manualLayout>
              </c:layout>
              <c:showVal val="1"/>
            </c:dLbl>
            <c:dLbl>
              <c:idx val="6"/>
              <c:layout>
                <c:manualLayout>
                  <c:x val="0"/>
                  <c:y val="9.322376878759514E-2"/>
                </c:manualLayout>
              </c:layout>
              <c:showVal val="1"/>
            </c:dLbl>
            <c:dLbl>
              <c:idx val="7"/>
              <c:layout>
                <c:manualLayout>
                  <c:x val="-1.3888888888888913E-3"/>
                  <c:y val="0.10078245274334599"/>
                </c:manualLayout>
              </c:layout>
              <c:showVal val="1"/>
            </c:dLbl>
            <c:dLbl>
              <c:idx val="8"/>
              <c:layout>
                <c:manualLayout>
                  <c:x val="-2.7777777777777848E-3"/>
                  <c:y val="0.1033020140619297"/>
                </c:manualLayout>
              </c:layout>
              <c:showVal val="1"/>
            </c:dLbl>
            <c:numFmt formatCode="#,##0" sourceLinked="0"/>
            <c:txPr>
              <a:bodyPr rot="-5400000" vert="horz"/>
              <a:lstStyle/>
              <a:p>
                <a:pPr>
                  <a:defRPr sz="1600" b="1">
                    <a:solidFill>
                      <a:schemeClr val="bg1"/>
                    </a:solidFill>
                  </a:defRPr>
                </a:pPr>
                <a:endParaRPr lang="es-CO"/>
              </a:p>
            </c:txPr>
            <c:showVal val="1"/>
          </c:dLbls>
          <c:cat>
            <c:strRef>
              <c:f>Hoja1!$A$2:$A$9</c:f>
              <c:strCache>
                <c:ptCount val="8"/>
                <c:pt idx="0">
                  <c:v>45-49</c:v>
                </c:pt>
                <c:pt idx="1">
                  <c:v>50-54</c:v>
                </c:pt>
                <c:pt idx="2">
                  <c:v>55-59</c:v>
                </c:pt>
                <c:pt idx="3">
                  <c:v>60-64</c:v>
                </c:pt>
                <c:pt idx="4">
                  <c:v>65-69</c:v>
                </c:pt>
                <c:pt idx="5">
                  <c:v>70-74</c:v>
                </c:pt>
                <c:pt idx="6">
                  <c:v>75-79</c:v>
                </c:pt>
                <c:pt idx="7">
                  <c:v>80 y más</c:v>
                </c:pt>
              </c:strCache>
            </c:strRef>
          </c:cat>
          <c:val>
            <c:numRef>
              <c:f>Hoja1!$B$2:$B$9</c:f>
              <c:numCache>
                <c:formatCode>#,##0</c:formatCode>
                <c:ptCount val="8"/>
                <c:pt idx="0">
                  <c:v>1684</c:v>
                </c:pt>
                <c:pt idx="1">
                  <c:v>1558</c:v>
                </c:pt>
                <c:pt idx="2">
                  <c:v>1375</c:v>
                </c:pt>
                <c:pt idx="3">
                  <c:v>984</c:v>
                </c:pt>
                <c:pt idx="4">
                  <c:v>730</c:v>
                </c:pt>
                <c:pt idx="5">
                  <c:v>547</c:v>
                </c:pt>
                <c:pt idx="6">
                  <c:v>410</c:v>
                </c:pt>
                <c:pt idx="7">
                  <c:v>378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Hombres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2"/>
              <c:layout>
                <c:manualLayout>
                  <c:x val="0"/>
                  <c:y val="3.2989703575824259E-3"/>
                </c:manualLayout>
              </c:layout>
              <c:showVal val="1"/>
            </c:dLbl>
            <c:numFmt formatCode="#,##0" sourceLinked="0"/>
            <c:txPr>
              <a:bodyPr rot="-5400000" vert="horz"/>
              <a:lstStyle/>
              <a:p>
                <a:pPr>
                  <a:defRPr sz="1600" b="1" baseline="0"/>
                </a:pPr>
                <a:endParaRPr lang="es-CO"/>
              </a:p>
            </c:txPr>
            <c:showVal val="1"/>
          </c:dLbls>
          <c:cat>
            <c:strRef>
              <c:f>Hoja1!$A$2:$A$9</c:f>
              <c:strCache>
                <c:ptCount val="8"/>
                <c:pt idx="0">
                  <c:v>45-49</c:v>
                </c:pt>
                <c:pt idx="1">
                  <c:v>50-54</c:v>
                </c:pt>
                <c:pt idx="2">
                  <c:v>55-59</c:v>
                </c:pt>
                <c:pt idx="3">
                  <c:v>60-64</c:v>
                </c:pt>
                <c:pt idx="4">
                  <c:v>65-69</c:v>
                </c:pt>
                <c:pt idx="5">
                  <c:v>70-74</c:v>
                </c:pt>
                <c:pt idx="6">
                  <c:v>75-79</c:v>
                </c:pt>
                <c:pt idx="7">
                  <c:v>80 y más</c:v>
                </c:pt>
              </c:strCache>
            </c:strRef>
          </c:cat>
          <c:val>
            <c:numRef>
              <c:f>Hoja1!$C$2:$C$9</c:f>
              <c:numCache>
                <c:formatCode>#,##0</c:formatCode>
                <c:ptCount val="8"/>
                <c:pt idx="0">
                  <c:v>909</c:v>
                </c:pt>
                <c:pt idx="1">
                  <c:v>817</c:v>
                </c:pt>
                <c:pt idx="2">
                  <c:v>748</c:v>
                </c:pt>
                <c:pt idx="3">
                  <c:v>523</c:v>
                </c:pt>
                <c:pt idx="4">
                  <c:v>369</c:v>
                </c:pt>
                <c:pt idx="5">
                  <c:v>278</c:v>
                </c:pt>
                <c:pt idx="6">
                  <c:v>208</c:v>
                </c:pt>
                <c:pt idx="7">
                  <c:v>181</c:v>
                </c:pt>
              </c:numCache>
            </c:numRef>
          </c:val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Mujeres</c:v>
                </c:pt>
              </c:strCache>
            </c:strRef>
          </c:tx>
          <c:spPr>
            <a:solidFill>
              <a:srgbClr val="92D050"/>
            </a:solidFill>
          </c:spPr>
          <c:dLbls>
            <c:dLbl>
              <c:idx val="0"/>
              <c:layout>
                <c:manualLayout>
                  <c:x val="-4.1666666666666683E-3"/>
                  <c:y val="0.11338025933626421"/>
                </c:manualLayout>
              </c:layout>
              <c:showVal val="1"/>
            </c:dLbl>
            <c:dLbl>
              <c:idx val="1"/>
              <c:layout>
                <c:manualLayout>
                  <c:x val="2.7777777777777848E-3"/>
                  <c:y val="0.13101718856635006"/>
                </c:manualLayout>
              </c:layout>
              <c:showVal val="1"/>
            </c:dLbl>
            <c:dLbl>
              <c:idx val="2"/>
              <c:layout>
                <c:manualLayout>
                  <c:x val="0"/>
                  <c:y val="9.8262891424762369E-2"/>
                </c:manualLayout>
              </c:layout>
              <c:showVal val="1"/>
            </c:dLbl>
            <c:dLbl>
              <c:idx val="3"/>
              <c:layout>
                <c:manualLayout>
                  <c:x val="0"/>
                  <c:y val="0.10834113669909695"/>
                </c:manualLayout>
              </c:layout>
              <c:showVal val="1"/>
            </c:dLbl>
            <c:dLbl>
              <c:idx val="4"/>
              <c:layout>
                <c:manualLayout>
                  <c:x val="0"/>
                  <c:y val="0.10582157538051333"/>
                </c:manualLayout>
              </c:layout>
              <c:showVal val="1"/>
            </c:dLbl>
            <c:dLbl>
              <c:idx val="5"/>
              <c:layout>
                <c:manualLayout>
                  <c:x val="2.7777777777777822E-3"/>
                  <c:y val="0.10330201406192967"/>
                </c:manualLayout>
              </c:layout>
              <c:showVal val="1"/>
            </c:dLbl>
            <c:dLbl>
              <c:idx val="6"/>
              <c:layout>
                <c:manualLayout>
                  <c:x val="1.3888888888888905E-3"/>
                  <c:y val="0.10078225435269103"/>
                </c:manualLayout>
              </c:layout>
              <c:showVal val="1"/>
            </c:dLbl>
            <c:dLbl>
              <c:idx val="7"/>
              <c:layout>
                <c:manualLayout>
                  <c:x val="-4.1666666666666683E-3"/>
                  <c:y val="8.3145325122605598E-2"/>
                </c:manualLayout>
              </c:layout>
              <c:showVal val="1"/>
            </c:dLbl>
            <c:dLbl>
              <c:idx val="8"/>
              <c:layout>
                <c:manualLayout>
                  <c:x val="-2.7777777777777848E-3"/>
                  <c:y val="8.0625962194677117E-2"/>
                </c:manualLayout>
              </c:layout>
              <c:showVal val="1"/>
            </c:dLbl>
            <c:txPr>
              <a:bodyPr rot="-5400000" vert="horz"/>
              <a:lstStyle/>
              <a:p>
                <a:pPr>
                  <a:defRPr sz="1600" b="1">
                    <a:solidFill>
                      <a:schemeClr val="tx1"/>
                    </a:solidFill>
                  </a:defRPr>
                </a:pPr>
                <a:endParaRPr lang="es-CO"/>
              </a:p>
            </c:txPr>
            <c:showVal val="1"/>
          </c:dLbls>
          <c:cat>
            <c:strRef>
              <c:f>Hoja1!$A$2:$A$9</c:f>
              <c:strCache>
                <c:ptCount val="8"/>
                <c:pt idx="0">
                  <c:v>45-49</c:v>
                </c:pt>
                <c:pt idx="1">
                  <c:v>50-54</c:v>
                </c:pt>
                <c:pt idx="2">
                  <c:v>55-59</c:v>
                </c:pt>
                <c:pt idx="3">
                  <c:v>60-64</c:v>
                </c:pt>
                <c:pt idx="4">
                  <c:v>65-69</c:v>
                </c:pt>
                <c:pt idx="5">
                  <c:v>70-74</c:v>
                </c:pt>
                <c:pt idx="6">
                  <c:v>75-79</c:v>
                </c:pt>
                <c:pt idx="7">
                  <c:v>80 y más</c:v>
                </c:pt>
              </c:strCache>
            </c:strRef>
          </c:cat>
          <c:val>
            <c:numRef>
              <c:f>Hoja1!$D$2:$D$9</c:f>
              <c:numCache>
                <c:formatCode>#,##0</c:formatCode>
                <c:ptCount val="8"/>
                <c:pt idx="0">
                  <c:v>775</c:v>
                </c:pt>
                <c:pt idx="1">
                  <c:v>741</c:v>
                </c:pt>
                <c:pt idx="2">
                  <c:v>627</c:v>
                </c:pt>
                <c:pt idx="3">
                  <c:v>461</c:v>
                </c:pt>
                <c:pt idx="4">
                  <c:v>361</c:v>
                </c:pt>
                <c:pt idx="5">
                  <c:v>269</c:v>
                </c:pt>
                <c:pt idx="6">
                  <c:v>202</c:v>
                </c:pt>
                <c:pt idx="7">
                  <c:v>197</c:v>
                </c:pt>
              </c:numCache>
            </c:numRef>
          </c:val>
        </c:ser>
        <c:axId val="82322176"/>
        <c:axId val="82323712"/>
      </c:barChart>
      <c:catAx>
        <c:axId val="82322176"/>
        <c:scaling>
          <c:orientation val="minMax"/>
        </c:scaling>
        <c:axPos val="b"/>
        <c:tickLblPos val="nextTo"/>
        <c:txPr>
          <a:bodyPr/>
          <a:lstStyle/>
          <a:p>
            <a:pPr>
              <a:defRPr b="1"/>
            </a:pPr>
            <a:endParaRPr lang="es-CO"/>
          </a:p>
        </c:txPr>
        <c:crossAx val="82323712"/>
        <c:crosses val="autoZero"/>
        <c:auto val="1"/>
        <c:lblAlgn val="ctr"/>
        <c:lblOffset val="100"/>
      </c:catAx>
      <c:valAx>
        <c:axId val="82323712"/>
        <c:scaling>
          <c:orientation val="minMax"/>
        </c:scaling>
        <c:axPos val="l"/>
        <c:majorGridlines/>
        <c:numFmt formatCode="#,##0" sourceLinked="0"/>
        <c:tickLblPos val="nextTo"/>
        <c:txPr>
          <a:bodyPr/>
          <a:lstStyle/>
          <a:p>
            <a:pPr>
              <a:defRPr sz="1100" b="1"/>
            </a:pPr>
            <a:endParaRPr lang="es-CO"/>
          </a:p>
        </c:txPr>
        <c:crossAx val="8232217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0520777106049168"/>
          <c:y val="0.26829426360034081"/>
          <c:w val="0.112161198600175"/>
          <c:h val="0.16238790927992125"/>
        </c:manualLayout>
      </c:layout>
      <c:spPr>
        <a:solidFill>
          <a:srgbClr val="FFC000"/>
        </a:solidFill>
      </c:spPr>
      <c:txPr>
        <a:bodyPr/>
        <a:lstStyle/>
        <a:p>
          <a:pPr>
            <a:defRPr sz="1400" b="1"/>
          </a:pPr>
          <a:endParaRPr lang="es-CO"/>
        </a:p>
      </c:txPr>
    </c:legend>
    <c:plotVisOnly val="1"/>
  </c:chart>
  <c:txPr>
    <a:bodyPr/>
    <a:lstStyle/>
    <a:p>
      <a:pPr>
        <a:defRPr sz="1800"/>
      </a:pPr>
      <a:endParaRPr lang="es-CO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CO"/>
  <c:chart>
    <c:plotArea>
      <c:layout>
        <c:manualLayout>
          <c:layoutTarget val="inner"/>
          <c:xMode val="edge"/>
          <c:yMode val="edge"/>
          <c:x val="0.17379680326339791"/>
          <c:y val="7.3649383352304559E-2"/>
          <c:w val="0.80505413385826752"/>
          <c:h val="0.80697178938749814"/>
        </c:manualLayout>
      </c:layout>
      <c:barChart>
        <c:barDir val="col"/>
        <c:grouping val="clustered"/>
        <c:ser>
          <c:idx val="0"/>
          <c:order val="0"/>
          <c:tx>
            <c:strRef>
              <c:f>Hoja1!$B$1</c:f>
              <c:strCache>
                <c:ptCount val="1"/>
                <c:pt idx="0">
                  <c:v>Departamento</c:v>
                </c:pt>
              </c:strCache>
            </c:strRef>
          </c:tx>
          <c:spPr>
            <a:solidFill>
              <a:srgbClr val="008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-8.4210731055237818E-3"/>
                  <c:y val="0.19793822145494472"/>
                </c:manualLayout>
              </c:layout>
              <c:numFmt formatCode="#,##0" sourceLinked="0"/>
              <c:spPr/>
              <c:txPr>
                <a:bodyPr rot="-5400000" vert="horz"/>
                <a:lstStyle/>
                <a:p>
                  <a:pPr>
                    <a:defRPr sz="1400" b="1">
                      <a:solidFill>
                        <a:schemeClr val="bg1"/>
                      </a:solidFill>
                    </a:defRPr>
                  </a:pPr>
                  <a:endParaRPr lang="es-CO"/>
                </a:p>
              </c:txPr>
              <c:showVal val="1"/>
            </c:dLbl>
            <c:dLbl>
              <c:idx val="1"/>
              <c:layout>
                <c:manualLayout>
                  <c:x val="0"/>
                  <c:y val="0.19463925109736258"/>
                </c:manualLayout>
              </c:layout>
              <c:numFmt formatCode="#,##0" sourceLinked="0"/>
              <c:spPr/>
              <c:txPr>
                <a:bodyPr rot="-5400000" vert="horz"/>
                <a:lstStyle/>
                <a:p>
                  <a:pPr>
                    <a:defRPr sz="1400" b="1">
                      <a:solidFill>
                        <a:schemeClr val="bg1"/>
                      </a:solidFill>
                    </a:defRPr>
                  </a:pPr>
                  <a:endParaRPr lang="es-CO"/>
                </a:p>
              </c:txPr>
              <c:showVal val="1"/>
            </c:dLbl>
            <c:dLbl>
              <c:idx val="2"/>
              <c:layout>
                <c:manualLayout>
                  <c:x val="0"/>
                  <c:y val="0.17154645859428558"/>
                </c:manualLayout>
              </c:layout>
              <c:numFmt formatCode="#,##0" sourceLinked="0"/>
              <c:spPr/>
              <c:txPr>
                <a:bodyPr rot="-5400000" vert="horz"/>
                <a:lstStyle/>
                <a:p>
                  <a:pPr>
                    <a:defRPr sz="1400" b="1" baseline="0">
                      <a:solidFill>
                        <a:schemeClr val="bg1"/>
                      </a:solidFill>
                    </a:defRPr>
                  </a:pPr>
                  <a:endParaRPr lang="es-CO"/>
                </a:p>
              </c:txPr>
              <c:showVal val="1"/>
            </c:dLbl>
            <c:numFmt formatCode="#,##0" sourceLinked="0"/>
            <c:txPr>
              <a:bodyPr rot="-5400000" vert="horz"/>
              <a:lstStyle/>
              <a:p>
                <a:pPr>
                  <a:defRPr sz="1400" b="1"/>
                </a:pPr>
                <a:endParaRPr lang="es-CO"/>
              </a:p>
            </c:txPr>
            <c:showVal val="1"/>
          </c:dLbls>
          <c:cat>
            <c:strRef>
              <c:f>Hoja1!$A$2:$A$4</c:f>
              <c:strCache>
                <c:ptCount val="3"/>
                <c:pt idx="0">
                  <c:v>Población Étnica</c:v>
                </c:pt>
                <c:pt idx="1">
                  <c:v>Indígenas</c:v>
                </c:pt>
                <c:pt idx="2">
                  <c:v>Negritudes</c:v>
                </c:pt>
              </c:strCache>
            </c:strRef>
          </c:cat>
          <c:val>
            <c:numRef>
              <c:f>Hoja1!$B$2:$B$4</c:f>
              <c:numCache>
                <c:formatCode>General</c:formatCode>
                <c:ptCount val="3"/>
                <c:pt idx="0" formatCode="#,##0">
                  <c:v>67313</c:v>
                </c:pt>
                <c:pt idx="1">
                  <c:v>24810</c:v>
                </c:pt>
                <c:pt idx="2">
                  <c:v>42503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Belén de Umbría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Lbls>
            <c:numFmt formatCode="#,##0" sourceLinked="0"/>
            <c:txPr>
              <a:bodyPr rot="-5400000" vert="horz"/>
              <a:lstStyle/>
              <a:p>
                <a:pPr>
                  <a:defRPr sz="1600" b="1" baseline="0"/>
                </a:pPr>
                <a:endParaRPr lang="es-CO"/>
              </a:p>
            </c:txPr>
            <c:showVal val="1"/>
          </c:dLbls>
          <c:cat>
            <c:strRef>
              <c:f>Hoja1!$A$2:$A$4</c:f>
              <c:strCache>
                <c:ptCount val="3"/>
                <c:pt idx="0">
                  <c:v>Población Étnica</c:v>
                </c:pt>
                <c:pt idx="1">
                  <c:v>Indígenas</c:v>
                </c:pt>
                <c:pt idx="2">
                  <c:v>Negritudes</c:v>
                </c:pt>
              </c:strCache>
            </c:strRef>
          </c:cat>
          <c:val>
            <c:numRef>
              <c:f>Hoja1!$C$2:$C$4</c:f>
              <c:numCache>
                <c:formatCode>General</c:formatCode>
                <c:ptCount val="3"/>
                <c:pt idx="0">
                  <c:v>1024</c:v>
                </c:pt>
                <c:pt idx="1">
                  <c:v>395</c:v>
                </c:pt>
                <c:pt idx="2">
                  <c:v>629</c:v>
                </c:pt>
              </c:numCache>
            </c:numRef>
          </c:val>
        </c:ser>
        <c:axId val="82412288"/>
        <c:axId val="82413824"/>
      </c:barChart>
      <c:catAx>
        <c:axId val="82412288"/>
        <c:scaling>
          <c:orientation val="minMax"/>
        </c:scaling>
        <c:axPos val="b"/>
        <c:tickLblPos val="nextTo"/>
        <c:txPr>
          <a:bodyPr rot="0" vert="horz"/>
          <a:lstStyle/>
          <a:p>
            <a:pPr>
              <a:defRPr sz="1600" b="1" spc="-100" baseline="0"/>
            </a:pPr>
            <a:endParaRPr lang="es-CO"/>
          </a:p>
        </c:txPr>
        <c:crossAx val="82413824"/>
        <c:crosses val="autoZero"/>
        <c:auto val="1"/>
        <c:lblAlgn val="ctr"/>
        <c:lblOffset val="100"/>
      </c:catAx>
      <c:valAx>
        <c:axId val="82413824"/>
        <c:scaling>
          <c:orientation val="minMax"/>
        </c:scaling>
        <c:axPos val="l"/>
        <c:majorGridlines/>
        <c:numFmt formatCode="#,##0" sourceLinked="0"/>
        <c:tickLblPos val="nextTo"/>
        <c:txPr>
          <a:bodyPr/>
          <a:lstStyle/>
          <a:p>
            <a:pPr>
              <a:defRPr sz="1100" b="1"/>
            </a:pPr>
            <a:endParaRPr lang="es-CO"/>
          </a:p>
        </c:txPr>
        <c:crossAx val="8241228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0383536779976144"/>
          <c:y val="0.11432101215527708"/>
          <c:w val="0.38114086311357814"/>
          <c:h val="0.20442810140879031"/>
        </c:manualLayout>
      </c:layout>
      <c:spPr>
        <a:solidFill>
          <a:srgbClr val="FFC000"/>
        </a:solidFill>
      </c:spPr>
      <c:txPr>
        <a:bodyPr/>
        <a:lstStyle/>
        <a:p>
          <a:pPr>
            <a:defRPr sz="1400" b="1"/>
          </a:pPr>
          <a:endParaRPr lang="es-CO"/>
        </a:p>
      </c:txPr>
    </c:legend>
    <c:plotVisOnly val="1"/>
  </c:chart>
  <c:txPr>
    <a:bodyPr/>
    <a:lstStyle/>
    <a:p>
      <a:pPr>
        <a:defRPr sz="1800"/>
      </a:pPr>
      <a:endParaRPr lang="es-CO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CO"/>
  <c:chart>
    <c:plotArea>
      <c:layout>
        <c:manualLayout>
          <c:layoutTarget val="inner"/>
          <c:xMode val="edge"/>
          <c:yMode val="edge"/>
          <c:x val="3.2229111986001764E-2"/>
          <c:y val="7.3649383352304559E-2"/>
          <c:w val="0.94802537182852165"/>
          <c:h val="0.80697178938749814"/>
        </c:manualLayout>
      </c:layout>
      <c:barChart>
        <c:barDir val="col"/>
        <c:grouping val="clustered"/>
        <c:ser>
          <c:idx val="0"/>
          <c:order val="0"/>
          <c:tx>
            <c:strRef>
              <c:f>Hoja1!$B$1</c:f>
              <c:strCache>
                <c:ptCount val="1"/>
                <c:pt idx="0">
                  <c:v>Departamento</c:v>
                </c:pt>
              </c:strCache>
            </c:strRef>
          </c:tx>
          <c:spPr>
            <a:solidFill>
              <a:srgbClr val="008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-1.5204249336280649E-3"/>
                  <c:y val="0.14845366609120855"/>
                </c:manualLayout>
              </c:layout>
              <c:numFmt formatCode="#,##0.0" sourceLinked="0"/>
              <c:spPr/>
              <c:txPr>
                <a:bodyPr rot="-5400000" vert="horz"/>
                <a:lstStyle/>
                <a:p>
                  <a:pPr>
                    <a:defRPr sz="1600" b="1">
                      <a:solidFill>
                        <a:schemeClr val="bg1"/>
                      </a:solidFill>
                    </a:defRPr>
                  </a:pPr>
                  <a:endParaRPr lang="es-CO"/>
                </a:p>
              </c:txPr>
              <c:showVal val="1"/>
            </c:dLbl>
            <c:dLbl>
              <c:idx val="1"/>
              <c:layout>
                <c:manualLayout>
                  <c:x val="-3.0408498672561297E-3"/>
                  <c:y val="0.14845314656831762"/>
                </c:manualLayout>
              </c:layout>
              <c:numFmt formatCode="#,##0.0" sourceLinked="0"/>
              <c:spPr/>
              <c:txPr>
                <a:bodyPr rot="-5400000" vert="horz"/>
                <a:lstStyle/>
                <a:p>
                  <a:pPr>
                    <a:defRPr sz="1600" b="1">
                      <a:solidFill>
                        <a:schemeClr val="bg1"/>
                      </a:solidFill>
                    </a:defRPr>
                  </a:pPr>
                  <a:endParaRPr lang="es-CO"/>
                </a:p>
              </c:txPr>
              <c:showVal val="1"/>
            </c:dLbl>
            <c:dLbl>
              <c:idx val="2"/>
              <c:layout>
                <c:manualLayout>
                  <c:x val="0"/>
                  <c:y val="0.17154645859428558"/>
                </c:manualLayout>
              </c:layout>
              <c:numFmt formatCode="#,##0.0" sourceLinked="0"/>
              <c:spPr/>
              <c:txPr>
                <a:bodyPr rot="-5400000" vert="horz"/>
                <a:lstStyle/>
                <a:p>
                  <a:pPr>
                    <a:defRPr sz="1600" b="1" baseline="0">
                      <a:solidFill>
                        <a:schemeClr val="bg1"/>
                      </a:solidFill>
                    </a:defRPr>
                  </a:pPr>
                  <a:endParaRPr lang="es-CO"/>
                </a:p>
              </c:txPr>
              <c:showVal val="1"/>
            </c:dLbl>
            <c:dLbl>
              <c:idx val="3"/>
              <c:layout>
                <c:manualLayout>
                  <c:x val="-1.5204249336280651E-3"/>
                  <c:y val="-6.5979407151648311E-3"/>
                </c:manualLayout>
              </c:layout>
              <c:numFmt formatCode="#,##0.0" sourceLinked="0"/>
              <c:spPr/>
              <c:txPr>
                <a:bodyPr rot="-5400000" vert="horz"/>
                <a:lstStyle/>
                <a:p>
                  <a:pPr>
                    <a:defRPr sz="1600" b="1">
                      <a:solidFill>
                        <a:schemeClr val="tx1"/>
                      </a:solidFill>
                    </a:defRPr>
                  </a:pPr>
                  <a:endParaRPr lang="es-CO"/>
                </a:p>
              </c:txPr>
              <c:showVal val="1"/>
            </c:dLbl>
            <c:dLbl>
              <c:idx val="5"/>
              <c:layout>
                <c:manualLayout>
                  <c:x val="-7.6021246681403217E-3"/>
                  <c:y val="0.10226808108505472"/>
                </c:manualLayout>
              </c:layout>
              <c:numFmt formatCode="#,##0.0" sourceLinked="0"/>
              <c:spPr/>
              <c:txPr>
                <a:bodyPr rot="-5400000" vert="horz"/>
                <a:lstStyle/>
                <a:p>
                  <a:pPr>
                    <a:defRPr sz="1600" b="1">
                      <a:solidFill>
                        <a:schemeClr val="bg1"/>
                      </a:solidFill>
                    </a:defRPr>
                  </a:pPr>
                  <a:endParaRPr lang="es-CO"/>
                </a:p>
              </c:txPr>
              <c:showVal val="1"/>
            </c:dLbl>
            <c:numFmt formatCode="#,##0.0" sourceLinked="0"/>
            <c:txPr>
              <a:bodyPr rot="-5400000" vert="horz"/>
              <a:lstStyle/>
              <a:p>
                <a:pPr>
                  <a:defRPr sz="1600" b="1"/>
                </a:pPr>
                <a:endParaRPr lang="es-CO"/>
              </a:p>
            </c:txPr>
            <c:showVal val="1"/>
          </c:dLbls>
          <c:cat>
            <c:strRef>
              <c:f>Hoja1!$A$2:$A$7</c:f>
              <c:strCache>
                <c:ptCount val="6"/>
                <c:pt idx="0">
                  <c:v>Total NBI</c:v>
                </c:pt>
                <c:pt idx="1">
                  <c:v>NBI Urbana</c:v>
                </c:pt>
                <c:pt idx="2">
                  <c:v>NBI Rural</c:v>
                </c:pt>
                <c:pt idx="3">
                  <c:v>Total Miseria</c:v>
                </c:pt>
                <c:pt idx="4">
                  <c:v>Miseria Urbana</c:v>
                </c:pt>
                <c:pt idx="5">
                  <c:v>Miseria Rural</c:v>
                </c:pt>
              </c:strCache>
            </c:strRef>
          </c:cat>
          <c:val>
            <c:numRef>
              <c:f>Hoja1!$B$2:$B$7</c:f>
              <c:numCache>
                <c:formatCode>General</c:formatCode>
                <c:ptCount val="6"/>
                <c:pt idx="0">
                  <c:v>17.47</c:v>
                </c:pt>
                <c:pt idx="1">
                  <c:v>13.06</c:v>
                </c:pt>
                <c:pt idx="2">
                  <c:v>32.06</c:v>
                </c:pt>
                <c:pt idx="3">
                  <c:v>3.94</c:v>
                </c:pt>
                <c:pt idx="4">
                  <c:v>2.2000000000000002</c:v>
                </c:pt>
                <c:pt idx="5">
                  <c:v>9.69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Belén de Umbría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2"/>
              <c:layout>
                <c:manualLayout>
                  <c:x val="0"/>
                  <c:y val="3.2989703575824233E-3"/>
                </c:manualLayout>
              </c:layout>
              <c:showVal val="1"/>
            </c:dLbl>
            <c:numFmt formatCode="#,##0.0" sourceLinked="0"/>
            <c:txPr>
              <a:bodyPr rot="-5400000" vert="horz"/>
              <a:lstStyle/>
              <a:p>
                <a:pPr>
                  <a:defRPr sz="1600" b="1" baseline="0"/>
                </a:pPr>
                <a:endParaRPr lang="es-CO"/>
              </a:p>
            </c:txPr>
            <c:showVal val="1"/>
          </c:dLbls>
          <c:cat>
            <c:strRef>
              <c:f>Hoja1!$A$2:$A$7</c:f>
              <c:strCache>
                <c:ptCount val="6"/>
                <c:pt idx="0">
                  <c:v>Total NBI</c:v>
                </c:pt>
                <c:pt idx="1">
                  <c:v>NBI Urbana</c:v>
                </c:pt>
                <c:pt idx="2">
                  <c:v>NBI Rural</c:v>
                </c:pt>
                <c:pt idx="3">
                  <c:v>Total Miseria</c:v>
                </c:pt>
                <c:pt idx="4">
                  <c:v>Miseria Urbana</c:v>
                </c:pt>
                <c:pt idx="5">
                  <c:v>Miseria Rural</c:v>
                </c:pt>
              </c:strCache>
            </c:strRef>
          </c:cat>
          <c:val>
            <c:numRef>
              <c:f>Hoja1!$C$2:$C$7</c:f>
              <c:numCache>
                <c:formatCode>General</c:formatCode>
                <c:ptCount val="6"/>
                <c:pt idx="0">
                  <c:v>24.07</c:v>
                </c:pt>
                <c:pt idx="1">
                  <c:v>18.43</c:v>
                </c:pt>
                <c:pt idx="2">
                  <c:v>28.93</c:v>
                </c:pt>
                <c:pt idx="3">
                  <c:v>5.42</c:v>
                </c:pt>
                <c:pt idx="4">
                  <c:v>2.3899999999999997</c:v>
                </c:pt>
                <c:pt idx="5">
                  <c:v>8.0300000000000011</c:v>
                </c:pt>
              </c:numCache>
            </c:numRef>
          </c:val>
        </c:ser>
        <c:axId val="82483072"/>
        <c:axId val="82484608"/>
      </c:barChart>
      <c:catAx>
        <c:axId val="82483072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 b="1"/>
            </a:pPr>
            <a:endParaRPr lang="es-CO"/>
          </a:p>
        </c:txPr>
        <c:crossAx val="82484608"/>
        <c:crosses val="autoZero"/>
        <c:auto val="1"/>
        <c:lblAlgn val="ctr"/>
        <c:lblOffset val="100"/>
      </c:catAx>
      <c:valAx>
        <c:axId val="82484608"/>
        <c:scaling>
          <c:orientation val="minMax"/>
        </c:scaling>
        <c:axPos val="l"/>
        <c:majorGridlines/>
        <c:numFmt formatCode="#,##0" sourceLinked="0"/>
        <c:tickLblPos val="nextTo"/>
        <c:txPr>
          <a:bodyPr/>
          <a:lstStyle/>
          <a:p>
            <a:pPr>
              <a:defRPr sz="1100" b="1"/>
            </a:pPr>
            <a:endParaRPr lang="es-CO"/>
          </a:p>
        </c:txPr>
        <c:crossAx val="8248307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0383536779976144"/>
          <c:y val="0.11432101215527708"/>
          <c:w val="0.34184252195446807"/>
          <c:h val="0.14174766461472443"/>
        </c:manualLayout>
      </c:layout>
      <c:spPr>
        <a:solidFill>
          <a:srgbClr val="FFC000"/>
        </a:solidFill>
      </c:spPr>
      <c:txPr>
        <a:bodyPr/>
        <a:lstStyle/>
        <a:p>
          <a:pPr>
            <a:defRPr sz="1400" b="1"/>
          </a:pPr>
          <a:endParaRPr lang="es-CO"/>
        </a:p>
      </c:txPr>
    </c:legend>
    <c:plotVisOnly val="1"/>
  </c:chart>
  <c:txPr>
    <a:bodyPr/>
    <a:lstStyle/>
    <a:p>
      <a:pPr>
        <a:defRPr sz="1800"/>
      </a:pPr>
      <a:endParaRPr lang="es-CO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CO"/>
  <c:chart>
    <c:plotArea>
      <c:layout>
        <c:manualLayout>
          <c:layoutTarget val="inner"/>
          <c:xMode val="edge"/>
          <c:yMode val="edge"/>
          <c:x val="0.12888441336727119"/>
          <c:y val="2.0865857630986008E-2"/>
          <c:w val="0.80505413385826752"/>
          <c:h val="0.80697178938749814"/>
        </c:manualLayout>
      </c:layout>
      <c:barChart>
        <c:barDir val="col"/>
        <c:grouping val="clustered"/>
        <c:ser>
          <c:idx val="0"/>
          <c:order val="0"/>
          <c:tx>
            <c:strRef>
              <c:f>Hoja1!$B$1</c:f>
              <c:strCache>
                <c:ptCount val="1"/>
                <c:pt idx="0">
                  <c:v>Departamento</c:v>
                </c:pt>
              </c:strCache>
            </c:strRef>
          </c:tx>
          <c:spPr>
            <a:solidFill>
              <a:srgbClr val="008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0"/>
                  <c:y val="0.12865984394571373"/>
                </c:manualLayout>
              </c:layout>
              <c:numFmt formatCode="#,##0" sourceLinked="0"/>
              <c:spPr/>
              <c:txPr>
                <a:bodyPr rot="-5400000" vert="horz"/>
                <a:lstStyle/>
                <a:p>
                  <a:pPr>
                    <a:defRPr sz="1600" b="1">
                      <a:solidFill>
                        <a:schemeClr val="bg1"/>
                      </a:solidFill>
                    </a:defRPr>
                  </a:pPr>
                  <a:endParaRPr lang="es-CO"/>
                </a:p>
              </c:txPr>
              <c:showVal val="1"/>
            </c:dLbl>
            <c:dLbl>
              <c:idx val="1"/>
              <c:layout>
                <c:manualLayout>
                  <c:x val="0"/>
                  <c:y val="0.19463925109736263"/>
                </c:manualLayout>
              </c:layout>
              <c:numFmt formatCode="#,##0" sourceLinked="0"/>
              <c:spPr/>
              <c:txPr>
                <a:bodyPr rot="-5400000" vert="horz"/>
                <a:lstStyle/>
                <a:p>
                  <a:pPr>
                    <a:defRPr sz="1600" b="1">
                      <a:solidFill>
                        <a:schemeClr val="bg1"/>
                      </a:solidFill>
                    </a:defRPr>
                  </a:pPr>
                  <a:endParaRPr lang="es-CO"/>
                </a:p>
              </c:txPr>
              <c:showVal val="1"/>
            </c:dLbl>
            <c:dLbl>
              <c:idx val="2"/>
              <c:layout>
                <c:manualLayout>
                  <c:x val="0"/>
                  <c:y val="0.17154645859428563"/>
                </c:manualLayout>
              </c:layout>
              <c:numFmt formatCode="#,##0" sourceLinked="0"/>
              <c:spPr/>
              <c:txPr>
                <a:bodyPr rot="-5400000" vert="horz"/>
                <a:lstStyle/>
                <a:p>
                  <a:pPr>
                    <a:defRPr sz="1600" b="1" baseline="0">
                      <a:solidFill>
                        <a:schemeClr val="bg1"/>
                      </a:solidFill>
                    </a:defRPr>
                  </a:pPr>
                  <a:endParaRPr lang="es-CO"/>
                </a:p>
              </c:txPr>
              <c:showVal val="1"/>
            </c:dLbl>
            <c:numFmt formatCode="#,##0" sourceLinked="0"/>
            <c:txPr>
              <a:bodyPr rot="-5400000" vert="horz"/>
              <a:lstStyle/>
              <a:p>
                <a:pPr>
                  <a:defRPr sz="1600" b="1"/>
                </a:pPr>
                <a:endParaRPr lang="es-CO"/>
              </a:p>
            </c:txPr>
            <c:showVal val="1"/>
          </c:dLbls>
          <c:cat>
            <c:strRef>
              <c:f>Hoja1!$A$2</c:f>
              <c:strCache>
                <c:ptCount val="1"/>
                <c:pt idx="0">
                  <c:v>Extrema Pobreza</c:v>
                </c:pt>
              </c:strCache>
            </c:strRef>
          </c:cat>
          <c:val>
            <c:numRef>
              <c:f>Hoja1!$B$2</c:f>
              <c:numCache>
                <c:formatCode>#,##0</c:formatCode>
                <c:ptCount val="1"/>
                <c:pt idx="0">
                  <c:v>27905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Belén de Umbría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Lbls>
            <c:numFmt formatCode="#,##0" sourceLinked="0"/>
            <c:txPr>
              <a:bodyPr rot="-5400000" vert="horz"/>
              <a:lstStyle/>
              <a:p>
                <a:pPr>
                  <a:defRPr sz="1600" b="1" baseline="0"/>
                </a:pPr>
                <a:endParaRPr lang="es-CO"/>
              </a:p>
            </c:txPr>
            <c:showVal val="1"/>
          </c:dLbls>
          <c:cat>
            <c:strRef>
              <c:f>Hoja1!$A$2</c:f>
              <c:strCache>
                <c:ptCount val="1"/>
                <c:pt idx="0">
                  <c:v>Extrema Pobreza</c:v>
                </c:pt>
              </c:strCache>
            </c:strRef>
          </c:cat>
          <c:val>
            <c:numRef>
              <c:f>Hoja1!$C$2</c:f>
              <c:numCache>
                <c:formatCode>General</c:formatCode>
                <c:ptCount val="1"/>
                <c:pt idx="0">
                  <c:v>524</c:v>
                </c:pt>
              </c:numCache>
            </c:numRef>
          </c:val>
        </c:ser>
        <c:axId val="128980864"/>
        <c:axId val="128982400"/>
      </c:barChart>
      <c:catAx>
        <c:axId val="128980864"/>
        <c:scaling>
          <c:orientation val="minMax"/>
        </c:scaling>
        <c:axPos val="b"/>
        <c:tickLblPos val="nextTo"/>
        <c:txPr>
          <a:bodyPr rot="0" vert="horz"/>
          <a:lstStyle/>
          <a:p>
            <a:pPr>
              <a:defRPr sz="1600" b="1" spc="-100" baseline="0"/>
            </a:pPr>
            <a:endParaRPr lang="es-CO"/>
          </a:p>
        </c:txPr>
        <c:crossAx val="128982400"/>
        <c:crosses val="autoZero"/>
        <c:auto val="1"/>
        <c:lblAlgn val="ctr"/>
        <c:lblOffset val="100"/>
      </c:catAx>
      <c:valAx>
        <c:axId val="128982400"/>
        <c:scaling>
          <c:orientation val="minMax"/>
        </c:scaling>
        <c:axPos val="l"/>
        <c:majorGridlines/>
        <c:numFmt formatCode="#,##0" sourceLinked="0"/>
        <c:tickLblPos val="nextTo"/>
        <c:txPr>
          <a:bodyPr/>
          <a:lstStyle/>
          <a:p>
            <a:pPr>
              <a:defRPr sz="1100" b="1"/>
            </a:pPr>
            <a:endParaRPr lang="es-CO"/>
          </a:p>
        </c:txPr>
        <c:crossAx val="12898086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0383536779976144"/>
          <c:y val="0.11432101215527708"/>
          <c:w val="0.34184252195446818"/>
          <c:h val="0.14174766461472443"/>
        </c:manualLayout>
      </c:layout>
      <c:spPr>
        <a:solidFill>
          <a:srgbClr val="FFC000"/>
        </a:solidFill>
      </c:spPr>
      <c:txPr>
        <a:bodyPr/>
        <a:lstStyle/>
        <a:p>
          <a:pPr>
            <a:defRPr sz="1400" b="1"/>
          </a:pPr>
          <a:endParaRPr lang="es-CO"/>
        </a:p>
      </c:txPr>
    </c:legend>
    <c:plotVisOnly val="1"/>
  </c:chart>
  <c:txPr>
    <a:bodyPr/>
    <a:lstStyle/>
    <a:p>
      <a:pPr>
        <a:defRPr sz="1800"/>
      </a:pPr>
      <a:endParaRPr lang="es-CO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CO"/>
  <c:chart>
    <c:autoTitleDeleted val="1"/>
    <c:plotArea>
      <c:layout>
        <c:manualLayout>
          <c:layoutTarget val="inner"/>
          <c:xMode val="edge"/>
          <c:yMode val="edge"/>
          <c:x val="8.1164999102636401E-2"/>
          <c:y val="9.344320549779904E-2"/>
          <c:w val="0.80505413385826752"/>
          <c:h val="0.80697178938749814"/>
        </c:manualLayout>
      </c:layout>
      <c:barChart>
        <c:barDir val="col"/>
        <c:grouping val="clustered"/>
        <c:ser>
          <c:idx val="0"/>
          <c:order val="0"/>
          <c:tx>
            <c:strRef>
              <c:f>Hoja1!$B$1</c:f>
              <c:strCache>
                <c:ptCount val="1"/>
                <c:pt idx="0">
                  <c:v>Belén de Umbría</c:v>
                </c:pt>
              </c:strCache>
            </c:strRef>
          </c:tx>
          <c:spPr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8.4210731055237818E-3"/>
                  <c:y val="0.18474234002461506"/>
                </c:manualLayout>
              </c:layout>
              <c:numFmt formatCode="#,##0.00" sourceLinked="0"/>
              <c:spPr/>
              <c:txPr>
                <a:bodyPr rot="-5400000" vert="horz"/>
                <a:lstStyle/>
                <a:p>
                  <a:pPr>
                    <a:defRPr sz="1600" b="1">
                      <a:solidFill>
                        <a:schemeClr val="bg1"/>
                      </a:solidFill>
                    </a:defRPr>
                  </a:pPr>
                  <a:endParaRPr lang="es-CO"/>
                </a:p>
              </c:txPr>
              <c:showVal val="1"/>
            </c:dLbl>
            <c:dLbl>
              <c:idx val="1"/>
              <c:layout>
                <c:manualLayout>
                  <c:x val="0"/>
                  <c:y val="0.19463925109736277"/>
                </c:manualLayout>
              </c:layout>
              <c:numFmt formatCode="#,##0.00" sourceLinked="0"/>
              <c:spPr/>
              <c:txPr>
                <a:bodyPr rot="-5400000" vert="horz"/>
                <a:lstStyle/>
                <a:p>
                  <a:pPr>
                    <a:defRPr sz="1200" b="1">
                      <a:solidFill>
                        <a:schemeClr val="bg1"/>
                      </a:solidFill>
                    </a:defRPr>
                  </a:pPr>
                  <a:endParaRPr lang="es-CO"/>
                </a:p>
              </c:txPr>
              <c:showVal val="1"/>
            </c:dLbl>
            <c:dLbl>
              <c:idx val="2"/>
              <c:layout>
                <c:manualLayout>
                  <c:x val="0"/>
                  <c:y val="0.17154645859428577"/>
                </c:manualLayout>
              </c:layout>
              <c:numFmt formatCode="#,##0.00" sourceLinked="0"/>
              <c:spPr/>
              <c:txPr>
                <a:bodyPr rot="-5400000" vert="horz"/>
                <a:lstStyle/>
                <a:p>
                  <a:pPr>
                    <a:defRPr sz="1200" b="1" baseline="0">
                      <a:solidFill>
                        <a:schemeClr val="bg1"/>
                      </a:solidFill>
                    </a:defRPr>
                  </a:pPr>
                  <a:endParaRPr lang="es-CO"/>
                </a:p>
              </c:txPr>
              <c:showVal val="1"/>
            </c:dLbl>
            <c:numFmt formatCode="#,##0.00" sourceLinked="0"/>
            <c:txPr>
              <a:bodyPr rot="-5400000" vert="horz"/>
              <a:lstStyle/>
              <a:p>
                <a:pPr>
                  <a:defRPr sz="1200" b="1"/>
                </a:pPr>
                <a:endParaRPr lang="es-CO"/>
              </a:p>
            </c:txPr>
            <c:showVal val="1"/>
          </c:dLbls>
          <c:cat>
            <c:strRef>
              <c:f>Hoja1!$A$2</c:f>
              <c:strCache>
                <c:ptCount val="1"/>
                <c:pt idx="0">
                  <c:v>Analfabetismo</c:v>
                </c:pt>
              </c:strCache>
            </c:strRef>
          </c:cat>
          <c:val>
            <c:numRef>
              <c:f>Hoja1!$B$2</c:f>
              <c:numCache>
                <c:formatCode>General</c:formatCode>
                <c:ptCount val="1"/>
                <c:pt idx="0">
                  <c:v>10.4</c:v>
                </c:pt>
              </c:numCache>
            </c:numRef>
          </c:val>
        </c:ser>
        <c:axId val="116368128"/>
        <c:axId val="116369664"/>
      </c:barChart>
      <c:catAx>
        <c:axId val="116368128"/>
        <c:scaling>
          <c:orientation val="minMax"/>
        </c:scaling>
        <c:axPos val="b"/>
        <c:tickLblPos val="nextTo"/>
        <c:txPr>
          <a:bodyPr rot="0" vert="horz"/>
          <a:lstStyle/>
          <a:p>
            <a:pPr>
              <a:defRPr sz="1600" b="1" spc="-100" baseline="0"/>
            </a:pPr>
            <a:endParaRPr lang="es-CO"/>
          </a:p>
        </c:txPr>
        <c:crossAx val="116369664"/>
        <c:crosses val="autoZero"/>
        <c:auto val="1"/>
        <c:lblAlgn val="ctr"/>
        <c:lblOffset val="100"/>
      </c:catAx>
      <c:valAx>
        <c:axId val="116369664"/>
        <c:scaling>
          <c:orientation val="minMax"/>
        </c:scaling>
        <c:axPos val="l"/>
        <c:majorGridlines/>
        <c:numFmt formatCode="#,##0" sourceLinked="0"/>
        <c:tickLblPos val="nextTo"/>
        <c:txPr>
          <a:bodyPr/>
          <a:lstStyle/>
          <a:p>
            <a:pPr>
              <a:defRPr sz="1100" b="1"/>
            </a:pPr>
            <a:endParaRPr lang="es-CO"/>
          </a:p>
        </c:txPr>
        <c:crossAx val="11636812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5815747804553348"/>
          <c:y val="1.8650871785387192E-2"/>
          <c:w val="0.34184252195446857"/>
          <c:h val="0.14174766461472443"/>
        </c:manualLayout>
      </c:layout>
      <c:spPr>
        <a:solidFill>
          <a:srgbClr val="FFC000"/>
        </a:solidFill>
      </c:spPr>
      <c:txPr>
        <a:bodyPr/>
        <a:lstStyle/>
        <a:p>
          <a:pPr>
            <a:defRPr sz="1400" b="1"/>
          </a:pPr>
          <a:endParaRPr lang="es-CO"/>
        </a:p>
      </c:txPr>
    </c:legend>
    <c:plotVisOnly val="1"/>
  </c:chart>
  <c:txPr>
    <a:bodyPr/>
    <a:lstStyle/>
    <a:p>
      <a:pPr>
        <a:defRPr sz="1800"/>
      </a:pPr>
      <a:endParaRPr lang="es-CO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CO"/>
  <c:chart>
    <c:autoTitleDeleted val="1"/>
    <c:plotArea>
      <c:layout>
        <c:manualLayout>
          <c:layoutTarget val="inner"/>
          <c:xMode val="edge"/>
          <c:yMode val="edge"/>
          <c:x val="0.12888441336727119"/>
          <c:y val="9.344320549779904E-2"/>
          <c:w val="0.80505413385826752"/>
          <c:h val="0.80697178938749814"/>
        </c:manualLayout>
      </c:layout>
      <c:barChart>
        <c:barDir val="col"/>
        <c:grouping val="clustered"/>
        <c:ser>
          <c:idx val="0"/>
          <c:order val="0"/>
          <c:tx>
            <c:strRef>
              <c:f>Hoja1!$B$1</c:f>
              <c:strCache>
                <c:ptCount val="1"/>
                <c:pt idx="0">
                  <c:v>Belén de Umbría</c:v>
                </c:pt>
              </c:strCache>
            </c:strRef>
          </c:tx>
          <c:spPr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0"/>
                  <c:y val="0.1286598439457137"/>
                </c:manualLayout>
              </c:layout>
              <c:numFmt formatCode="#,##0" sourceLinked="0"/>
              <c:spPr/>
              <c:txPr>
                <a:bodyPr rot="-5400000" vert="horz"/>
                <a:lstStyle/>
                <a:p>
                  <a:pPr>
                    <a:defRPr sz="1600" b="1">
                      <a:solidFill>
                        <a:schemeClr val="bg1"/>
                      </a:solidFill>
                    </a:defRPr>
                  </a:pPr>
                  <a:endParaRPr lang="es-CO"/>
                </a:p>
              </c:txPr>
              <c:showVal val="1"/>
            </c:dLbl>
            <c:dLbl>
              <c:idx val="1"/>
              <c:layout>
                <c:manualLayout>
                  <c:x val="0"/>
                  <c:y val="0.19463925109736269"/>
                </c:manualLayout>
              </c:layout>
              <c:numFmt formatCode="#,##0.00" sourceLinked="0"/>
              <c:spPr/>
              <c:txPr>
                <a:bodyPr rot="-5400000" vert="horz"/>
                <a:lstStyle/>
                <a:p>
                  <a:pPr>
                    <a:defRPr sz="1600" b="1">
                      <a:solidFill>
                        <a:schemeClr val="bg1"/>
                      </a:solidFill>
                    </a:defRPr>
                  </a:pPr>
                  <a:endParaRPr lang="es-CO"/>
                </a:p>
              </c:txPr>
              <c:showVal val="1"/>
            </c:dLbl>
            <c:dLbl>
              <c:idx val="2"/>
              <c:layout>
                <c:manualLayout>
                  <c:x val="0"/>
                  <c:y val="0.17154645859428569"/>
                </c:manualLayout>
              </c:layout>
              <c:numFmt formatCode="#,##0" sourceLinked="0"/>
              <c:spPr/>
              <c:txPr>
                <a:bodyPr rot="-5400000" vert="horz"/>
                <a:lstStyle/>
                <a:p>
                  <a:pPr>
                    <a:defRPr sz="1600" b="1" baseline="0">
                      <a:solidFill>
                        <a:schemeClr val="bg1"/>
                      </a:solidFill>
                    </a:defRPr>
                  </a:pPr>
                  <a:endParaRPr lang="es-CO"/>
                </a:p>
              </c:txPr>
              <c:showVal val="1"/>
            </c:dLbl>
            <c:numFmt formatCode="#,##0" sourceLinked="0"/>
            <c:txPr>
              <a:bodyPr rot="-5400000" vert="horz"/>
              <a:lstStyle/>
              <a:p>
                <a:pPr>
                  <a:defRPr sz="1600" b="1"/>
                </a:pPr>
                <a:endParaRPr lang="es-CO"/>
              </a:p>
            </c:txPr>
            <c:showVal val="1"/>
          </c:dLbls>
          <c:cat>
            <c:strRef>
              <c:f>Hoja1!$A$2:$A$3</c:f>
              <c:strCache>
                <c:ptCount val="2"/>
                <c:pt idx="0">
                  <c:v>Acueducto</c:v>
                </c:pt>
                <c:pt idx="1">
                  <c:v>Alcantarillado</c:v>
                </c:pt>
              </c:strCache>
            </c:strRef>
          </c:cat>
          <c:val>
            <c:numRef>
              <c:f>Hoja1!$B$2:$B$3</c:f>
              <c:numCache>
                <c:formatCode>#,##0.00</c:formatCode>
                <c:ptCount val="2"/>
                <c:pt idx="0" formatCode="#,##0">
                  <c:v>100</c:v>
                </c:pt>
                <c:pt idx="1">
                  <c:v>98.78</c:v>
                </c:pt>
              </c:numCache>
            </c:numRef>
          </c:val>
        </c:ser>
        <c:axId val="116379008"/>
        <c:axId val="82518016"/>
      </c:barChart>
      <c:catAx>
        <c:axId val="116379008"/>
        <c:scaling>
          <c:orientation val="minMax"/>
        </c:scaling>
        <c:axPos val="b"/>
        <c:tickLblPos val="nextTo"/>
        <c:txPr>
          <a:bodyPr rot="0" vert="horz"/>
          <a:lstStyle/>
          <a:p>
            <a:pPr>
              <a:defRPr sz="1600" b="1" spc="-100" baseline="0"/>
            </a:pPr>
            <a:endParaRPr lang="es-CO"/>
          </a:p>
        </c:txPr>
        <c:crossAx val="82518016"/>
        <c:crosses val="autoZero"/>
        <c:auto val="1"/>
        <c:lblAlgn val="ctr"/>
        <c:lblOffset val="100"/>
      </c:catAx>
      <c:valAx>
        <c:axId val="82518016"/>
        <c:scaling>
          <c:orientation val="minMax"/>
        </c:scaling>
        <c:axPos val="l"/>
        <c:majorGridlines/>
        <c:numFmt formatCode="#,##0" sourceLinked="0"/>
        <c:tickLblPos val="nextTo"/>
        <c:txPr>
          <a:bodyPr/>
          <a:lstStyle/>
          <a:p>
            <a:pPr>
              <a:defRPr sz="1100" b="1"/>
            </a:pPr>
            <a:endParaRPr lang="es-CO"/>
          </a:p>
        </c:txPr>
        <c:crossAx val="11637900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57015107537766629"/>
          <c:y val="0.11432101215527708"/>
          <c:w val="0.34184252195446829"/>
          <c:h val="0.14174766461472443"/>
        </c:manualLayout>
      </c:layout>
      <c:spPr>
        <a:solidFill>
          <a:srgbClr val="FFC000"/>
        </a:solidFill>
      </c:spPr>
      <c:txPr>
        <a:bodyPr/>
        <a:lstStyle/>
        <a:p>
          <a:pPr>
            <a:defRPr sz="1400" b="1"/>
          </a:pPr>
          <a:endParaRPr lang="es-CO"/>
        </a:p>
      </c:txPr>
    </c:legend>
    <c:plotVisOnly val="1"/>
  </c:chart>
  <c:txPr>
    <a:bodyPr/>
    <a:lstStyle/>
    <a:p>
      <a:pPr>
        <a:defRPr sz="1800"/>
      </a:pPr>
      <a:endParaRPr lang="es-CO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783" cy="466464"/>
          </a:xfrm>
          <a:prstGeom prst="rect">
            <a:avLst/>
          </a:prstGeom>
        </p:spPr>
        <p:txBody>
          <a:bodyPr vert="horz" lIns="91414" tIns="45708" rIns="91414" bIns="45708" rtlCol="0"/>
          <a:lstStyle>
            <a:lvl1pPr algn="l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970048" y="0"/>
            <a:ext cx="3038783" cy="466464"/>
          </a:xfrm>
          <a:prstGeom prst="rect">
            <a:avLst/>
          </a:prstGeom>
        </p:spPr>
        <p:txBody>
          <a:bodyPr vert="horz" lIns="91414" tIns="45708" rIns="91414" bIns="45708" rtlCol="0"/>
          <a:lstStyle>
            <a:lvl1pPr algn="r">
              <a:defRPr sz="1200"/>
            </a:lvl1pPr>
          </a:lstStyle>
          <a:p>
            <a:pPr>
              <a:defRPr/>
            </a:pPr>
            <a:fld id="{F0212111-3C3B-46D4-8DB5-9C599BFEA606}" type="datetimeFigureOut">
              <a:rPr lang="es-ES"/>
              <a:pPr>
                <a:defRPr/>
              </a:pPr>
              <a:t>04/06/2012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829937"/>
            <a:ext cx="3038783" cy="464898"/>
          </a:xfrm>
          <a:prstGeom prst="rect">
            <a:avLst/>
          </a:prstGeom>
        </p:spPr>
        <p:txBody>
          <a:bodyPr vert="horz" lIns="91414" tIns="45708" rIns="91414" bIns="45708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970048" y="8829937"/>
            <a:ext cx="3038783" cy="464898"/>
          </a:xfrm>
          <a:prstGeom prst="rect">
            <a:avLst/>
          </a:prstGeom>
        </p:spPr>
        <p:txBody>
          <a:bodyPr vert="horz" lIns="91414" tIns="45708" rIns="91414" bIns="45708" rtlCol="0" anchor="b"/>
          <a:lstStyle>
            <a:lvl1pPr algn="r">
              <a:defRPr sz="1200"/>
            </a:lvl1pPr>
          </a:lstStyle>
          <a:p>
            <a:pPr>
              <a:defRPr/>
            </a:pPr>
            <a:fld id="{2AA064D8-CAD3-4AEF-888E-87DA0BC8F1A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34947654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783" cy="463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48" tIns="46574" rIns="93148" bIns="46574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048" y="0"/>
            <a:ext cx="3038783" cy="463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48" tIns="46574" rIns="93148" bIns="46574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2688" y="698500"/>
            <a:ext cx="4645025" cy="34829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0412" y="4415751"/>
            <a:ext cx="5609576" cy="4182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48" tIns="46574" rIns="93148" bIns="4657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686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37"/>
            <a:ext cx="3038783" cy="464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48" tIns="46574" rIns="93148" bIns="46574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86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048" y="8829937"/>
            <a:ext cx="3038783" cy="464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48" tIns="46574" rIns="93148" bIns="46574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DFA640B7-9F7B-42D2-AABF-273BD036D4A8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4212290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A640B7-9F7B-42D2-AABF-273BD036D4A8}" type="slidenum">
              <a:rPr lang="es-ES" smtClean="0"/>
              <a:pPr>
                <a:defRPr/>
              </a:pPr>
              <a:t>1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A640B7-9F7B-42D2-AABF-273BD036D4A8}" type="slidenum">
              <a:rPr lang="es-ES" smtClean="0"/>
              <a:pPr>
                <a:defRPr/>
              </a:pPr>
              <a:t>25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357188" y="6286500"/>
            <a:ext cx="381635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defRPr/>
            </a:pPr>
            <a:r>
              <a:rPr lang="es-CO" b="1" dirty="0">
                <a:solidFill>
                  <a:schemeClr val="bg1"/>
                </a:solidFill>
              </a:rPr>
              <a:t>Secretaria de Planeación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0" y="6569075"/>
            <a:ext cx="44291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defRPr/>
            </a:pPr>
            <a:r>
              <a:rPr lang="es-CO" sz="1400" dirty="0">
                <a:solidFill>
                  <a:schemeClr val="bg1"/>
                </a:solidFill>
              </a:rPr>
              <a:t>http://planeación.risaralda.gov.co</a:t>
            </a:r>
            <a:endParaRPr lang="es-ES" sz="1400" dirty="0">
              <a:solidFill>
                <a:schemeClr val="bg1"/>
              </a:solidFill>
            </a:endParaRPr>
          </a:p>
        </p:txBody>
      </p:sp>
      <p:sp>
        <p:nvSpPr>
          <p:cNvPr id="5" name="4 Rectángulo"/>
          <p:cNvSpPr/>
          <p:nvPr userDrawn="1"/>
        </p:nvSpPr>
        <p:spPr>
          <a:xfrm>
            <a:off x="7358063" y="1143000"/>
            <a:ext cx="1571625" cy="3746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6" name="5 Rectángulo"/>
          <p:cNvSpPr/>
          <p:nvPr userDrawn="1"/>
        </p:nvSpPr>
        <p:spPr>
          <a:xfrm>
            <a:off x="4429125" y="6246813"/>
            <a:ext cx="4714875" cy="6111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7" name="6 Rectángulo"/>
          <p:cNvSpPr/>
          <p:nvPr userDrawn="1"/>
        </p:nvSpPr>
        <p:spPr>
          <a:xfrm>
            <a:off x="0" y="6215063"/>
            <a:ext cx="9144000" cy="46037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sz="6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5" r:id="rId1"/>
    <p:sldLayoutId id="2147484128" r:id="rId2"/>
    <p:sldLayoutId id="2147484116" r:id="rId3"/>
    <p:sldLayoutId id="2147484117" r:id="rId4"/>
    <p:sldLayoutId id="2147484118" r:id="rId5"/>
    <p:sldLayoutId id="2147484119" r:id="rId6"/>
    <p:sldLayoutId id="2147484120" r:id="rId7"/>
    <p:sldLayoutId id="2147484121" r:id="rId8"/>
    <p:sldLayoutId id="2147484122" r:id="rId9"/>
    <p:sldLayoutId id="2147484123" r:id="rId10"/>
    <p:sldLayoutId id="2147484124" r:id="rId11"/>
  </p:sldLayoutIdLst>
  <p:transition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0" y="3000372"/>
            <a:ext cx="9144000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s-ES" sz="5400" b="1" dirty="0" smtClean="0">
                <a:ln w="11430"/>
                <a:solidFill>
                  <a:srgbClr val="008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2012 - 2015</a:t>
            </a:r>
            <a:endParaRPr lang="es-ES" sz="5400" b="1" dirty="0">
              <a:ln w="11430"/>
              <a:solidFill>
                <a:srgbClr val="008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0" y="1000108"/>
            <a:ext cx="9144000" cy="193899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s-ES" sz="6000" b="1" spc="50" dirty="0" smtClean="0">
                <a:ln w="11430"/>
                <a:solidFill>
                  <a:srgbClr val="008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Proceso Formulación</a:t>
            </a:r>
          </a:p>
          <a:p>
            <a:pPr algn="ctr">
              <a:defRPr/>
            </a:pPr>
            <a:r>
              <a:rPr lang="es-ES" sz="6000" b="1" spc="50" dirty="0" smtClean="0">
                <a:ln w="11430"/>
                <a:solidFill>
                  <a:srgbClr val="008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Plan de Desarrollo</a:t>
            </a:r>
            <a:endParaRPr lang="es-ES" sz="6000" b="1" spc="50" dirty="0">
              <a:ln w="11430"/>
              <a:solidFill>
                <a:srgbClr val="008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2357422" y="5000636"/>
            <a:ext cx="6643734" cy="107721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>
              <a:defRPr/>
            </a:pPr>
            <a:r>
              <a:rPr lang="es-ES" sz="3200" b="1" dirty="0" smtClean="0">
                <a:ln w="11430"/>
                <a:solidFill>
                  <a:srgbClr val="008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Risaralda: Unida, Incluyente y con Resultados</a:t>
            </a:r>
            <a:endParaRPr lang="es-ES" sz="3200" b="1" dirty="0">
              <a:ln w="11430"/>
              <a:solidFill>
                <a:srgbClr val="008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6732240" y="5661248"/>
            <a:ext cx="1800200" cy="216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 smtClean="0"/>
              <a:t>Fuente: DNP Fichas municipales</a:t>
            </a:r>
            <a:endParaRPr lang="es-CO" sz="800" dirty="0"/>
          </a:p>
        </p:txBody>
      </p:sp>
      <p:sp>
        <p:nvSpPr>
          <p:cNvPr id="8" name="7 CuadroTexto"/>
          <p:cNvSpPr txBox="1"/>
          <p:nvPr/>
        </p:nvSpPr>
        <p:spPr>
          <a:xfrm>
            <a:off x="1331640" y="692696"/>
            <a:ext cx="57606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s-ES" sz="2800" spc="50" dirty="0" smtClean="0">
                <a:ln w="11430">
                  <a:solidFill>
                    <a:schemeClr val="tx1">
                      <a:alpha val="28000"/>
                    </a:schemeClr>
                  </a:solidFill>
                </a:ln>
                <a:solidFill>
                  <a:srgbClr val="008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Tasa de analfabetismo a 2005</a:t>
            </a:r>
          </a:p>
          <a:p>
            <a:pPr algn="ctr">
              <a:defRPr/>
            </a:pPr>
            <a:r>
              <a:rPr lang="es-ES" sz="2800" spc="50" dirty="0" smtClean="0">
                <a:ln w="11430">
                  <a:solidFill>
                    <a:schemeClr val="tx1">
                      <a:alpha val="28000"/>
                    </a:schemeClr>
                  </a:solidFill>
                </a:ln>
                <a:solidFill>
                  <a:srgbClr val="008000"/>
                </a:solidFill>
                <a:latin typeface="Tahoma" pitchFamily="34" charset="0"/>
                <a:cs typeface="Tahoma" pitchFamily="34" charset="0"/>
              </a:rPr>
              <a:t>(Mayores de 15 años en %)</a:t>
            </a:r>
          </a:p>
        </p:txBody>
      </p:sp>
      <p:pic>
        <p:nvPicPr>
          <p:cNvPr id="5" name="4 Imagen" descr="Educaci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1916832"/>
            <a:ext cx="2968210" cy="396044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7" name="6 Gráfico"/>
          <p:cNvGraphicFramePr/>
          <p:nvPr/>
        </p:nvGraphicFramePr>
        <p:xfrm>
          <a:off x="4211960" y="1844824"/>
          <a:ext cx="4524364" cy="38496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Gráfico"/>
          <p:cNvGraphicFramePr/>
          <p:nvPr/>
        </p:nvGraphicFramePr>
        <p:xfrm>
          <a:off x="467544" y="1844824"/>
          <a:ext cx="4524364" cy="38496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5 CuadroTexto"/>
          <p:cNvSpPr txBox="1"/>
          <p:nvPr/>
        </p:nvSpPr>
        <p:spPr>
          <a:xfrm>
            <a:off x="2699792" y="5805264"/>
            <a:ext cx="2160240" cy="216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 smtClean="0"/>
              <a:t>Fuente: SIU. Sistema Único de información</a:t>
            </a:r>
            <a:endParaRPr lang="es-CO" sz="800" dirty="0"/>
          </a:p>
        </p:txBody>
      </p:sp>
      <p:sp>
        <p:nvSpPr>
          <p:cNvPr id="8" name="7 CuadroTexto"/>
          <p:cNvSpPr txBox="1"/>
          <p:nvPr/>
        </p:nvSpPr>
        <p:spPr>
          <a:xfrm>
            <a:off x="971600" y="692696"/>
            <a:ext cx="63367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s-ES" sz="2800" spc="50" dirty="0" smtClean="0">
                <a:ln w="11430">
                  <a:solidFill>
                    <a:schemeClr val="tx1">
                      <a:alpha val="28000"/>
                    </a:schemeClr>
                  </a:solidFill>
                </a:ln>
                <a:solidFill>
                  <a:srgbClr val="008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Cobertura acueducto y alcantarillado a 2010 (%)</a:t>
            </a:r>
          </a:p>
        </p:txBody>
      </p:sp>
      <p:pic>
        <p:nvPicPr>
          <p:cNvPr id="5" name="4 Imagen" descr="Acueducto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2420888"/>
            <a:ext cx="3552394" cy="266429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Gráfico"/>
          <p:cNvGraphicFramePr/>
          <p:nvPr/>
        </p:nvGraphicFramePr>
        <p:xfrm>
          <a:off x="3923928" y="1628800"/>
          <a:ext cx="4524364" cy="38496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5 CuadroTexto"/>
          <p:cNvSpPr txBox="1"/>
          <p:nvPr/>
        </p:nvSpPr>
        <p:spPr>
          <a:xfrm>
            <a:off x="6732240" y="5733256"/>
            <a:ext cx="1656184" cy="216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 smtClean="0"/>
              <a:t>Fuente: DNP fichas municipales</a:t>
            </a:r>
            <a:endParaRPr lang="es-CO" sz="800" dirty="0"/>
          </a:p>
        </p:txBody>
      </p:sp>
      <p:sp>
        <p:nvSpPr>
          <p:cNvPr id="8" name="7 CuadroTexto"/>
          <p:cNvSpPr txBox="1"/>
          <p:nvPr/>
        </p:nvSpPr>
        <p:spPr>
          <a:xfrm>
            <a:off x="1547664" y="692696"/>
            <a:ext cx="5760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s-ES" sz="2800" spc="50" dirty="0" smtClean="0">
                <a:ln w="11430">
                  <a:solidFill>
                    <a:schemeClr val="tx1">
                      <a:alpha val="28000"/>
                    </a:schemeClr>
                  </a:solidFill>
                </a:ln>
                <a:solidFill>
                  <a:srgbClr val="008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Población desplazada a 2010</a:t>
            </a:r>
          </a:p>
        </p:txBody>
      </p:sp>
      <p:pic>
        <p:nvPicPr>
          <p:cNvPr id="5" name="4 Imagen" descr="Desplazado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700808"/>
            <a:ext cx="3384376" cy="2543117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Gráfico"/>
          <p:cNvGraphicFramePr/>
          <p:nvPr/>
        </p:nvGraphicFramePr>
        <p:xfrm>
          <a:off x="251520" y="1916832"/>
          <a:ext cx="4524364" cy="38496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5 CuadroTexto"/>
          <p:cNvSpPr txBox="1"/>
          <p:nvPr/>
        </p:nvSpPr>
        <p:spPr>
          <a:xfrm>
            <a:off x="2987824" y="5589240"/>
            <a:ext cx="1800200" cy="216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 smtClean="0"/>
              <a:t>Fuente: DNP  fichas municipales</a:t>
            </a:r>
            <a:endParaRPr lang="es-CO" sz="800" dirty="0"/>
          </a:p>
        </p:txBody>
      </p:sp>
      <p:sp>
        <p:nvSpPr>
          <p:cNvPr id="8" name="7 CuadroTexto"/>
          <p:cNvSpPr txBox="1"/>
          <p:nvPr/>
        </p:nvSpPr>
        <p:spPr>
          <a:xfrm>
            <a:off x="1547664" y="692696"/>
            <a:ext cx="57606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s-ES" sz="2800" spc="50" dirty="0" smtClean="0">
                <a:ln w="11430">
                  <a:solidFill>
                    <a:schemeClr val="tx1">
                      <a:alpha val="28000"/>
                    </a:schemeClr>
                  </a:solidFill>
                </a:ln>
                <a:solidFill>
                  <a:srgbClr val="008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Déficit de vivienda a 2005</a:t>
            </a:r>
          </a:p>
          <a:p>
            <a:pPr algn="ctr">
              <a:defRPr/>
            </a:pPr>
            <a:r>
              <a:rPr lang="es-ES" sz="2800" spc="50" dirty="0" smtClean="0">
                <a:ln w="11430">
                  <a:solidFill>
                    <a:schemeClr val="tx1">
                      <a:alpha val="28000"/>
                    </a:schemeClr>
                  </a:solidFill>
                </a:ln>
                <a:solidFill>
                  <a:srgbClr val="008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(%)</a:t>
            </a:r>
          </a:p>
        </p:txBody>
      </p:sp>
      <p:pic>
        <p:nvPicPr>
          <p:cNvPr id="5" name="4 Imagen" descr="Viviend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36096" y="1700808"/>
            <a:ext cx="3456384" cy="259387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Gráfico"/>
          <p:cNvGraphicFramePr/>
          <p:nvPr/>
        </p:nvGraphicFramePr>
        <p:xfrm>
          <a:off x="0" y="1700808"/>
          <a:ext cx="8352928" cy="38496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5 CuadroTexto"/>
          <p:cNvSpPr txBox="1"/>
          <p:nvPr/>
        </p:nvSpPr>
        <p:spPr>
          <a:xfrm>
            <a:off x="6300192" y="5661248"/>
            <a:ext cx="2520280" cy="216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 smtClean="0"/>
              <a:t>Fuente  Secretaría de Salud Departamental</a:t>
            </a:r>
            <a:endParaRPr lang="es-CO" sz="800" dirty="0"/>
          </a:p>
        </p:txBody>
      </p:sp>
      <p:sp>
        <p:nvSpPr>
          <p:cNvPr id="8" name="7 CuadroTexto"/>
          <p:cNvSpPr txBox="1"/>
          <p:nvPr/>
        </p:nvSpPr>
        <p:spPr>
          <a:xfrm>
            <a:off x="1619672" y="692696"/>
            <a:ext cx="5904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s-ES" sz="2800" spc="50" dirty="0" smtClean="0">
                <a:ln w="11430">
                  <a:solidFill>
                    <a:schemeClr val="tx1">
                      <a:alpha val="28000"/>
                    </a:schemeClr>
                  </a:solidFill>
                </a:ln>
                <a:solidFill>
                  <a:srgbClr val="008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Afiliación en salud a 2010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Gráfico"/>
          <p:cNvGraphicFramePr/>
          <p:nvPr/>
        </p:nvGraphicFramePr>
        <p:xfrm>
          <a:off x="539552" y="1556792"/>
          <a:ext cx="8352928" cy="38496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7 CuadroTexto"/>
          <p:cNvSpPr txBox="1"/>
          <p:nvPr/>
        </p:nvSpPr>
        <p:spPr>
          <a:xfrm>
            <a:off x="1619672" y="692696"/>
            <a:ext cx="5904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s-ES" sz="2800" spc="50" dirty="0" smtClean="0">
                <a:ln w="11430">
                  <a:solidFill>
                    <a:schemeClr val="tx1">
                      <a:alpha val="28000"/>
                    </a:schemeClr>
                  </a:solidFill>
                </a:ln>
                <a:solidFill>
                  <a:srgbClr val="008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Afiliación en salud a 2010 (%)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6300192" y="5661248"/>
            <a:ext cx="2520280" cy="216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 smtClean="0"/>
              <a:t>Fuente  Secretaría de Salud Departamental</a:t>
            </a:r>
            <a:endParaRPr lang="es-CO" sz="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Gráfico"/>
          <p:cNvGraphicFramePr/>
          <p:nvPr/>
        </p:nvGraphicFramePr>
        <p:xfrm>
          <a:off x="3923928" y="1628800"/>
          <a:ext cx="4524364" cy="38496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7 CuadroTexto"/>
          <p:cNvSpPr txBox="1"/>
          <p:nvPr/>
        </p:nvSpPr>
        <p:spPr>
          <a:xfrm>
            <a:off x="1547664" y="692696"/>
            <a:ext cx="5760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s-ES" sz="2800" spc="50" dirty="0" smtClean="0">
                <a:ln w="11430">
                  <a:solidFill>
                    <a:schemeClr val="tx1">
                      <a:alpha val="28000"/>
                    </a:schemeClr>
                  </a:solidFill>
                </a:ln>
                <a:solidFill>
                  <a:srgbClr val="008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Registro SISBEN a 2010</a:t>
            </a:r>
          </a:p>
        </p:txBody>
      </p:sp>
      <p:pic>
        <p:nvPicPr>
          <p:cNvPr id="5" name="4 Imagen" descr="sisben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3429000"/>
            <a:ext cx="3456384" cy="237626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5 CuadroTexto"/>
          <p:cNvSpPr txBox="1"/>
          <p:nvPr/>
        </p:nvSpPr>
        <p:spPr>
          <a:xfrm>
            <a:off x="6300192" y="5661248"/>
            <a:ext cx="2520280" cy="216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 smtClean="0"/>
              <a:t>Fuente  Secretaría de Planeación Departamental</a:t>
            </a:r>
            <a:endParaRPr lang="es-CO" sz="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Gráfico"/>
          <p:cNvGraphicFramePr/>
          <p:nvPr/>
        </p:nvGraphicFramePr>
        <p:xfrm>
          <a:off x="467544" y="1556792"/>
          <a:ext cx="4524364" cy="38496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7 CuadroTexto"/>
          <p:cNvSpPr txBox="1"/>
          <p:nvPr/>
        </p:nvSpPr>
        <p:spPr>
          <a:xfrm>
            <a:off x="1547664" y="692696"/>
            <a:ext cx="5760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s-ES" sz="2800" spc="50" dirty="0" smtClean="0">
                <a:ln w="11430">
                  <a:solidFill>
                    <a:schemeClr val="tx1">
                      <a:alpha val="28000"/>
                    </a:schemeClr>
                  </a:solidFill>
                </a:ln>
                <a:solidFill>
                  <a:srgbClr val="008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Registro SISBEN (%)</a:t>
            </a:r>
          </a:p>
        </p:txBody>
      </p:sp>
      <p:pic>
        <p:nvPicPr>
          <p:cNvPr id="5" name="4 Imagen" descr="Salud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20072" y="3284984"/>
            <a:ext cx="3503786" cy="2448271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5 CuadroTexto"/>
          <p:cNvSpPr txBox="1"/>
          <p:nvPr/>
        </p:nvSpPr>
        <p:spPr>
          <a:xfrm>
            <a:off x="2051720" y="5589240"/>
            <a:ext cx="2520280" cy="216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 smtClean="0"/>
              <a:t>Fuente  Secretaría de Planeación Departamental</a:t>
            </a:r>
            <a:endParaRPr lang="es-CO" sz="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Gráfico"/>
          <p:cNvGraphicFramePr/>
          <p:nvPr/>
        </p:nvGraphicFramePr>
        <p:xfrm>
          <a:off x="3923928" y="1484784"/>
          <a:ext cx="4824536" cy="39937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7 CuadroTexto"/>
          <p:cNvSpPr txBox="1"/>
          <p:nvPr/>
        </p:nvSpPr>
        <p:spPr>
          <a:xfrm>
            <a:off x="1403648" y="692696"/>
            <a:ext cx="57606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s-ES" sz="2800" spc="50" dirty="0" smtClean="0">
                <a:ln w="11430">
                  <a:solidFill>
                    <a:schemeClr val="tx1">
                      <a:alpha val="28000"/>
                    </a:schemeClr>
                  </a:solidFill>
                </a:ln>
                <a:solidFill>
                  <a:srgbClr val="008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Cobertura en vacunación</a:t>
            </a:r>
          </a:p>
          <a:p>
            <a:pPr algn="ctr">
              <a:defRPr/>
            </a:pPr>
            <a:r>
              <a:rPr lang="es-ES" sz="2800" spc="50" dirty="0" smtClean="0">
                <a:ln w="11430">
                  <a:solidFill>
                    <a:schemeClr val="tx1">
                      <a:alpha val="28000"/>
                    </a:schemeClr>
                  </a:solidFill>
                </a:ln>
                <a:solidFill>
                  <a:srgbClr val="008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Triple viral (%)</a:t>
            </a:r>
          </a:p>
        </p:txBody>
      </p:sp>
      <p:pic>
        <p:nvPicPr>
          <p:cNvPr id="5" name="4 Imagen" descr="vacunacion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2132856"/>
            <a:ext cx="3871979" cy="290398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6 CuadroTexto"/>
          <p:cNvSpPr txBox="1"/>
          <p:nvPr/>
        </p:nvSpPr>
        <p:spPr>
          <a:xfrm>
            <a:off x="6300192" y="5661248"/>
            <a:ext cx="2520280" cy="216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 smtClean="0"/>
              <a:t>Fuente  Secretaría de Salud Departamental</a:t>
            </a:r>
            <a:endParaRPr lang="es-CO" sz="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403648" y="692696"/>
            <a:ext cx="5760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s-ES" sz="2800" spc="50" dirty="0" smtClean="0">
                <a:ln w="11430">
                  <a:solidFill>
                    <a:schemeClr val="tx1">
                      <a:alpha val="28000"/>
                    </a:schemeClr>
                  </a:solidFill>
                </a:ln>
                <a:solidFill>
                  <a:srgbClr val="008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Situación Agrícola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323528" y="1772816"/>
            <a:ext cx="460851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Superficie Total (Km²):</a:t>
            </a:r>
            <a:r>
              <a:rPr lang="es-CO" sz="24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s-C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114</a:t>
            </a:r>
          </a:p>
          <a:p>
            <a:endParaRPr lang="es-CO" sz="2400" dirty="0" smtClean="0"/>
          </a:p>
          <a:p>
            <a:r>
              <a:rPr lang="es-CO" sz="2400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N° de Veredas: </a:t>
            </a:r>
            <a:r>
              <a:rPr lang="es-C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28</a:t>
            </a:r>
          </a:p>
          <a:p>
            <a:endParaRPr lang="es-CO" sz="2400" dirty="0" smtClean="0"/>
          </a:p>
          <a:p>
            <a:r>
              <a:rPr lang="es-CO" sz="2400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N° de Predios Rurales: </a:t>
            </a:r>
            <a:r>
              <a:rPr lang="es-C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1263</a:t>
            </a:r>
          </a:p>
          <a:p>
            <a:endParaRPr lang="es-CO" sz="2400" dirty="0" smtClean="0"/>
          </a:p>
          <a:p>
            <a:r>
              <a:rPr lang="es-CO" sz="2400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Unidad Agrícola Familiar:</a:t>
            </a:r>
            <a:r>
              <a:rPr lang="es-CO" sz="24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s-C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8,49</a:t>
            </a:r>
          </a:p>
          <a:p>
            <a:endParaRPr lang="es-CO" sz="2400" dirty="0" smtClean="0"/>
          </a:p>
          <a:p>
            <a:r>
              <a:rPr lang="es-CO" sz="2400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Usuarios potenciales </a:t>
            </a:r>
          </a:p>
          <a:p>
            <a:r>
              <a:rPr lang="es-CO" sz="2400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de asistencia técnica:</a:t>
            </a:r>
            <a:r>
              <a:rPr lang="es-C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800</a:t>
            </a:r>
          </a:p>
        </p:txBody>
      </p:sp>
      <p:pic>
        <p:nvPicPr>
          <p:cNvPr id="4" name="3 Imagen" descr="Agricultura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6056" y="2348880"/>
            <a:ext cx="3552395" cy="266429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4 CuadroTexto"/>
          <p:cNvSpPr txBox="1"/>
          <p:nvPr/>
        </p:nvSpPr>
        <p:spPr>
          <a:xfrm>
            <a:off x="6300192" y="5661248"/>
            <a:ext cx="2520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 smtClean="0"/>
              <a:t>Fuente  Secretaría de Desarrollo Agropecuario Departamental</a:t>
            </a:r>
            <a:endParaRPr lang="es-CO" sz="800" dirty="0"/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Mapa Risarald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484784"/>
            <a:ext cx="3635896" cy="3816424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3635896" y="716503"/>
            <a:ext cx="4032448" cy="1200329"/>
          </a:xfrm>
          <a:prstGeom prst="rect">
            <a:avLst/>
          </a:prstGeom>
          <a:noFill/>
          <a:effectLst>
            <a:innerShdw>
              <a:schemeClr val="bg1"/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 smtClean="0">
                <a:ln>
                  <a:solidFill>
                    <a:schemeClr val="tx1"/>
                  </a:solidFill>
                </a:ln>
                <a:solidFill>
                  <a:srgbClr val="008000"/>
                </a:solidFill>
                <a:effectLst>
                  <a:outerShdw blurRad="50800" dist="127000" dir="16140000" algn="tl" rotWithShape="0">
                    <a:schemeClr val="bg1">
                      <a:lumMod val="50000"/>
                    </a:schemeClr>
                  </a:outerShdw>
                </a:effectLst>
                <a:latin typeface="+mj-lt"/>
              </a:rPr>
              <a:t>Municipio de </a:t>
            </a:r>
          </a:p>
          <a:p>
            <a:pPr algn="ctr"/>
            <a:r>
              <a:rPr lang="es-CO" sz="3600" b="1" dirty="0" smtClean="0">
                <a:ln>
                  <a:solidFill>
                    <a:schemeClr val="tx1"/>
                  </a:solidFill>
                </a:ln>
                <a:solidFill>
                  <a:srgbClr val="008000"/>
                </a:solidFill>
                <a:effectLst>
                  <a:outerShdw blurRad="50800" dist="101600" dir="16140000" algn="tl" rotWithShape="0">
                    <a:schemeClr val="bg1">
                      <a:lumMod val="50000"/>
                    </a:schemeClr>
                  </a:outerShdw>
                </a:effectLst>
                <a:latin typeface="+mj-lt"/>
              </a:rPr>
              <a:t>Belén de Umbría</a:t>
            </a:r>
            <a:endParaRPr lang="es-CO" sz="3600" b="1" dirty="0">
              <a:ln>
                <a:solidFill>
                  <a:schemeClr val="tx1"/>
                </a:solidFill>
              </a:ln>
              <a:solidFill>
                <a:srgbClr val="008000"/>
              </a:solidFill>
              <a:effectLst>
                <a:outerShdw blurRad="50800" dist="101600" dir="16140000" algn="tl" rotWithShape="0">
                  <a:schemeClr val="bg1">
                    <a:lumMod val="50000"/>
                  </a:schemeClr>
                </a:outerShdw>
              </a:effectLst>
              <a:latin typeface="+mj-lt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3059832" y="1844824"/>
            <a:ext cx="6084168" cy="4247317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algn="ctr"/>
            <a:r>
              <a:rPr lang="es-CO" sz="1500" b="1" dirty="0" smtClean="0"/>
              <a:t>HIMNO</a:t>
            </a:r>
            <a:r>
              <a:rPr lang="es-CO" sz="1500" dirty="0" smtClean="0"/>
              <a:t/>
            </a:r>
            <a:br>
              <a:rPr lang="es-CO" sz="1500" dirty="0" smtClean="0"/>
            </a:br>
            <a:r>
              <a:rPr lang="es-CO" sz="1500" dirty="0" smtClean="0"/>
              <a:t>Autor: Alfonso Bayem</a:t>
            </a:r>
          </a:p>
          <a:p>
            <a:pPr algn="ctr"/>
            <a:r>
              <a:rPr lang="es-CO" sz="1500" dirty="0" smtClean="0"/>
              <a:t/>
            </a:r>
            <a:br>
              <a:rPr lang="es-CO" sz="1500" dirty="0" smtClean="0"/>
            </a:br>
            <a:r>
              <a:rPr lang="es-CO" sz="1500" b="1" dirty="0" smtClean="0"/>
              <a:t>CORO</a:t>
            </a:r>
          </a:p>
          <a:p>
            <a:pPr algn="ctr"/>
            <a:r>
              <a:rPr lang="es-CO" sz="1500" dirty="0" smtClean="0"/>
              <a:t>Descendiente de raza pujante</a:t>
            </a:r>
          </a:p>
          <a:p>
            <a:pPr algn="ctr"/>
            <a:r>
              <a:rPr lang="es-CO" sz="1500" dirty="0" smtClean="0"/>
              <a:t>revestidos de fama y honor</a:t>
            </a:r>
          </a:p>
          <a:p>
            <a:pPr algn="ctr"/>
            <a:r>
              <a:rPr lang="es-CO" sz="1500" dirty="0" smtClean="0"/>
              <a:t>ya tu insignia se muestra triunfante</a:t>
            </a:r>
          </a:p>
          <a:p>
            <a:pPr algn="ctr"/>
            <a:r>
              <a:rPr lang="es-CO" sz="1500" dirty="0" smtClean="0"/>
              <a:t>con destellos de luz y de sol</a:t>
            </a:r>
          </a:p>
          <a:p>
            <a:pPr algn="ctr"/>
            <a:r>
              <a:rPr lang="es-CO" sz="1500" dirty="0" smtClean="0"/>
              <a:t>al trabajo fecundo que es gloria</a:t>
            </a:r>
          </a:p>
          <a:p>
            <a:pPr algn="ctr"/>
            <a:r>
              <a:rPr lang="es-CO" sz="1500" dirty="0" smtClean="0"/>
              <a:t>enarbola su fe y esplendor</a:t>
            </a:r>
          </a:p>
          <a:p>
            <a:pPr algn="ctr"/>
            <a:r>
              <a:rPr lang="es-CO" sz="1500" dirty="0" smtClean="0"/>
              <a:t>de tus umbrías la gráfica historia</a:t>
            </a:r>
          </a:p>
          <a:p>
            <a:pPr algn="ctr"/>
            <a:r>
              <a:rPr lang="es-CO" sz="1500" dirty="0" smtClean="0"/>
              <a:t>simboliza en sus almas ardor</a:t>
            </a:r>
          </a:p>
          <a:p>
            <a:pPr algn="ctr"/>
            <a:endParaRPr lang="es-CO" sz="1500" dirty="0" smtClean="0"/>
          </a:p>
          <a:p>
            <a:pPr algn="ctr"/>
            <a:r>
              <a:rPr lang="es-CO" sz="1500" b="1" dirty="0" smtClean="0"/>
              <a:t>I</a:t>
            </a:r>
          </a:p>
          <a:p>
            <a:pPr algn="ctr"/>
            <a:r>
              <a:rPr lang="es-CO" sz="1500" dirty="0" smtClean="0"/>
              <a:t>Ya cesó la discordia furente</a:t>
            </a:r>
          </a:p>
          <a:p>
            <a:pPr algn="ctr"/>
            <a:r>
              <a:rPr lang="es-CO" sz="1500" dirty="0" smtClean="0"/>
              <a:t>y la paz otra vez renació</a:t>
            </a:r>
          </a:p>
          <a:p>
            <a:pPr algn="ctr"/>
            <a:r>
              <a:rPr lang="es-CO" sz="1500" dirty="0" smtClean="0"/>
              <a:t>resplandece el progreso sonriente</a:t>
            </a:r>
          </a:p>
          <a:p>
            <a:pPr algn="ctr"/>
            <a:r>
              <a:rPr lang="es-CO" sz="1500" dirty="0" smtClean="0"/>
              <a:t>como emblema de paz y de honor</a:t>
            </a:r>
          </a:p>
          <a:p>
            <a:pPr algn="ctr"/>
            <a:endParaRPr lang="es-CO" sz="1500" dirty="0" smtClean="0"/>
          </a:p>
          <a:p>
            <a:pPr algn="ctr"/>
            <a:r>
              <a:rPr lang="es-CO" sz="1500" dirty="0" smtClean="0"/>
              <a:t>Tus montañas y ubérrimas tierras</a:t>
            </a:r>
          </a:p>
          <a:p>
            <a:pPr algn="ctr"/>
            <a:r>
              <a:rPr lang="es-CO" sz="1500" dirty="0" smtClean="0"/>
              <a:t>fecundizan su fama y su fe</a:t>
            </a:r>
          </a:p>
          <a:p>
            <a:pPr algn="ctr"/>
            <a:r>
              <a:rPr lang="es-CO" sz="1500" dirty="0" smtClean="0"/>
              <a:t>su riqueza y orgullo se encierra</a:t>
            </a:r>
          </a:p>
          <a:p>
            <a:pPr algn="ctr"/>
            <a:r>
              <a:rPr lang="es-CO" sz="1500" dirty="0" smtClean="0"/>
              <a:t>en los granos del rubio café</a:t>
            </a:r>
          </a:p>
          <a:p>
            <a:pPr algn="ctr"/>
            <a:endParaRPr lang="es-CO" sz="1500" dirty="0" smtClean="0"/>
          </a:p>
          <a:p>
            <a:pPr algn="ctr"/>
            <a:r>
              <a:rPr lang="es-CO" sz="1500" b="1" dirty="0" smtClean="0"/>
              <a:t>II</a:t>
            </a:r>
          </a:p>
          <a:p>
            <a:pPr algn="ctr"/>
            <a:r>
              <a:rPr lang="es-CO" sz="1500" dirty="0" smtClean="0"/>
              <a:t>Por su nombre feliz otra hora</a:t>
            </a:r>
          </a:p>
          <a:p>
            <a:pPr algn="ctr"/>
            <a:r>
              <a:rPr lang="es-CO" sz="1500" dirty="0" smtClean="0"/>
              <a:t>hubo lucha sin tregua y porfía</a:t>
            </a:r>
          </a:p>
          <a:p>
            <a:pPr algn="ctr"/>
            <a:r>
              <a:rPr lang="es-CO" sz="1500" dirty="0" smtClean="0"/>
              <a:t>pero luego feliz bienhechora</a:t>
            </a:r>
          </a:p>
          <a:p>
            <a:pPr algn="ctr"/>
            <a:r>
              <a:rPr lang="es-CO" sz="1500" dirty="0" smtClean="0"/>
              <a:t>resurgió de sus selvas Umbría</a:t>
            </a:r>
            <a:endParaRPr lang="es-CO" sz="1500" b="1" dirty="0" smtClean="0"/>
          </a:p>
          <a:p>
            <a:pPr algn="ctr"/>
            <a:endParaRPr lang="es-CO" sz="1500" dirty="0" smtClean="0"/>
          </a:p>
          <a:p>
            <a:pPr algn="ctr"/>
            <a:r>
              <a:rPr lang="es-CO" sz="1500" dirty="0" smtClean="0"/>
              <a:t>Ya cesó la discordia furente</a:t>
            </a:r>
          </a:p>
          <a:p>
            <a:pPr algn="ctr"/>
            <a:r>
              <a:rPr lang="es-CO" sz="1500" dirty="0" smtClean="0"/>
              <a:t>y la paz otra vez resurgió</a:t>
            </a:r>
          </a:p>
          <a:p>
            <a:pPr algn="ctr"/>
            <a:r>
              <a:rPr lang="es-CO" sz="1500" dirty="0" smtClean="0"/>
              <a:t>//y el progreso se encuentra sonriente</a:t>
            </a:r>
          </a:p>
          <a:p>
            <a:pPr algn="ctr"/>
            <a:r>
              <a:rPr lang="es-CO" sz="1500" dirty="0" smtClean="0"/>
              <a:t>   y en las almas ya reina el amor//</a:t>
            </a:r>
          </a:p>
        </p:txBody>
      </p:sp>
      <p:sp>
        <p:nvSpPr>
          <p:cNvPr id="12" name="11 Flecha curvada hacia abajo"/>
          <p:cNvSpPr/>
          <p:nvPr/>
        </p:nvSpPr>
        <p:spPr>
          <a:xfrm rot="19142410">
            <a:off x="1141794" y="1451459"/>
            <a:ext cx="1958964" cy="811511"/>
          </a:xfrm>
          <a:prstGeom prst="curvedDown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sp>
        <p:nvSpPr>
          <p:cNvPr id="17" name="16 Forma libre"/>
          <p:cNvSpPr/>
          <p:nvPr/>
        </p:nvSpPr>
        <p:spPr>
          <a:xfrm>
            <a:off x="1557633" y="2844099"/>
            <a:ext cx="340535" cy="523415"/>
          </a:xfrm>
          <a:custGeom>
            <a:avLst/>
            <a:gdLst>
              <a:gd name="connsiteX0" fmla="*/ 264861 w 340535"/>
              <a:gd name="connsiteY0" fmla="*/ 0 h 523415"/>
              <a:gd name="connsiteX1" fmla="*/ 189186 w 340535"/>
              <a:gd name="connsiteY1" fmla="*/ 37838 h 523415"/>
              <a:gd name="connsiteX2" fmla="*/ 163961 w 340535"/>
              <a:gd name="connsiteY2" fmla="*/ 88287 h 523415"/>
              <a:gd name="connsiteX3" fmla="*/ 88287 w 340535"/>
              <a:gd name="connsiteY3" fmla="*/ 75675 h 523415"/>
              <a:gd name="connsiteX4" fmla="*/ 63062 w 340535"/>
              <a:gd name="connsiteY4" fmla="*/ 107206 h 523415"/>
              <a:gd name="connsiteX5" fmla="*/ 31531 w 340535"/>
              <a:gd name="connsiteY5" fmla="*/ 208105 h 523415"/>
              <a:gd name="connsiteX6" fmla="*/ 50450 w 340535"/>
              <a:gd name="connsiteY6" fmla="*/ 214411 h 523415"/>
              <a:gd name="connsiteX7" fmla="*/ 0 w 340535"/>
              <a:gd name="connsiteY7" fmla="*/ 359454 h 523415"/>
              <a:gd name="connsiteX8" fmla="*/ 25225 w 340535"/>
              <a:gd name="connsiteY8" fmla="*/ 416210 h 523415"/>
              <a:gd name="connsiteX9" fmla="*/ 63062 w 340535"/>
              <a:gd name="connsiteY9" fmla="*/ 466660 h 523415"/>
              <a:gd name="connsiteX10" fmla="*/ 81981 w 340535"/>
              <a:gd name="connsiteY10" fmla="*/ 491884 h 523415"/>
              <a:gd name="connsiteX11" fmla="*/ 138737 w 340535"/>
              <a:gd name="connsiteY11" fmla="*/ 523415 h 523415"/>
              <a:gd name="connsiteX12" fmla="*/ 170268 w 340535"/>
              <a:gd name="connsiteY12" fmla="*/ 428822 h 523415"/>
              <a:gd name="connsiteX13" fmla="*/ 176574 w 340535"/>
              <a:gd name="connsiteY13" fmla="*/ 397291 h 523415"/>
              <a:gd name="connsiteX14" fmla="*/ 208105 w 340535"/>
              <a:gd name="connsiteY14" fmla="*/ 378373 h 523415"/>
              <a:gd name="connsiteX15" fmla="*/ 239636 w 340535"/>
              <a:gd name="connsiteY15" fmla="*/ 334229 h 523415"/>
              <a:gd name="connsiteX16" fmla="*/ 264861 w 340535"/>
              <a:gd name="connsiteY16" fmla="*/ 245942 h 523415"/>
              <a:gd name="connsiteX17" fmla="*/ 283779 w 340535"/>
              <a:gd name="connsiteY17" fmla="*/ 252249 h 523415"/>
              <a:gd name="connsiteX18" fmla="*/ 309004 w 340535"/>
              <a:gd name="connsiteY18" fmla="*/ 220718 h 523415"/>
              <a:gd name="connsiteX19" fmla="*/ 296392 w 340535"/>
              <a:gd name="connsiteY19" fmla="*/ 170268 h 523415"/>
              <a:gd name="connsiteX20" fmla="*/ 340535 w 340535"/>
              <a:gd name="connsiteY20" fmla="*/ 69369 h 523415"/>
              <a:gd name="connsiteX21" fmla="*/ 296392 w 340535"/>
              <a:gd name="connsiteY21" fmla="*/ 81981 h 523415"/>
              <a:gd name="connsiteX22" fmla="*/ 264861 w 340535"/>
              <a:gd name="connsiteY22" fmla="*/ 0 h 523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0535" h="523415">
                <a:moveTo>
                  <a:pt x="264861" y="0"/>
                </a:moveTo>
                <a:lnTo>
                  <a:pt x="189186" y="37838"/>
                </a:lnTo>
                <a:lnTo>
                  <a:pt x="163961" y="88287"/>
                </a:lnTo>
                <a:lnTo>
                  <a:pt x="88287" y="75675"/>
                </a:lnTo>
                <a:lnTo>
                  <a:pt x="63062" y="107206"/>
                </a:lnTo>
                <a:lnTo>
                  <a:pt x="31531" y="208105"/>
                </a:lnTo>
                <a:lnTo>
                  <a:pt x="50450" y="214411"/>
                </a:lnTo>
                <a:lnTo>
                  <a:pt x="0" y="359454"/>
                </a:lnTo>
                <a:lnTo>
                  <a:pt x="25225" y="416210"/>
                </a:lnTo>
                <a:lnTo>
                  <a:pt x="63062" y="466660"/>
                </a:lnTo>
                <a:lnTo>
                  <a:pt x="81981" y="491884"/>
                </a:lnTo>
                <a:lnTo>
                  <a:pt x="138737" y="523415"/>
                </a:lnTo>
                <a:lnTo>
                  <a:pt x="170268" y="428822"/>
                </a:lnTo>
                <a:lnTo>
                  <a:pt x="176574" y="397291"/>
                </a:lnTo>
                <a:lnTo>
                  <a:pt x="208105" y="378373"/>
                </a:lnTo>
                <a:lnTo>
                  <a:pt x="239636" y="334229"/>
                </a:lnTo>
                <a:lnTo>
                  <a:pt x="264861" y="245942"/>
                </a:lnTo>
                <a:lnTo>
                  <a:pt x="283779" y="252249"/>
                </a:lnTo>
                <a:lnTo>
                  <a:pt x="309004" y="220718"/>
                </a:lnTo>
                <a:lnTo>
                  <a:pt x="296392" y="170268"/>
                </a:lnTo>
                <a:lnTo>
                  <a:pt x="340535" y="69369"/>
                </a:lnTo>
                <a:lnTo>
                  <a:pt x="296392" y="81981"/>
                </a:lnTo>
                <a:lnTo>
                  <a:pt x="264861" y="0"/>
                </a:lnTo>
                <a:close/>
              </a:path>
            </a:pathLst>
          </a:cu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Gráfico"/>
          <p:cNvGraphicFramePr/>
          <p:nvPr/>
        </p:nvGraphicFramePr>
        <p:xfrm>
          <a:off x="395536" y="1772816"/>
          <a:ext cx="8352928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6 CuadroTexto"/>
          <p:cNvSpPr txBox="1"/>
          <p:nvPr/>
        </p:nvSpPr>
        <p:spPr>
          <a:xfrm>
            <a:off x="1403648" y="692696"/>
            <a:ext cx="57606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s-ES" sz="2800" spc="50" dirty="0" smtClean="0">
                <a:ln w="11430">
                  <a:solidFill>
                    <a:schemeClr val="tx1">
                      <a:alpha val="28000"/>
                    </a:schemeClr>
                  </a:solidFill>
                </a:ln>
                <a:solidFill>
                  <a:srgbClr val="008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Situación Agrícola</a:t>
            </a:r>
          </a:p>
          <a:p>
            <a:pPr algn="ctr">
              <a:defRPr/>
            </a:pPr>
            <a:r>
              <a:rPr lang="es-ES" sz="2800" spc="50" dirty="0" smtClean="0">
                <a:ln w="11430">
                  <a:solidFill>
                    <a:schemeClr val="tx1">
                      <a:alpha val="28000"/>
                    </a:schemeClr>
                  </a:solidFill>
                </a:ln>
                <a:solidFill>
                  <a:srgbClr val="008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(en hectáreas)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6300192" y="5661248"/>
            <a:ext cx="2520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 smtClean="0"/>
              <a:t>Fuente  Secretaría de Desarrollo Agropecuario Departamental</a:t>
            </a:r>
            <a:endParaRPr lang="es-CO" sz="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Gráfico"/>
          <p:cNvGraphicFramePr/>
          <p:nvPr/>
        </p:nvGraphicFramePr>
        <p:xfrm>
          <a:off x="395536" y="1772816"/>
          <a:ext cx="8352928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6 CuadroTexto"/>
          <p:cNvSpPr txBox="1"/>
          <p:nvPr/>
        </p:nvSpPr>
        <p:spPr>
          <a:xfrm>
            <a:off x="1403648" y="692696"/>
            <a:ext cx="57606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s-ES" sz="2800" spc="50" dirty="0" smtClean="0">
                <a:ln w="11430">
                  <a:solidFill>
                    <a:schemeClr val="tx1">
                      <a:alpha val="28000"/>
                    </a:schemeClr>
                  </a:solidFill>
                </a:ln>
                <a:solidFill>
                  <a:srgbClr val="008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Situación Agrícola</a:t>
            </a:r>
          </a:p>
          <a:p>
            <a:pPr algn="ctr">
              <a:defRPr/>
            </a:pPr>
            <a:r>
              <a:rPr lang="es-ES" sz="2800" spc="50" dirty="0" smtClean="0">
                <a:ln w="11430">
                  <a:solidFill>
                    <a:schemeClr val="tx1">
                      <a:alpha val="28000"/>
                    </a:schemeClr>
                  </a:solidFill>
                </a:ln>
                <a:solidFill>
                  <a:srgbClr val="008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(%)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6300192" y="5661248"/>
            <a:ext cx="2520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 smtClean="0"/>
              <a:t>Fuente  Secretaría de Desarrollo Agropecuario Departamental</a:t>
            </a:r>
            <a:endParaRPr lang="es-CO" sz="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Gráfico"/>
          <p:cNvGraphicFramePr/>
          <p:nvPr/>
        </p:nvGraphicFramePr>
        <p:xfrm>
          <a:off x="395536" y="1772816"/>
          <a:ext cx="8352928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6 CuadroTexto"/>
          <p:cNvSpPr txBox="1"/>
          <p:nvPr/>
        </p:nvSpPr>
        <p:spPr>
          <a:xfrm>
            <a:off x="1403648" y="692696"/>
            <a:ext cx="57606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s-ES" sz="2800" spc="50" dirty="0" smtClean="0">
                <a:ln w="11430">
                  <a:solidFill>
                    <a:schemeClr val="tx1">
                      <a:alpha val="28000"/>
                    </a:schemeClr>
                  </a:solidFill>
                </a:ln>
                <a:solidFill>
                  <a:srgbClr val="008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Principales cultivos</a:t>
            </a:r>
          </a:p>
          <a:p>
            <a:pPr algn="ctr">
              <a:defRPr/>
            </a:pPr>
            <a:r>
              <a:rPr lang="es-ES" sz="2800" spc="50" dirty="0" smtClean="0">
                <a:ln w="11430">
                  <a:solidFill>
                    <a:schemeClr val="tx1">
                      <a:alpha val="28000"/>
                    </a:schemeClr>
                  </a:solidFill>
                </a:ln>
                <a:solidFill>
                  <a:srgbClr val="008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(en hectáreas)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6300192" y="5661248"/>
            <a:ext cx="2520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 smtClean="0"/>
              <a:t>Fuente  Secretaría de Desarrollo Agropecuario Departamental</a:t>
            </a:r>
            <a:endParaRPr lang="es-CO" sz="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Gráfico"/>
          <p:cNvGraphicFramePr/>
          <p:nvPr/>
        </p:nvGraphicFramePr>
        <p:xfrm>
          <a:off x="395536" y="1772816"/>
          <a:ext cx="8352928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6 CuadroTexto"/>
          <p:cNvSpPr txBox="1"/>
          <p:nvPr/>
        </p:nvSpPr>
        <p:spPr>
          <a:xfrm>
            <a:off x="1403648" y="692696"/>
            <a:ext cx="57606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s-ES" sz="2800" spc="50" dirty="0" smtClean="0">
                <a:ln w="11430">
                  <a:solidFill>
                    <a:schemeClr val="tx1">
                      <a:alpha val="28000"/>
                    </a:schemeClr>
                  </a:solidFill>
                </a:ln>
                <a:solidFill>
                  <a:srgbClr val="008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Principales cultivos</a:t>
            </a:r>
          </a:p>
          <a:p>
            <a:pPr algn="ctr">
              <a:defRPr/>
            </a:pPr>
            <a:r>
              <a:rPr lang="es-ES" sz="2800" spc="50" dirty="0" smtClean="0">
                <a:ln w="11430">
                  <a:solidFill>
                    <a:schemeClr val="tx1">
                      <a:alpha val="28000"/>
                    </a:schemeClr>
                  </a:solidFill>
                </a:ln>
                <a:solidFill>
                  <a:srgbClr val="008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(%)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6300192" y="5661248"/>
            <a:ext cx="2520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 smtClean="0"/>
              <a:t>Fuente  Secretaría de Desarrollo Agropecuario Departamental</a:t>
            </a:r>
            <a:endParaRPr lang="es-CO" sz="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Gráfico"/>
          <p:cNvGraphicFramePr/>
          <p:nvPr/>
        </p:nvGraphicFramePr>
        <p:xfrm>
          <a:off x="0" y="1772816"/>
          <a:ext cx="9144000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6 CuadroTexto"/>
          <p:cNvSpPr txBox="1"/>
          <p:nvPr/>
        </p:nvSpPr>
        <p:spPr>
          <a:xfrm>
            <a:off x="1403648" y="692696"/>
            <a:ext cx="5760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s-ES" sz="2800" spc="50" dirty="0" smtClean="0">
                <a:ln w="11430">
                  <a:solidFill>
                    <a:schemeClr val="tx1">
                      <a:alpha val="28000"/>
                    </a:schemeClr>
                  </a:solidFill>
                </a:ln>
                <a:solidFill>
                  <a:srgbClr val="008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Ganadería Bovina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6300192" y="5877272"/>
            <a:ext cx="2520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 smtClean="0"/>
              <a:t>Fuente  Secretaría de Desarrollo Agropecuario Departamental</a:t>
            </a:r>
            <a:endParaRPr lang="es-CO" sz="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0" y="3000372"/>
            <a:ext cx="9144000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s-ES" sz="5400" b="1" dirty="0" smtClean="0">
                <a:ln w="11430"/>
                <a:solidFill>
                  <a:srgbClr val="008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2012 - 2015</a:t>
            </a:r>
            <a:endParaRPr lang="es-ES" sz="5400" b="1" dirty="0">
              <a:ln w="11430"/>
              <a:solidFill>
                <a:srgbClr val="008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0" y="1000108"/>
            <a:ext cx="9144000" cy="193899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s-ES" sz="6000" b="1" spc="50" dirty="0" smtClean="0">
                <a:ln w="11430"/>
                <a:solidFill>
                  <a:srgbClr val="008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Proceso Formulación</a:t>
            </a:r>
          </a:p>
          <a:p>
            <a:pPr algn="ctr">
              <a:defRPr/>
            </a:pPr>
            <a:r>
              <a:rPr lang="es-ES" sz="6000" b="1" spc="50" dirty="0" smtClean="0">
                <a:ln w="11430"/>
                <a:solidFill>
                  <a:srgbClr val="008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Plan de Desarrollo</a:t>
            </a:r>
            <a:endParaRPr lang="es-ES" sz="6000" b="1" spc="50" dirty="0">
              <a:ln w="11430"/>
              <a:solidFill>
                <a:srgbClr val="008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2357422" y="5000636"/>
            <a:ext cx="6643734" cy="107721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>
              <a:defRPr/>
            </a:pPr>
            <a:r>
              <a:rPr lang="es-ES" sz="3200" b="1" dirty="0" smtClean="0">
                <a:ln w="11430"/>
                <a:solidFill>
                  <a:srgbClr val="008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Risaralda: Unida, Incluyente y con Resultados</a:t>
            </a:r>
            <a:endParaRPr lang="es-ES" sz="3200" b="1" dirty="0">
              <a:ln w="11430"/>
              <a:solidFill>
                <a:srgbClr val="008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Gráfico"/>
          <p:cNvGraphicFramePr/>
          <p:nvPr/>
        </p:nvGraphicFramePr>
        <p:xfrm>
          <a:off x="3923928" y="1628800"/>
          <a:ext cx="4524364" cy="38496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4 CuadroTexto"/>
          <p:cNvSpPr txBox="1"/>
          <p:nvPr/>
        </p:nvSpPr>
        <p:spPr>
          <a:xfrm>
            <a:off x="1547664" y="692696"/>
            <a:ext cx="5760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s-ES" sz="2800" spc="50" dirty="0" smtClean="0">
                <a:ln w="11430">
                  <a:solidFill>
                    <a:schemeClr val="tx1">
                      <a:alpha val="28000"/>
                    </a:schemeClr>
                  </a:solidFill>
                </a:ln>
                <a:solidFill>
                  <a:srgbClr val="008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Población Hombre – Mujer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6012160" y="5733256"/>
            <a:ext cx="2376264" cy="216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 smtClean="0"/>
              <a:t>Fuente DANE: Proyecciones de Población 2011 </a:t>
            </a:r>
            <a:endParaRPr lang="es-CO" sz="800" dirty="0"/>
          </a:p>
        </p:txBody>
      </p:sp>
      <p:pic>
        <p:nvPicPr>
          <p:cNvPr id="7" name="6 Imagen" descr="poblacio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3356992"/>
            <a:ext cx="3459472" cy="230425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635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Gráfico"/>
          <p:cNvGraphicFramePr/>
          <p:nvPr/>
        </p:nvGraphicFramePr>
        <p:xfrm>
          <a:off x="539552" y="1556792"/>
          <a:ext cx="4524364" cy="38496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5 CuadroTexto"/>
          <p:cNvSpPr txBox="1"/>
          <p:nvPr/>
        </p:nvSpPr>
        <p:spPr>
          <a:xfrm>
            <a:off x="2555776" y="5517232"/>
            <a:ext cx="2376264" cy="216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 smtClean="0"/>
              <a:t>Fuente DANE: Proyecciones de Población 2011 </a:t>
            </a:r>
            <a:endParaRPr lang="es-CO" sz="800" dirty="0"/>
          </a:p>
        </p:txBody>
      </p:sp>
      <p:sp>
        <p:nvSpPr>
          <p:cNvPr id="8" name="7 CuadroTexto"/>
          <p:cNvSpPr txBox="1"/>
          <p:nvPr/>
        </p:nvSpPr>
        <p:spPr>
          <a:xfrm>
            <a:off x="1547664" y="692696"/>
            <a:ext cx="5760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s-ES" sz="2800" spc="50" dirty="0" smtClean="0">
                <a:ln w="11430">
                  <a:solidFill>
                    <a:schemeClr val="tx1">
                      <a:alpha val="28000"/>
                    </a:schemeClr>
                  </a:solidFill>
                </a:ln>
                <a:solidFill>
                  <a:srgbClr val="008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Población Urbana – Rural</a:t>
            </a:r>
          </a:p>
        </p:txBody>
      </p:sp>
      <p:pic>
        <p:nvPicPr>
          <p:cNvPr id="5" name="4 Imagen" descr="Urbano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64087" y="3356992"/>
            <a:ext cx="3475541" cy="260665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Gráfico"/>
          <p:cNvGraphicFramePr/>
          <p:nvPr/>
        </p:nvGraphicFramePr>
        <p:xfrm>
          <a:off x="0" y="1196752"/>
          <a:ext cx="9144000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7 CuadroTexto"/>
          <p:cNvSpPr txBox="1"/>
          <p:nvPr/>
        </p:nvSpPr>
        <p:spPr>
          <a:xfrm>
            <a:off x="467544" y="692696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s-ES" sz="2800" spc="50" dirty="0" smtClean="0">
                <a:ln w="11430">
                  <a:solidFill>
                    <a:schemeClr val="tx1">
                      <a:alpha val="28000"/>
                    </a:schemeClr>
                  </a:solidFill>
                </a:ln>
                <a:solidFill>
                  <a:srgbClr val="008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Población por edades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Gráfico"/>
          <p:cNvGraphicFramePr/>
          <p:nvPr/>
        </p:nvGraphicFramePr>
        <p:xfrm>
          <a:off x="0" y="1196752"/>
          <a:ext cx="9144000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7 CuadroTexto"/>
          <p:cNvSpPr txBox="1"/>
          <p:nvPr/>
        </p:nvSpPr>
        <p:spPr>
          <a:xfrm>
            <a:off x="467544" y="692696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s-ES" sz="2800" spc="50" dirty="0" smtClean="0">
                <a:ln w="11430">
                  <a:solidFill>
                    <a:schemeClr val="tx1">
                      <a:alpha val="28000"/>
                    </a:schemeClr>
                  </a:solidFill>
                </a:ln>
                <a:solidFill>
                  <a:srgbClr val="008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Población por edades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Gráfico"/>
          <p:cNvGraphicFramePr/>
          <p:nvPr/>
        </p:nvGraphicFramePr>
        <p:xfrm>
          <a:off x="3923928" y="1628800"/>
          <a:ext cx="4524364" cy="38496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5 CuadroTexto"/>
          <p:cNvSpPr txBox="1"/>
          <p:nvPr/>
        </p:nvSpPr>
        <p:spPr>
          <a:xfrm>
            <a:off x="6012160" y="5733256"/>
            <a:ext cx="2376264" cy="216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 smtClean="0"/>
              <a:t>Fuente DANE: Proyecciones de Población 2011 </a:t>
            </a:r>
            <a:endParaRPr lang="es-CO" sz="800" dirty="0"/>
          </a:p>
        </p:txBody>
      </p:sp>
      <p:sp>
        <p:nvSpPr>
          <p:cNvPr id="8" name="7 CuadroTexto"/>
          <p:cNvSpPr txBox="1"/>
          <p:nvPr/>
        </p:nvSpPr>
        <p:spPr>
          <a:xfrm>
            <a:off x="1547664" y="692696"/>
            <a:ext cx="5760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s-ES" sz="2800" spc="50" dirty="0" smtClean="0">
                <a:ln w="11430">
                  <a:solidFill>
                    <a:schemeClr val="tx1">
                      <a:alpha val="28000"/>
                    </a:schemeClr>
                  </a:solidFill>
                </a:ln>
                <a:solidFill>
                  <a:srgbClr val="008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Población Étnica</a:t>
            </a:r>
          </a:p>
        </p:txBody>
      </p:sp>
      <p:pic>
        <p:nvPicPr>
          <p:cNvPr id="5" name="4 Imagen" descr="etnia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2420888"/>
            <a:ext cx="3282155" cy="220560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Gráfico"/>
          <p:cNvGraphicFramePr/>
          <p:nvPr/>
        </p:nvGraphicFramePr>
        <p:xfrm>
          <a:off x="0" y="1700808"/>
          <a:ext cx="9144000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5 CuadroTexto"/>
          <p:cNvSpPr txBox="1"/>
          <p:nvPr/>
        </p:nvSpPr>
        <p:spPr>
          <a:xfrm>
            <a:off x="7812360" y="6381328"/>
            <a:ext cx="1008112" cy="216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 smtClean="0"/>
              <a:t>Fuente DANE</a:t>
            </a:r>
            <a:endParaRPr lang="es-CO" sz="800" dirty="0"/>
          </a:p>
        </p:txBody>
      </p:sp>
      <p:sp>
        <p:nvSpPr>
          <p:cNvPr id="8" name="7 CuadroTexto"/>
          <p:cNvSpPr txBox="1"/>
          <p:nvPr/>
        </p:nvSpPr>
        <p:spPr>
          <a:xfrm>
            <a:off x="467544" y="692696"/>
            <a:ext cx="70567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s-ES" sz="2800" spc="50" dirty="0" smtClean="0">
                <a:ln w="11430">
                  <a:solidFill>
                    <a:schemeClr val="tx1">
                      <a:alpha val="28000"/>
                    </a:schemeClr>
                  </a:solidFill>
                </a:ln>
                <a:solidFill>
                  <a:srgbClr val="008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Necesidades Básicas Insatisfechas (NBI) Y miseria (%)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Gráfico"/>
          <p:cNvGraphicFramePr/>
          <p:nvPr/>
        </p:nvGraphicFramePr>
        <p:xfrm>
          <a:off x="971600" y="1916832"/>
          <a:ext cx="6624736" cy="38496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5 CuadroTexto"/>
          <p:cNvSpPr txBox="1"/>
          <p:nvPr/>
        </p:nvSpPr>
        <p:spPr>
          <a:xfrm>
            <a:off x="1691680" y="5589240"/>
            <a:ext cx="309634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 smtClean="0"/>
              <a:t>Fuente: Departamento Administrativo para la prosperidad social</a:t>
            </a:r>
            <a:endParaRPr lang="es-CO" sz="800" dirty="0"/>
          </a:p>
        </p:txBody>
      </p:sp>
      <p:sp>
        <p:nvSpPr>
          <p:cNvPr id="8" name="7 CuadroTexto"/>
          <p:cNvSpPr txBox="1"/>
          <p:nvPr/>
        </p:nvSpPr>
        <p:spPr>
          <a:xfrm>
            <a:off x="1043608" y="692696"/>
            <a:ext cx="62646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s-ES" sz="2800" spc="50" dirty="0" smtClean="0">
                <a:ln w="11430">
                  <a:solidFill>
                    <a:schemeClr val="tx1">
                      <a:alpha val="28000"/>
                    </a:schemeClr>
                  </a:solidFill>
                </a:ln>
                <a:solidFill>
                  <a:srgbClr val="008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Familias en extrema pobreza</a:t>
            </a:r>
          </a:p>
          <a:p>
            <a:pPr algn="ctr">
              <a:defRPr/>
            </a:pPr>
            <a:r>
              <a:rPr lang="es-ES" sz="2800" spc="50" dirty="0" smtClean="0">
                <a:ln w="11430">
                  <a:solidFill>
                    <a:schemeClr val="tx1">
                      <a:alpha val="28000"/>
                    </a:schemeClr>
                  </a:solidFill>
                </a:ln>
                <a:solidFill>
                  <a:srgbClr val="008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Priorizada por la estrategia UNIDOS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lanea1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3823</TotalTime>
  <Words>359</Words>
  <Application>Microsoft Office PowerPoint</Application>
  <PresentationFormat>Presentación en pantalla (4:3)</PresentationFormat>
  <Paragraphs>168</Paragraphs>
  <Slides>25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29" baseType="lpstr">
      <vt:lpstr>Arial</vt:lpstr>
      <vt:lpstr>Zurich Cn BT</vt:lpstr>
      <vt:lpstr>Tahoma</vt:lpstr>
      <vt:lpstr>Planea1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JuanEs Henao Pineda</dc:creator>
  <cp:lastModifiedBy>rubiurre</cp:lastModifiedBy>
  <cp:revision>99</cp:revision>
  <dcterms:modified xsi:type="dcterms:W3CDTF">2012-06-04T19:12:47Z</dcterms:modified>
</cp:coreProperties>
</file>