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353614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93075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39098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22973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150259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51290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135027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400783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4725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111893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BE8C71-2CC1-49C0-829D-466784687AEA}" type="datetimeFigureOut">
              <a:rPr lang="es-CO" smtClean="0"/>
              <a:pPr/>
              <a:t>10/04/2013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66749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E8C71-2CC1-49C0-829D-466784687AEA}" type="datetimeFigureOut">
              <a:rPr lang="es-CO" smtClean="0"/>
              <a:pPr/>
              <a:t>10/04/2013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4CA62-A047-4AB1-A162-A575FCCEA28E}" type="slidenum">
              <a:rPr lang="es-CO" smtClean="0"/>
              <a:pPr/>
              <a:t>‹Nº›</a:t>
            </a:fld>
            <a:endParaRPr lang="es-CO"/>
          </a:p>
        </p:txBody>
      </p:sp>
    </p:spTree>
    <p:extLst>
      <p:ext uri="{BB962C8B-B14F-4D97-AF65-F5344CB8AC3E}">
        <p14:creationId xmlns:p14="http://schemas.microsoft.com/office/powerpoint/2010/main" xmlns="" val="102818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hyperlink" Target="http://www.contraloriadecundinamarca.gov.co/rendicuentas" TargetMode="Externa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7"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9" name="Rectangle 38"/>
          <p:cNvSpPr>
            <a:spLocks noChangeArrowheads="1"/>
          </p:cNvSpPr>
          <p:nvPr/>
        </p:nvSpPr>
        <p:spPr bwMode="auto">
          <a:xfrm>
            <a:off x="519113" y="6126163"/>
            <a:ext cx="8229600" cy="53975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2000" b="1" i="1" dirty="0">
                <a:solidFill>
                  <a:srgbClr val="664B20"/>
                </a:solidFill>
                <a:latin typeface="Verdana" pitchFamily="34" charset="0"/>
                <a:cs typeface="Tahoma" pitchFamily="34" charset="0"/>
              </a:rPr>
              <a:t>Para seguir sirviendo !!!</a:t>
            </a:r>
            <a:endParaRPr lang="es-CO" sz="12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
        <p:nvSpPr>
          <p:cNvPr id="10"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11"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055"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Line 6"/>
          <p:cNvSpPr>
            <a:spLocks noChangeShapeType="1"/>
          </p:cNvSpPr>
          <p:nvPr/>
        </p:nvSpPr>
        <p:spPr bwMode="auto">
          <a:xfrm>
            <a:off x="1081088"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4"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058"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9" name="Line 30"/>
          <p:cNvSpPr>
            <a:spLocks noChangeShapeType="1"/>
          </p:cNvSpPr>
          <p:nvPr/>
        </p:nvSpPr>
        <p:spPr bwMode="auto">
          <a:xfrm>
            <a:off x="5029200" y="1125538"/>
            <a:ext cx="0" cy="446405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60" name="Rectangle 39"/>
          <p:cNvSpPr>
            <a:spLocks noChangeArrowheads="1"/>
          </p:cNvSpPr>
          <p:nvPr/>
        </p:nvSpPr>
        <p:spPr bwMode="auto">
          <a:xfrm>
            <a:off x="15716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solidFill>
                <a:srgbClr val="FF0000"/>
              </a:solidFill>
            </a:endParaRPr>
          </a:p>
        </p:txBody>
      </p:sp>
      <p:sp>
        <p:nvSpPr>
          <p:cNvPr id="23" name="Text Box 40"/>
          <p:cNvSpPr txBox="1">
            <a:spLocks noChangeArrowheads="1"/>
          </p:cNvSpPr>
          <p:nvPr/>
        </p:nvSpPr>
        <p:spPr bwMode="auto">
          <a:xfrm>
            <a:off x="309537" y="5429265"/>
            <a:ext cx="762000" cy="132343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l">
              <a:spcBef>
                <a:spcPct val="50000"/>
              </a:spcBef>
              <a:defRPr/>
            </a:pPr>
            <a:r>
              <a:rPr lang="es-ES" sz="8000" b="1" spc="150" dirty="0">
                <a:ln w="11430"/>
                <a:solidFill>
                  <a:srgbClr val="F8F8F8"/>
                </a:solidFill>
                <a:effectLst>
                  <a:outerShdw blurRad="25400" algn="tl" rotWithShape="0">
                    <a:srgbClr val="000000">
                      <a:alpha val="43000"/>
                    </a:srgbClr>
                  </a:outerShdw>
                </a:effectLst>
                <a:latin typeface="Stencil" pitchFamily="82" charset="0"/>
              </a:rPr>
              <a:t>A</a:t>
            </a:r>
          </a:p>
        </p:txBody>
      </p:sp>
      <p:pic>
        <p:nvPicPr>
          <p:cNvPr id="2062" name="2 Imagen" descr="ESCUDO DE GACHALA.jpg"/>
          <p:cNvPicPr>
            <a:picLocks noChangeAspect="1" noChangeArrowheads="1"/>
          </p:cNvPicPr>
          <p:nvPr/>
        </p:nvPicPr>
        <p:blipFill>
          <a:blip r:embed="rId2" cstate="print"/>
          <a:srcRect/>
          <a:stretch>
            <a:fillRect/>
          </a:stretch>
        </p:blipFill>
        <p:spPr bwMode="auto">
          <a:xfrm>
            <a:off x="1754188" y="908050"/>
            <a:ext cx="3033712" cy="3052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063" name="25 CuadroTexto"/>
          <p:cNvSpPr txBox="1">
            <a:spLocks noChangeArrowheads="1"/>
          </p:cNvSpPr>
          <p:nvPr/>
        </p:nvSpPr>
        <p:spPr bwMode="auto">
          <a:xfrm>
            <a:off x="5219700" y="1125538"/>
            <a:ext cx="3673475"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s-CO">
                <a:latin typeface="Comic Sans MS" pitchFamily="66" charset="0"/>
              </a:rPr>
              <a:t>INFORME DE RENDICIÓN DE CUENTAS 2012</a:t>
            </a:r>
          </a:p>
          <a:p>
            <a:pPr eaLnBrk="1" hangingPunct="1"/>
            <a:endParaRPr lang="es-CO">
              <a:latin typeface="Comic Sans MS" pitchFamily="66" charset="0"/>
            </a:endParaRPr>
          </a:p>
          <a:p>
            <a:pPr eaLnBrk="1" hangingPunct="1"/>
            <a:endParaRPr lang="es-CO">
              <a:latin typeface="Comic Sans MS" pitchFamily="66" charset="0"/>
            </a:endParaRPr>
          </a:p>
          <a:p>
            <a:pPr eaLnBrk="1" hangingPunct="1"/>
            <a:r>
              <a:rPr lang="es-CO">
                <a:latin typeface="Comic Sans MS" pitchFamily="66" charset="0"/>
              </a:rPr>
              <a:t>PEDRO ANTONIO RODRIGUEZ ROJAS</a:t>
            </a:r>
          </a:p>
          <a:p>
            <a:pPr eaLnBrk="1" hangingPunct="1"/>
            <a:r>
              <a:rPr lang="es-CO">
                <a:latin typeface="Comic Sans MS" pitchFamily="66" charset="0"/>
              </a:rPr>
              <a:t>Alcalde Municipal</a:t>
            </a:r>
          </a:p>
          <a:p>
            <a:pPr eaLnBrk="1" hangingPunct="1"/>
            <a:endParaRPr lang="es-CO">
              <a:latin typeface="Comic Sans MS" pitchFamily="66" charset="0"/>
            </a:endParaRPr>
          </a:p>
          <a:p>
            <a:pPr eaLnBrk="1" hangingPunct="1"/>
            <a:r>
              <a:rPr lang="es-CO">
                <a:latin typeface="Comic Sans MS" pitchFamily="66" charset="0"/>
              </a:rPr>
              <a:t>PROSPERIDAD Y SEGURIDAD ALIMENTARIA</a:t>
            </a:r>
          </a:p>
        </p:txBody>
      </p:sp>
      <p:pic>
        <p:nvPicPr>
          <p:cNvPr id="2064" name="15 Imagen" descr="gachala"/>
          <p:cNvPicPr>
            <a:picLocks noChangeAspect="1" noChangeArrowheads="1"/>
          </p:cNvPicPr>
          <p:nvPr/>
        </p:nvPicPr>
        <p:blipFill>
          <a:blip r:embed="rId3" cstate="print"/>
          <a:srcRect/>
          <a:stretch>
            <a:fillRect/>
          </a:stretch>
        </p:blipFill>
        <p:spPr bwMode="auto">
          <a:xfrm>
            <a:off x="1835150" y="4116388"/>
            <a:ext cx="2897188" cy="171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7236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1"/>
          <p:cNvSpPr txBox="1">
            <a:spLocks noChangeArrowheads="1"/>
          </p:cNvSpPr>
          <p:nvPr/>
        </p:nvSpPr>
        <p:spPr bwMode="auto">
          <a:xfrm>
            <a:off x="1071563" y="1071563"/>
            <a:ext cx="7786687"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ES" sz="1800" b="1" u="sng">
                <a:latin typeface="Comic Sans MS" pitchFamily="66" charset="0"/>
                <a:cs typeface="Arial" charset="0"/>
              </a:rPr>
              <a:t>SECTORES ESPECIALES</a:t>
            </a:r>
          </a:p>
          <a:p>
            <a:pPr algn="just" eaLnBrk="1" hangingPunct="1"/>
            <a:endParaRPr lang="es-CO" sz="1800">
              <a:latin typeface="Comic Sans MS" pitchFamily="66" charset="0"/>
              <a:cs typeface="Arial" charset="0"/>
            </a:endParaRPr>
          </a:p>
          <a:p>
            <a:pPr algn="just" eaLnBrk="1" hangingPunct="1">
              <a:buFont typeface="Arial" charset="0"/>
              <a:buChar char="•"/>
            </a:pPr>
            <a:r>
              <a:rPr lang="es-ES" sz="2000">
                <a:latin typeface="Comic Sans MS" pitchFamily="66" charset="0"/>
                <a:cs typeface="Arial" charset="0"/>
              </a:rPr>
              <a:t>Conformación del Comité  Territorial de Justicia Transicional   mediante Decreto 002 y 016 de 2012</a:t>
            </a:r>
          </a:p>
          <a:p>
            <a:pPr algn="just" eaLnBrk="1" hangingPunct="1"/>
            <a:endParaRPr lang="es-ES" sz="2000">
              <a:latin typeface="Comic Sans MS" pitchFamily="66" charset="0"/>
              <a:cs typeface="Arial" charset="0"/>
            </a:endParaRPr>
          </a:p>
          <a:p>
            <a:pPr algn="just" eaLnBrk="1" hangingPunct="1">
              <a:buFont typeface="Arial" charset="0"/>
              <a:buChar char="•"/>
            </a:pPr>
            <a:r>
              <a:rPr lang="es-ES" sz="2000">
                <a:latin typeface="Comic Sans MS" pitchFamily="66" charset="0"/>
                <a:cs typeface="Arial" charset="0"/>
              </a:rPr>
              <a:t> Mediante Acuerdo 008 del 11 de Abril de 2012 se adopto la Política Pública del Desplazamiento Forzado, la encaminada a la protección, el reconocimiento y reparación de los derechos de las personas víctimas del desplazamiento forzado en el Municipio de Gachalá (PIU).</a:t>
            </a:r>
          </a:p>
          <a:p>
            <a:pPr algn="just" eaLnBrk="1" hangingPunct="1">
              <a:buFont typeface="Arial" charset="0"/>
              <a:buChar char="•"/>
            </a:pPr>
            <a:endParaRPr lang="es-ES" sz="2000">
              <a:latin typeface="Comic Sans MS" pitchFamily="66" charset="0"/>
              <a:cs typeface="Arial" charset="0"/>
            </a:endParaRPr>
          </a:p>
          <a:p>
            <a:pPr algn="just" eaLnBrk="1" hangingPunct="1">
              <a:buFont typeface="Arial" charset="0"/>
              <a:buChar char="•"/>
            </a:pPr>
            <a:r>
              <a:rPr lang="es-ES" sz="2000">
                <a:latin typeface="Comic Sans MS" pitchFamily="66" charset="0"/>
                <a:cs typeface="Arial" charset="0"/>
              </a:rPr>
              <a:t>Plan de Acción  Atención y Reparación a Víctimas </a:t>
            </a:r>
          </a:p>
          <a:p>
            <a:pPr algn="just" eaLnBrk="1" hangingPunct="1">
              <a:buFont typeface="Arial" charset="0"/>
              <a:buChar char="•"/>
            </a:pPr>
            <a:endParaRPr lang="es-ES" sz="2000">
              <a:latin typeface="Arial" charset="0"/>
              <a:cs typeface="Arial" charset="0"/>
            </a:endParaRPr>
          </a:p>
        </p:txBody>
      </p:sp>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6148"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1270"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1271"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1273"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1274"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1275"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1276"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243396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4"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5"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2293"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2294"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8"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2296"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2297"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2298"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229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0" name="12 CuadroTexto"/>
          <p:cNvSpPr txBox="1">
            <a:spLocks noChangeArrowheads="1"/>
          </p:cNvSpPr>
          <p:nvPr/>
        </p:nvSpPr>
        <p:spPr bwMode="auto">
          <a:xfrm>
            <a:off x="4427538" y="714375"/>
            <a:ext cx="44656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2000">
                <a:latin typeface="Comic Sans MS" pitchFamily="66" charset="0"/>
              </a:rPr>
              <a:t>INSPECCIÓN DE POLICIA</a:t>
            </a:r>
          </a:p>
        </p:txBody>
      </p:sp>
      <p:sp>
        <p:nvSpPr>
          <p:cNvPr id="12301" name="13 Rectángulo"/>
          <p:cNvSpPr>
            <a:spLocks noChangeArrowheads="1"/>
          </p:cNvSpPr>
          <p:nvPr/>
        </p:nvSpPr>
        <p:spPr bwMode="auto">
          <a:xfrm>
            <a:off x="1285875" y="1350963"/>
            <a:ext cx="76073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s-CO" sz="2000">
                <a:latin typeface="Comic Sans MS" pitchFamily="66" charset="0"/>
              </a:rPr>
              <a:t>A continuación se relaciona las diligencias y Procesos de Policía, Penales, Civiles y otros adelantados en este Despacho hasta la fecha.</a:t>
            </a:r>
          </a:p>
        </p:txBody>
      </p:sp>
      <p:graphicFrame>
        <p:nvGraphicFramePr>
          <p:cNvPr id="15" name="14 Tabla"/>
          <p:cNvGraphicFramePr>
            <a:graphicFrameLocks noGrp="1"/>
          </p:cNvGraphicFramePr>
          <p:nvPr/>
        </p:nvGraphicFramePr>
        <p:xfrm>
          <a:off x="1835150" y="2913063"/>
          <a:ext cx="6156325" cy="2963864"/>
        </p:xfrm>
        <a:graphic>
          <a:graphicData uri="http://schemas.openxmlformats.org/drawingml/2006/table">
            <a:tbl>
              <a:tblPr firstRow="1" firstCol="1" lastRow="1" lastCol="1" bandRow="1" bandCol="1">
                <a:tableStyleId>{5C22544A-7EE6-4342-B048-85BDC9FD1C3A}</a:tableStyleId>
              </a:tblPr>
              <a:tblGrid>
                <a:gridCol w="3539490"/>
                <a:gridCol w="1216025"/>
                <a:gridCol w="1400810"/>
              </a:tblGrid>
              <a:tr h="182900">
                <a:tc>
                  <a:txBody>
                    <a:bodyPr/>
                    <a:lstStyle/>
                    <a:p>
                      <a:pPr algn="ctr">
                        <a:spcAft>
                          <a:spcPts val="0"/>
                        </a:spcAft>
                      </a:pPr>
                      <a:r>
                        <a:rPr lang="es-CO" sz="1200" dirty="0">
                          <a:effectLst/>
                        </a:rPr>
                        <a:t>CONTRAVENCIONES</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CANTIDAD</a:t>
                      </a:r>
                      <a:endParaRPr lang="es-CO" sz="1000">
                        <a:effectLst/>
                        <a:latin typeface="Times New Roman"/>
                        <a:ea typeface="Times New Roman"/>
                      </a:endParaRPr>
                    </a:p>
                  </a:txBody>
                  <a:tcPr marL="68580" marR="68580" marT="0" marB="0"/>
                </a:tc>
                <a:tc>
                  <a:txBody>
                    <a:bodyPr/>
                    <a:lstStyle/>
                    <a:p>
                      <a:pPr algn="ctr">
                        <a:spcAft>
                          <a:spcPts val="0"/>
                        </a:spcAft>
                      </a:pPr>
                      <a:r>
                        <a:rPr lang="es-CO" sz="1200">
                          <a:effectLst/>
                        </a:rPr>
                        <a:t>ESTADO</a:t>
                      </a:r>
                      <a:endParaRPr lang="es-CO" sz="1000">
                        <a:effectLst/>
                        <a:latin typeface="Times New Roman"/>
                        <a:ea typeface="Times New Roman"/>
                      </a:endParaRPr>
                    </a:p>
                  </a:txBody>
                  <a:tcPr marL="68580" marR="68580" marT="0" marB="0"/>
                </a:tc>
              </a:tr>
              <a:tr h="182900">
                <a:tc>
                  <a:txBody>
                    <a:bodyPr/>
                    <a:lstStyle/>
                    <a:p>
                      <a:pPr algn="just">
                        <a:spcAft>
                          <a:spcPts val="0"/>
                        </a:spcAft>
                      </a:pPr>
                      <a:r>
                        <a:rPr lang="es-CO" sz="1200">
                          <a:effectLst/>
                        </a:rPr>
                        <a:t>DEMANDAS VERBALES CONCILIADAS</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225</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SOLUCIONADAS</a:t>
                      </a:r>
                      <a:endParaRPr lang="es-CO" sz="1000">
                        <a:effectLst/>
                        <a:latin typeface="Times New Roman"/>
                        <a:ea typeface="Times New Roman"/>
                      </a:endParaRPr>
                    </a:p>
                  </a:txBody>
                  <a:tcPr marL="68580" marR="68580" marT="0" marB="0"/>
                </a:tc>
              </a:tr>
              <a:tr h="182900">
                <a:tc>
                  <a:txBody>
                    <a:bodyPr/>
                    <a:lstStyle/>
                    <a:p>
                      <a:pPr algn="just">
                        <a:spcAft>
                          <a:spcPts val="0"/>
                        </a:spcAft>
                      </a:pPr>
                      <a:r>
                        <a:rPr lang="es-CO" sz="1200" dirty="0">
                          <a:effectLst/>
                        </a:rPr>
                        <a:t>DEMANDAS VERBALES FRACASADAS</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dirty="0">
                          <a:effectLst/>
                        </a:rPr>
                        <a:t>97</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FRACASDAS</a:t>
                      </a:r>
                      <a:endParaRPr lang="es-CO" sz="1000">
                        <a:effectLst/>
                        <a:latin typeface="Times New Roman"/>
                        <a:ea typeface="Times New Roman"/>
                      </a:endParaRPr>
                    </a:p>
                  </a:txBody>
                  <a:tcPr marL="68580" marR="68580" marT="0" marB="0"/>
                </a:tc>
              </a:tr>
              <a:tr h="182900">
                <a:tc>
                  <a:txBody>
                    <a:bodyPr/>
                    <a:lstStyle/>
                    <a:p>
                      <a:pPr algn="just">
                        <a:spcAft>
                          <a:spcPts val="0"/>
                        </a:spcAft>
                      </a:pPr>
                      <a:r>
                        <a:rPr lang="es-CO" sz="1200">
                          <a:effectLst/>
                        </a:rPr>
                        <a:t>CAUCIONES.</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61</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IMPUESTAS</a:t>
                      </a:r>
                      <a:endParaRPr lang="es-CO" sz="1000">
                        <a:effectLst/>
                        <a:latin typeface="Times New Roman"/>
                        <a:ea typeface="Times New Roman"/>
                      </a:endParaRPr>
                    </a:p>
                  </a:txBody>
                  <a:tcPr marL="68580" marR="68580" marT="0" marB="0"/>
                </a:tc>
              </a:tr>
              <a:tr h="194966">
                <a:tc>
                  <a:txBody>
                    <a:bodyPr/>
                    <a:lstStyle/>
                    <a:p>
                      <a:pPr algn="just">
                        <a:spcAft>
                          <a:spcPts val="0"/>
                        </a:spcAft>
                      </a:pPr>
                      <a:r>
                        <a:rPr lang="es-CO" sz="1200">
                          <a:effectLst/>
                        </a:rPr>
                        <a:t>PROCESOS ORDINARIOS DE POICÍA</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02</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EN EJECUCIÓN.</a:t>
                      </a:r>
                      <a:endParaRPr lang="es-CO" sz="1000">
                        <a:effectLst/>
                        <a:latin typeface="Times New Roman"/>
                        <a:ea typeface="Times New Roman"/>
                      </a:endParaRPr>
                    </a:p>
                  </a:txBody>
                  <a:tcPr marL="68580" marR="68580" marT="0" marB="0"/>
                </a:tc>
              </a:tr>
              <a:tr h="365799">
                <a:tc>
                  <a:txBody>
                    <a:bodyPr/>
                    <a:lstStyle/>
                    <a:p>
                      <a:pPr algn="just">
                        <a:spcAft>
                          <a:spcPts val="0"/>
                        </a:spcAft>
                      </a:pPr>
                      <a:r>
                        <a:rPr lang="es-CO" sz="1200">
                          <a:effectLst/>
                        </a:rPr>
                        <a:t>ACTAS DE COMPROMISO CON ACUERDO DE VOLUNTADES.</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32</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CUMPLIDAS</a:t>
                      </a:r>
                      <a:endParaRPr lang="es-CO" sz="1000">
                        <a:effectLst/>
                        <a:latin typeface="Times New Roman"/>
                        <a:ea typeface="Times New Roman"/>
                      </a:endParaRPr>
                    </a:p>
                  </a:txBody>
                  <a:tcPr marL="68580" marR="68580" marT="0" marB="0"/>
                </a:tc>
              </a:tr>
              <a:tr h="365799">
                <a:tc>
                  <a:txBody>
                    <a:bodyPr/>
                    <a:lstStyle/>
                    <a:p>
                      <a:pPr algn="just">
                        <a:spcAft>
                          <a:spcPts val="0"/>
                        </a:spcAft>
                      </a:pPr>
                      <a:r>
                        <a:rPr lang="es-CO" sz="1200">
                          <a:effectLst/>
                        </a:rPr>
                        <a:t>ACTAS DE COMPROMISO CON ACUERDO DE VOLUNTADES.</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11</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EN EJECUCIÓN</a:t>
                      </a:r>
                      <a:endParaRPr lang="es-CO" sz="1000">
                        <a:effectLst/>
                        <a:latin typeface="Times New Roman"/>
                        <a:ea typeface="Times New Roman"/>
                      </a:endParaRPr>
                    </a:p>
                  </a:txBody>
                  <a:tcPr marL="68580" marR="68580" marT="0" marB="0"/>
                </a:tc>
              </a:tr>
              <a:tr h="182900">
                <a:tc>
                  <a:txBody>
                    <a:bodyPr/>
                    <a:lstStyle/>
                    <a:p>
                      <a:pPr algn="just">
                        <a:spcAft>
                          <a:spcPts val="0"/>
                        </a:spcAft>
                      </a:pPr>
                      <a:r>
                        <a:rPr lang="es-CO" sz="1200">
                          <a:effectLst/>
                        </a:rPr>
                        <a:t>LICENCIAS DE TRANSPORTE.</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52</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EXPEDIDAS</a:t>
                      </a:r>
                      <a:endParaRPr lang="es-CO" sz="1000">
                        <a:effectLst/>
                        <a:latin typeface="Times New Roman"/>
                        <a:ea typeface="Times New Roman"/>
                      </a:endParaRPr>
                    </a:p>
                  </a:txBody>
                  <a:tcPr marL="68580" marR="68580" marT="0" marB="0"/>
                </a:tc>
              </a:tr>
              <a:tr h="182900">
                <a:tc>
                  <a:txBody>
                    <a:bodyPr/>
                    <a:lstStyle/>
                    <a:p>
                      <a:pPr algn="just">
                        <a:spcAft>
                          <a:spcPts val="0"/>
                        </a:spcAft>
                      </a:pPr>
                      <a:r>
                        <a:rPr lang="es-CO" sz="1200">
                          <a:effectLst/>
                        </a:rPr>
                        <a:t>PERDIDA DE DOCUMENTOS.</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128</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EXPDIDOS</a:t>
                      </a:r>
                      <a:endParaRPr lang="es-CO" sz="1000">
                        <a:effectLst/>
                        <a:latin typeface="Times New Roman"/>
                        <a:ea typeface="Times New Roman"/>
                      </a:endParaRPr>
                    </a:p>
                  </a:txBody>
                  <a:tcPr marL="68580" marR="68580" marT="0" marB="0"/>
                </a:tc>
              </a:tr>
              <a:tr h="182900">
                <a:tc>
                  <a:txBody>
                    <a:bodyPr/>
                    <a:lstStyle/>
                    <a:p>
                      <a:pPr algn="just">
                        <a:spcAft>
                          <a:spcPts val="0"/>
                        </a:spcAft>
                      </a:pPr>
                      <a:r>
                        <a:rPr lang="es-CO" sz="1200" dirty="0">
                          <a:effectLst/>
                        </a:rPr>
                        <a:t>SUPERVIVENCIAS.</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dirty="0">
                          <a:effectLst/>
                        </a:rPr>
                        <a:t>30</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EXPEDIDAS</a:t>
                      </a:r>
                      <a:endParaRPr lang="es-CO" sz="1000">
                        <a:effectLst/>
                        <a:latin typeface="Times New Roman"/>
                        <a:ea typeface="Times New Roman"/>
                      </a:endParaRPr>
                    </a:p>
                  </a:txBody>
                  <a:tcPr marL="68580" marR="68580" marT="0" marB="0"/>
                </a:tc>
              </a:tr>
              <a:tr h="548698">
                <a:tc>
                  <a:txBody>
                    <a:bodyPr/>
                    <a:lstStyle/>
                    <a:p>
                      <a:pPr algn="just">
                        <a:spcAft>
                          <a:spcPts val="0"/>
                        </a:spcAft>
                      </a:pPr>
                      <a:r>
                        <a:rPr lang="es-CO" sz="1200">
                          <a:effectLst/>
                        </a:rPr>
                        <a:t>DESPACHOS COMISORIOS</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03</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a:effectLst/>
                        </a:rPr>
                        <a:t>Cumplidos y devueltos a su lugar de origen.</a:t>
                      </a:r>
                      <a:endParaRPr lang="es-CO" sz="1000">
                        <a:effectLst/>
                        <a:latin typeface="Times New Roman"/>
                        <a:ea typeface="Times New Roman"/>
                      </a:endParaRPr>
                    </a:p>
                  </a:txBody>
                  <a:tcPr marL="68580" marR="68580" marT="0" marB="0"/>
                </a:tc>
              </a:tr>
              <a:tr h="208302">
                <a:tc>
                  <a:txBody>
                    <a:bodyPr/>
                    <a:lstStyle/>
                    <a:p>
                      <a:pPr algn="just">
                        <a:spcAft>
                          <a:spcPts val="0"/>
                        </a:spcAft>
                      </a:pPr>
                      <a:r>
                        <a:rPr lang="es-CO" sz="1200">
                          <a:effectLst/>
                        </a:rPr>
                        <a:t>ORDENES DE COMPARENDO</a:t>
                      </a:r>
                      <a:endParaRPr lang="es-CO" sz="1000">
                        <a:effectLst/>
                        <a:latin typeface="Times New Roman"/>
                        <a:ea typeface="Times New Roman"/>
                      </a:endParaRPr>
                    </a:p>
                  </a:txBody>
                  <a:tcPr marL="68580" marR="68580" marT="0" marB="0"/>
                </a:tc>
                <a:tc>
                  <a:txBody>
                    <a:bodyPr/>
                    <a:lstStyle/>
                    <a:p>
                      <a:pPr algn="ctr">
                        <a:spcAft>
                          <a:spcPts val="0"/>
                        </a:spcAft>
                      </a:pPr>
                      <a:r>
                        <a:rPr lang="es-CO" sz="1200" dirty="0">
                          <a:effectLst/>
                        </a:rPr>
                        <a:t>11</a:t>
                      </a:r>
                      <a:endParaRPr lang="es-CO" sz="1000" dirty="0">
                        <a:effectLst/>
                        <a:latin typeface="Times New Roman"/>
                        <a:ea typeface="Times New Roman"/>
                      </a:endParaRPr>
                    </a:p>
                  </a:txBody>
                  <a:tcPr marL="68580" marR="68580" marT="0" marB="0"/>
                </a:tc>
                <a:tc>
                  <a:txBody>
                    <a:bodyPr/>
                    <a:lstStyle/>
                    <a:p>
                      <a:pPr algn="ctr">
                        <a:spcAft>
                          <a:spcPts val="0"/>
                        </a:spcAft>
                      </a:pPr>
                      <a:r>
                        <a:rPr lang="es-CO" sz="1200" dirty="0">
                          <a:effectLst/>
                        </a:rPr>
                        <a:t>Remitidos.</a:t>
                      </a:r>
                      <a:endParaRPr lang="es-CO" sz="1000" dirty="0">
                        <a:effectLst/>
                        <a:latin typeface="Times New Roman"/>
                        <a:ea typeface="Times New Roman"/>
                      </a:endParaRPr>
                    </a:p>
                  </a:txBody>
                  <a:tcPr marL="68580" marR="68580" marT="0" marB="0"/>
                </a:tc>
              </a:tr>
            </a:tbl>
          </a:graphicData>
        </a:graphic>
      </p:graphicFrame>
      <p:sp>
        <p:nvSpPr>
          <p:cNvPr id="12356" name="15 CuadroTexto"/>
          <p:cNvSpPr txBox="1">
            <a:spLocks noChangeArrowheads="1"/>
          </p:cNvSpPr>
          <p:nvPr/>
        </p:nvSpPr>
        <p:spPr bwMode="auto">
          <a:xfrm>
            <a:off x="2916238" y="2433638"/>
            <a:ext cx="35115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2000" b="1">
                <a:latin typeface="Comic Sans MS" pitchFamily="66" charset="0"/>
              </a:rPr>
              <a:t>1. policivo</a:t>
            </a:r>
            <a:endParaRPr lang="es-CO" b="1">
              <a:latin typeface="Comic Sans MS" pitchFamily="66" charset="0"/>
            </a:endParaRPr>
          </a:p>
        </p:txBody>
      </p:sp>
    </p:spTree>
    <p:extLst>
      <p:ext uri="{BB962C8B-B14F-4D97-AF65-F5344CB8AC3E}">
        <p14:creationId xmlns:p14="http://schemas.microsoft.com/office/powerpoint/2010/main" xmlns="" val="10448091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3317"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3318"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3320"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3321"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3322"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3323" name="2 Imagen" descr="ESCUDO DE GACHAL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324" name="1 Gráfico"/>
          <p:cNvGraphicFramePr>
            <a:graphicFrameLocks/>
          </p:cNvGraphicFramePr>
          <p:nvPr/>
        </p:nvGraphicFramePr>
        <p:xfrm>
          <a:off x="1568450" y="1060450"/>
          <a:ext cx="5622925" cy="4911725"/>
        </p:xfrm>
        <a:graphic>
          <a:graphicData uri="http://schemas.openxmlformats.org/presentationml/2006/ole">
            <p:oleObj spid="_x0000_s1026" r:id="rId4" imgW="5627096" imgH="4913802" progId="Excel.Sheet.8">
              <p:embed/>
            </p:oleObj>
          </a:graphicData>
        </a:graphic>
      </p:graphicFrame>
      <p:sp>
        <p:nvSpPr>
          <p:cNvPr id="13325" name="11 CuadroTexto"/>
          <p:cNvSpPr txBox="1">
            <a:spLocks noChangeArrowheads="1"/>
          </p:cNvSpPr>
          <p:nvPr/>
        </p:nvSpPr>
        <p:spPr bwMode="auto">
          <a:xfrm>
            <a:off x="6057900" y="476250"/>
            <a:ext cx="25511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2000" b="1">
                <a:latin typeface="Comic Sans MS" pitchFamily="66" charset="0"/>
              </a:rPr>
              <a:t>Estadísticas de orden  Policivo</a:t>
            </a:r>
          </a:p>
        </p:txBody>
      </p:sp>
    </p:spTree>
    <p:extLst>
      <p:ext uri="{BB962C8B-B14F-4D97-AF65-F5344CB8AC3E}">
        <p14:creationId xmlns:p14="http://schemas.microsoft.com/office/powerpoint/2010/main" xmlns="" val="13525789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4341"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4342"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4344"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4345"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4346"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4347"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8" name="11 Rectángulo"/>
          <p:cNvSpPr>
            <a:spLocks noChangeArrowheads="1"/>
          </p:cNvSpPr>
          <p:nvPr/>
        </p:nvSpPr>
        <p:spPr bwMode="auto">
          <a:xfrm>
            <a:off x="1979613" y="274638"/>
            <a:ext cx="6913562"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s-CO" sz="2000" b="1">
                <a:latin typeface="Comic Sans MS" pitchFamily="66" charset="0"/>
              </a:rPr>
              <a:t>2. PENAL.  </a:t>
            </a:r>
          </a:p>
          <a:p>
            <a:pPr algn="r"/>
            <a:r>
              <a:rPr lang="es-CO" sz="2000">
                <a:latin typeface="Comic Sans MS" pitchFamily="66" charset="0"/>
              </a:rPr>
              <a:t>Recibidas un total de CUARENTA Y DOS, denuncia Panales las cuales se remite por razones de Competencia Judicial (Ley 906/2004),  a la Unidad de Fiscalía Local de Gachetá.</a:t>
            </a:r>
          </a:p>
          <a:p>
            <a:pPr algn="r"/>
            <a:r>
              <a:rPr lang="es-CO" sz="2000">
                <a:latin typeface="Comic Sans MS" pitchFamily="66" charset="0"/>
              </a:rPr>
              <a:t> </a:t>
            </a:r>
          </a:p>
        </p:txBody>
      </p:sp>
      <p:pic>
        <p:nvPicPr>
          <p:cNvPr id="14349" name="Gráfico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0" y="3330575"/>
            <a:ext cx="4394200" cy="261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13 Tabla"/>
          <p:cNvGraphicFramePr>
            <a:graphicFrameLocks noGrp="1"/>
          </p:cNvGraphicFramePr>
          <p:nvPr/>
        </p:nvGraphicFramePr>
        <p:xfrm>
          <a:off x="2628900" y="2209800"/>
          <a:ext cx="5411788" cy="914400"/>
        </p:xfrm>
        <a:graphic>
          <a:graphicData uri="http://schemas.openxmlformats.org/drawingml/2006/table">
            <a:tbl>
              <a:tblPr firstRow="1" firstCol="1" lastRow="1" lastCol="1" bandRow="1" bandCol="1">
                <a:tableStyleId>{5C22544A-7EE6-4342-B048-85BDC9FD1C3A}</a:tableStyleId>
              </a:tblPr>
              <a:tblGrid>
                <a:gridCol w="2329952"/>
                <a:gridCol w="1260549"/>
                <a:gridCol w="1821287"/>
              </a:tblGrid>
              <a:tr h="156210">
                <a:tc>
                  <a:txBody>
                    <a:bodyPr/>
                    <a:lstStyle/>
                    <a:p>
                      <a:pPr algn="ctr">
                        <a:spcAft>
                          <a:spcPts val="0"/>
                        </a:spcAft>
                      </a:pPr>
                      <a:r>
                        <a:rPr lang="es-CO" sz="1200">
                          <a:effectLst/>
                        </a:rPr>
                        <a:t>CONTRAVENCIONES</a:t>
                      </a:r>
                      <a:endParaRPr lang="es-CO" sz="1000">
                        <a:effectLst/>
                        <a:latin typeface="Times New Roman"/>
                        <a:ea typeface="Times New Roman"/>
                      </a:endParaRPr>
                    </a:p>
                  </a:txBody>
                  <a:tcPr marL="68584" marR="68584" marT="0" marB="0"/>
                </a:tc>
                <a:tc>
                  <a:txBody>
                    <a:bodyPr/>
                    <a:lstStyle/>
                    <a:p>
                      <a:pPr algn="ctr">
                        <a:spcAft>
                          <a:spcPts val="0"/>
                        </a:spcAft>
                      </a:pPr>
                      <a:r>
                        <a:rPr lang="es-CO" sz="1200">
                          <a:effectLst/>
                        </a:rPr>
                        <a:t>CANTIDAD</a:t>
                      </a:r>
                      <a:endParaRPr lang="es-CO" sz="1000">
                        <a:effectLst/>
                        <a:latin typeface="Times New Roman"/>
                        <a:ea typeface="Times New Roman"/>
                      </a:endParaRPr>
                    </a:p>
                  </a:txBody>
                  <a:tcPr marL="68584" marR="68584" marT="0" marB="0"/>
                </a:tc>
                <a:tc>
                  <a:txBody>
                    <a:bodyPr/>
                    <a:lstStyle/>
                    <a:p>
                      <a:pPr algn="ctr">
                        <a:spcAft>
                          <a:spcPts val="0"/>
                        </a:spcAft>
                      </a:pPr>
                      <a:r>
                        <a:rPr lang="es-CO" sz="1200">
                          <a:effectLst/>
                        </a:rPr>
                        <a:t>ESTADO</a:t>
                      </a:r>
                      <a:endParaRPr lang="es-CO" sz="1000">
                        <a:effectLst/>
                        <a:latin typeface="Times New Roman"/>
                        <a:ea typeface="Times New Roman"/>
                      </a:endParaRPr>
                    </a:p>
                  </a:txBody>
                  <a:tcPr marL="68584" marR="68584" marT="0" marB="0"/>
                </a:tc>
              </a:tr>
              <a:tr h="144145">
                <a:tc>
                  <a:txBody>
                    <a:bodyPr/>
                    <a:lstStyle/>
                    <a:p>
                      <a:pPr algn="just">
                        <a:spcAft>
                          <a:spcPts val="0"/>
                        </a:spcAft>
                      </a:pPr>
                      <a:r>
                        <a:rPr lang="es-CO" sz="1200">
                          <a:effectLst/>
                        </a:rPr>
                        <a:t>DENUNCIAS PENALES</a:t>
                      </a:r>
                      <a:endParaRPr lang="es-CO" sz="1000">
                        <a:effectLst/>
                        <a:latin typeface="Times New Roman"/>
                        <a:ea typeface="Times New Roman"/>
                      </a:endParaRPr>
                    </a:p>
                  </a:txBody>
                  <a:tcPr marL="68584" marR="68584" marT="0" marB="0"/>
                </a:tc>
                <a:tc>
                  <a:txBody>
                    <a:bodyPr/>
                    <a:lstStyle/>
                    <a:p>
                      <a:pPr algn="ctr">
                        <a:spcAft>
                          <a:spcPts val="0"/>
                        </a:spcAft>
                      </a:pPr>
                      <a:r>
                        <a:rPr lang="es-CO" sz="1200">
                          <a:effectLst/>
                        </a:rPr>
                        <a:t>42</a:t>
                      </a:r>
                      <a:endParaRPr lang="es-CO" sz="1000">
                        <a:effectLst/>
                        <a:latin typeface="Times New Roman"/>
                        <a:ea typeface="Times New Roman"/>
                      </a:endParaRPr>
                    </a:p>
                  </a:txBody>
                  <a:tcPr marL="68584" marR="68584" marT="0" marB="0"/>
                </a:tc>
                <a:tc>
                  <a:txBody>
                    <a:bodyPr/>
                    <a:lstStyle/>
                    <a:p>
                      <a:pPr algn="ctr">
                        <a:spcAft>
                          <a:spcPts val="0"/>
                        </a:spcAft>
                      </a:pPr>
                      <a:r>
                        <a:rPr lang="es-CO" sz="1200">
                          <a:effectLst/>
                        </a:rPr>
                        <a:t>Remitidas a la Unidad de Fiscalía Competente.</a:t>
                      </a:r>
                      <a:endParaRPr lang="es-CO" sz="1000">
                        <a:effectLst/>
                        <a:latin typeface="Times New Roman"/>
                        <a:ea typeface="Times New Roman"/>
                      </a:endParaRPr>
                    </a:p>
                  </a:txBody>
                  <a:tcPr marL="68584" marR="68584" marT="0" marB="0"/>
                </a:tc>
              </a:tr>
              <a:tr h="156210">
                <a:tc>
                  <a:txBody>
                    <a:bodyPr/>
                    <a:lstStyle/>
                    <a:p>
                      <a:pPr algn="just">
                        <a:spcAft>
                          <a:spcPts val="0"/>
                        </a:spcAft>
                      </a:pPr>
                      <a:r>
                        <a:rPr lang="es-CO" sz="1200">
                          <a:effectLst/>
                        </a:rPr>
                        <a:t>NOTIFICACIONES</a:t>
                      </a:r>
                      <a:endParaRPr lang="es-CO" sz="1000">
                        <a:effectLst/>
                        <a:latin typeface="Times New Roman"/>
                        <a:ea typeface="Times New Roman"/>
                      </a:endParaRPr>
                    </a:p>
                  </a:txBody>
                  <a:tcPr marL="68584" marR="68584" marT="0" marB="0"/>
                </a:tc>
                <a:tc>
                  <a:txBody>
                    <a:bodyPr/>
                    <a:lstStyle/>
                    <a:p>
                      <a:pPr algn="ctr">
                        <a:spcAft>
                          <a:spcPts val="0"/>
                        </a:spcAft>
                      </a:pPr>
                      <a:r>
                        <a:rPr lang="es-CO" sz="1200">
                          <a:effectLst/>
                        </a:rPr>
                        <a:t>54</a:t>
                      </a:r>
                      <a:endParaRPr lang="es-CO" sz="1000">
                        <a:effectLst/>
                        <a:latin typeface="Times New Roman"/>
                        <a:ea typeface="Times New Roman"/>
                      </a:endParaRPr>
                    </a:p>
                  </a:txBody>
                  <a:tcPr marL="68584" marR="68584" marT="0" marB="0"/>
                </a:tc>
                <a:tc>
                  <a:txBody>
                    <a:bodyPr/>
                    <a:lstStyle/>
                    <a:p>
                      <a:pPr algn="ctr">
                        <a:spcAft>
                          <a:spcPts val="0"/>
                        </a:spcAft>
                      </a:pPr>
                      <a:r>
                        <a:rPr lang="es-CO" sz="1200" dirty="0">
                          <a:effectLst/>
                        </a:rPr>
                        <a:t>Remitidas por competencia.</a:t>
                      </a:r>
                      <a:endParaRPr lang="es-CO" sz="1000" dirty="0">
                        <a:effectLst/>
                        <a:latin typeface="Times New Roman"/>
                        <a:ea typeface="Times New Roman"/>
                      </a:endParaRPr>
                    </a:p>
                  </a:txBody>
                  <a:tcPr marL="68584" marR="68584" marT="0" marB="0"/>
                </a:tc>
              </a:tr>
            </a:tbl>
          </a:graphicData>
        </a:graphic>
      </p:graphicFrame>
    </p:spTree>
    <p:extLst>
      <p:ext uri="{BB962C8B-B14F-4D97-AF65-F5344CB8AC3E}">
        <p14:creationId xmlns:p14="http://schemas.microsoft.com/office/powerpoint/2010/main" xmlns="" val="34066161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5365"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5366"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5368"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5369"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5370"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537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2" name="Picture 1" descr="IMG_6220"/>
          <p:cNvPicPr>
            <a:picLocks noChangeAspect="1" noChangeArrowheads="1"/>
          </p:cNvPicPr>
          <p:nvPr/>
        </p:nvPicPr>
        <p:blipFill>
          <a:blip r:embed="rId3" cstate="print"/>
          <a:srcRect/>
          <a:stretch>
            <a:fillRect/>
          </a:stretch>
        </p:blipFill>
        <p:spPr bwMode="auto">
          <a:xfrm>
            <a:off x="2152650" y="2725738"/>
            <a:ext cx="2781300" cy="3103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5373" name="Picture 2" descr="IMG_6233"/>
          <p:cNvPicPr>
            <a:picLocks noChangeAspect="1" noChangeArrowheads="1"/>
          </p:cNvPicPr>
          <p:nvPr/>
        </p:nvPicPr>
        <p:blipFill>
          <a:blip r:embed="rId4" cstate="print"/>
          <a:srcRect/>
          <a:stretch>
            <a:fillRect/>
          </a:stretch>
        </p:blipFill>
        <p:spPr bwMode="auto">
          <a:xfrm>
            <a:off x="5580063" y="908050"/>
            <a:ext cx="2774950" cy="3005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27717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6389"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6390"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6392"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6393"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6394"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639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6" name="11 Rectángulo"/>
          <p:cNvSpPr>
            <a:spLocks noChangeArrowheads="1"/>
          </p:cNvSpPr>
          <p:nvPr/>
        </p:nvSpPr>
        <p:spPr bwMode="auto">
          <a:xfrm>
            <a:off x="1071563" y="962025"/>
            <a:ext cx="7893050" cy="433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s-CO" sz="1400" b="1">
                <a:latin typeface="Comic Sans MS" pitchFamily="66" charset="0"/>
              </a:rPr>
              <a:t>ACTIVIDADES GENERALES</a:t>
            </a:r>
            <a:endParaRPr lang="es-CO" sz="1400">
              <a:latin typeface="Comic Sans MS" pitchFamily="66" charset="0"/>
            </a:endParaRPr>
          </a:p>
          <a:p>
            <a:pPr algn="just"/>
            <a:r>
              <a:rPr lang="es-CO" sz="1400">
                <a:latin typeface="Comic Sans MS" pitchFamily="66" charset="0"/>
              </a:rPr>
              <a:t>Apoyo en las diferentes actividades y eventos realizados por la Administración Municipal.</a:t>
            </a:r>
          </a:p>
          <a:p>
            <a:pPr algn="just"/>
            <a:r>
              <a:rPr lang="es-CO" sz="1400">
                <a:latin typeface="Comic Sans MS" pitchFamily="66" charset="0"/>
              </a:rPr>
              <a:t>Participación permanente en las reuniones de: CONSEJOS DE SEGURIDAD, RED DEL BUEN TRATO,  </a:t>
            </a:r>
          </a:p>
          <a:p>
            <a:pPr algn="just"/>
            <a:r>
              <a:rPr lang="es-CO" sz="1400">
                <a:latin typeface="Comic Sans MS" pitchFamily="66" charset="0"/>
              </a:rPr>
              <a:t> </a:t>
            </a:r>
          </a:p>
          <a:p>
            <a:pPr algn="just"/>
            <a:r>
              <a:rPr lang="es-CO" sz="1400">
                <a:latin typeface="Comic Sans MS" pitchFamily="66" charset="0"/>
              </a:rPr>
              <a:t>Apoyo a las entidades Judiciales como las Fiscalías, Juzgados, CTI, CIJIN, Policia.</a:t>
            </a:r>
          </a:p>
          <a:p>
            <a:pPr algn="just"/>
            <a:r>
              <a:rPr lang="es-CO" sz="1400">
                <a:latin typeface="Comic Sans MS" pitchFamily="66" charset="0"/>
              </a:rPr>
              <a:t> </a:t>
            </a:r>
          </a:p>
          <a:p>
            <a:pPr algn="just"/>
            <a:r>
              <a:rPr lang="es-CO" sz="1400">
                <a:latin typeface="Comic Sans MS" pitchFamily="66" charset="0"/>
              </a:rPr>
              <a:t>Se realizó dos (2) Resoluciones “Por medio de la cual se ordena la Inscripción Extemporánea de una Defunción” en cumplimiento al Artículo 1 del Decreto 1536 de 1989 que Modifica el Artículo 75 del Decreto 1260 de 1970. De igual forma se han Expedido nueve (09) Licencias de Inhumación.</a:t>
            </a:r>
          </a:p>
          <a:p>
            <a:pPr algn="just"/>
            <a:r>
              <a:rPr lang="es-CO" sz="1400">
                <a:latin typeface="Comic Sans MS" pitchFamily="66" charset="0"/>
              </a:rPr>
              <a:t> </a:t>
            </a:r>
          </a:p>
          <a:p>
            <a:pPr algn="just"/>
            <a:r>
              <a:rPr lang="es-CO" sz="1400">
                <a:latin typeface="Comic Sans MS" pitchFamily="66" charset="0"/>
              </a:rPr>
              <a:t>Visita relámpago a los establecimientos comerciales para control de elementos vencidos, sin que se haya realizado decomisos. </a:t>
            </a:r>
          </a:p>
          <a:p>
            <a:pPr algn="just"/>
            <a:r>
              <a:rPr lang="es-CO" sz="1400">
                <a:latin typeface="Comic Sans MS" pitchFamily="66" charset="0"/>
              </a:rPr>
              <a:t> </a:t>
            </a:r>
          </a:p>
          <a:p>
            <a:pPr algn="just"/>
            <a:r>
              <a:rPr lang="es-CO" sz="1400">
                <a:latin typeface="Comic Sans MS" pitchFamily="66" charset="0"/>
              </a:rPr>
              <a:t>De otra parte y a partir del mes de Septiembre del año en curso,  EJERCIENDO POR COMPETENCIA SUBSIDIARIA, COMO COMISARIA DE FAMILIA (Art. 98, Ley 1098 de 2006).</a:t>
            </a:r>
          </a:p>
          <a:p>
            <a:pPr algn="just"/>
            <a:r>
              <a:rPr lang="es-CO"/>
              <a:t>    </a:t>
            </a:r>
          </a:p>
        </p:txBody>
      </p:sp>
    </p:spTree>
    <p:extLst>
      <p:ext uri="{BB962C8B-B14F-4D97-AF65-F5344CB8AC3E}">
        <p14:creationId xmlns:p14="http://schemas.microsoft.com/office/powerpoint/2010/main" xmlns="" val="39564255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7413"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14"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7416"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17"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7418"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741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0" name="23 CuadroTexto"/>
          <p:cNvSpPr txBox="1">
            <a:spLocks noChangeArrowheads="1"/>
          </p:cNvSpPr>
          <p:nvPr/>
        </p:nvSpPr>
        <p:spPr bwMode="auto">
          <a:xfrm>
            <a:off x="4862513" y="750888"/>
            <a:ext cx="4495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2000" b="1">
                <a:latin typeface="Comic Sans MS" pitchFamily="66" charset="0"/>
              </a:rPr>
              <a:t>COMISARIA DE FAMILIA</a:t>
            </a:r>
            <a:endParaRPr lang="es-CO" b="1">
              <a:latin typeface="Comic Sans MS" pitchFamily="66" charset="0"/>
            </a:endParaRPr>
          </a:p>
        </p:txBody>
      </p:sp>
      <p:sp>
        <p:nvSpPr>
          <p:cNvPr id="17421" name="25 Rectángulo"/>
          <p:cNvSpPr>
            <a:spLocks noChangeArrowheads="1"/>
          </p:cNvSpPr>
          <p:nvPr/>
        </p:nvSpPr>
        <p:spPr bwMode="auto">
          <a:xfrm>
            <a:off x="1143000" y="1268413"/>
            <a:ext cx="7620000" cy="384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s-CO" sz="1600" b="1">
                <a:latin typeface="Comic Sans MS" pitchFamily="66" charset="0"/>
              </a:rPr>
              <a:t>ACTIVIDADES REALIZADAS.</a:t>
            </a:r>
          </a:p>
          <a:p>
            <a:pPr algn="l"/>
            <a:endParaRPr lang="es-CO" sz="1600" b="1">
              <a:latin typeface="Comic Sans MS" pitchFamily="66" charset="0"/>
            </a:endParaRPr>
          </a:p>
          <a:p>
            <a:pPr algn="l"/>
            <a:endParaRPr lang="es-CO" sz="1600" b="1">
              <a:latin typeface="Comic Sans MS" pitchFamily="66" charset="0"/>
            </a:endParaRPr>
          </a:p>
          <a:p>
            <a:pPr algn="l"/>
            <a:endParaRPr lang="es-CO" sz="1600">
              <a:latin typeface="Comic Sans MS" pitchFamily="66" charset="0"/>
            </a:endParaRPr>
          </a:p>
          <a:p>
            <a:pPr algn="l"/>
            <a:r>
              <a:rPr lang="es-CO" sz="2000">
                <a:latin typeface="Comic Sans MS" pitchFamily="66" charset="0"/>
              </a:rPr>
              <a:t>Acompañamientos a las solicitudes de las diferentes Instituciones Educativas, especialmente Baldomero Sanín Cano y la Institución Educativa de Murca.</a:t>
            </a:r>
          </a:p>
          <a:p>
            <a:pPr algn="l"/>
            <a:r>
              <a:rPr lang="es-CO" sz="2000">
                <a:latin typeface="Comic Sans MS" pitchFamily="66" charset="0"/>
              </a:rPr>
              <a:t>Participación en la semana del buen trato, por una humanidad digna adelantada por la Institución Educativa Baldomero Sanín Cano.</a:t>
            </a:r>
          </a:p>
          <a:p>
            <a:pPr algn="l"/>
            <a:r>
              <a:rPr lang="es-CO" sz="2000">
                <a:latin typeface="Comic Sans MS" pitchFamily="66" charset="0"/>
              </a:rPr>
              <a:t>Visitas solicitadas por parte de la Secretaria de Desarrollo Social, para solicitud de cupos en el Hogar Geriátrico años dorados.</a:t>
            </a:r>
          </a:p>
        </p:txBody>
      </p:sp>
    </p:spTree>
    <p:extLst>
      <p:ext uri="{BB962C8B-B14F-4D97-AF65-F5344CB8AC3E}">
        <p14:creationId xmlns:p14="http://schemas.microsoft.com/office/powerpoint/2010/main" xmlns="" val="533845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8437"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8438"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8440"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8441"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8442"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8443"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1 Tabla"/>
          <p:cNvGraphicFramePr>
            <a:graphicFrameLocks noGrp="1"/>
          </p:cNvGraphicFramePr>
          <p:nvPr/>
        </p:nvGraphicFramePr>
        <p:xfrm>
          <a:off x="1403350" y="1443038"/>
          <a:ext cx="4392613" cy="2194560"/>
        </p:xfrm>
        <a:graphic>
          <a:graphicData uri="http://schemas.openxmlformats.org/drawingml/2006/table">
            <a:tbl>
              <a:tblPr firstRow="1" firstCol="1" bandRow="1">
                <a:tableStyleId>{5C22544A-7EE6-4342-B048-85BDC9FD1C3A}</a:tableStyleId>
              </a:tblPr>
              <a:tblGrid>
                <a:gridCol w="3525781"/>
                <a:gridCol w="866832"/>
              </a:tblGrid>
              <a:tr h="274241">
                <a:tc gridSpan="2">
                  <a:txBody>
                    <a:bodyPr/>
                    <a:lstStyle/>
                    <a:p>
                      <a:pPr algn="ctr">
                        <a:lnSpc>
                          <a:spcPct val="150000"/>
                        </a:lnSpc>
                        <a:spcAft>
                          <a:spcPts val="0"/>
                        </a:spcAft>
                      </a:pPr>
                      <a:r>
                        <a:rPr lang="es-CO" sz="1200" dirty="0">
                          <a:effectLst/>
                        </a:rPr>
                        <a:t>PROCEDIMIENTOS ADMINISTRATIVOS</a:t>
                      </a:r>
                      <a:endParaRPr lang="es-CO" sz="1100" dirty="0">
                        <a:effectLst/>
                        <a:latin typeface="Calibri"/>
                        <a:ea typeface="Calibri"/>
                        <a:cs typeface="Times New Roman"/>
                      </a:endParaRPr>
                    </a:p>
                  </a:txBody>
                  <a:tcPr marL="68582" marR="68582" marT="0" marB="0"/>
                </a:tc>
                <a:tc hMerge="1">
                  <a:txBody>
                    <a:bodyPr/>
                    <a:lstStyle/>
                    <a:p>
                      <a:endParaRPr lang="es-CO"/>
                    </a:p>
                  </a:txBody>
                  <a:tcPr/>
                </a:tc>
              </a:tr>
              <a:tr h="274241">
                <a:tc gridSpan="2">
                  <a:txBody>
                    <a:bodyPr/>
                    <a:lstStyle/>
                    <a:p>
                      <a:pPr algn="ctr">
                        <a:lnSpc>
                          <a:spcPct val="150000"/>
                        </a:lnSpc>
                        <a:spcAft>
                          <a:spcPts val="0"/>
                        </a:spcAft>
                      </a:pPr>
                      <a:r>
                        <a:rPr lang="es-CO" sz="1200">
                          <a:effectLst/>
                        </a:rPr>
                        <a:t>AUDIENCIAS DE CONCILIACION POR ALIMENTOS: 35</a:t>
                      </a:r>
                      <a:endParaRPr lang="es-CO" sz="1100">
                        <a:effectLst/>
                        <a:latin typeface="Calibri"/>
                        <a:ea typeface="Calibri"/>
                        <a:cs typeface="Times New Roman"/>
                      </a:endParaRPr>
                    </a:p>
                  </a:txBody>
                  <a:tcPr marL="68582" marR="68582" marT="0" marB="0"/>
                </a:tc>
                <a:tc hMerge="1">
                  <a:txBody>
                    <a:bodyPr/>
                    <a:lstStyle/>
                    <a:p>
                      <a:endParaRPr lang="es-CO"/>
                    </a:p>
                  </a:txBody>
                  <a:tcPr/>
                </a:tc>
              </a:tr>
              <a:tr h="274241">
                <a:tc>
                  <a:txBody>
                    <a:bodyPr/>
                    <a:lstStyle/>
                    <a:p>
                      <a:pPr algn="just">
                        <a:lnSpc>
                          <a:spcPct val="150000"/>
                        </a:lnSpc>
                        <a:spcAft>
                          <a:spcPts val="0"/>
                        </a:spcAft>
                      </a:pPr>
                      <a:r>
                        <a:rPr lang="es-CO" sz="1200">
                          <a:effectLst/>
                        </a:rPr>
                        <a:t> CONCILIADAS</a:t>
                      </a:r>
                      <a:endParaRPr lang="es-CO" sz="1100">
                        <a:effectLst/>
                        <a:latin typeface="Calibri"/>
                        <a:ea typeface="Calibri"/>
                        <a:cs typeface="Times New Roman"/>
                      </a:endParaRPr>
                    </a:p>
                  </a:txBody>
                  <a:tcPr marL="68582" marR="68582" marT="0" marB="0"/>
                </a:tc>
                <a:tc>
                  <a:txBody>
                    <a:bodyPr/>
                    <a:lstStyle/>
                    <a:p>
                      <a:pPr algn="just">
                        <a:lnSpc>
                          <a:spcPct val="150000"/>
                        </a:lnSpc>
                        <a:spcAft>
                          <a:spcPts val="0"/>
                        </a:spcAft>
                      </a:pPr>
                      <a:r>
                        <a:rPr lang="es-CO" sz="1200">
                          <a:effectLst/>
                        </a:rPr>
                        <a:t>12</a:t>
                      </a:r>
                      <a:endParaRPr lang="es-CO" sz="1100">
                        <a:effectLst/>
                        <a:latin typeface="Calibri"/>
                        <a:ea typeface="Calibri"/>
                        <a:cs typeface="Times New Roman"/>
                      </a:endParaRPr>
                    </a:p>
                  </a:txBody>
                  <a:tcPr marL="68582" marR="68582" marT="0" marB="0"/>
                </a:tc>
              </a:tr>
              <a:tr h="274241">
                <a:tc>
                  <a:txBody>
                    <a:bodyPr/>
                    <a:lstStyle/>
                    <a:p>
                      <a:pPr algn="just">
                        <a:lnSpc>
                          <a:spcPct val="150000"/>
                        </a:lnSpc>
                        <a:spcAft>
                          <a:spcPts val="0"/>
                        </a:spcAft>
                      </a:pPr>
                      <a:r>
                        <a:rPr lang="es-CO" sz="1200">
                          <a:effectLst/>
                        </a:rPr>
                        <a:t>INCREMENTO Y AUMENTO</a:t>
                      </a:r>
                      <a:endParaRPr lang="es-CO" sz="1100">
                        <a:effectLst/>
                        <a:latin typeface="Calibri"/>
                        <a:ea typeface="Calibri"/>
                        <a:cs typeface="Times New Roman"/>
                      </a:endParaRPr>
                    </a:p>
                  </a:txBody>
                  <a:tcPr marL="68582" marR="68582" marT="0" marB="0"/>
                </a:tc>
                <a:tc>
                  <a:txBody>
                    <a:bodyPr/>
                    <a:lstStyle/>
                    <a:p>
                      <a:pPr algn="just">
                        <a:lnSpc>
                          <a:spcPct val="150000"/>
                        </a:lnSpc>
                        <a:spcAft>
                          <a:spcPts val="0"/>
                        </a:spcAft>
                      </a:pPr>
                      <a:r>
                        <a:rPr lang="es-CO" sz="1200">
                          <a:effectLst/>
                        </a:rPr>
                        <a:t>1</a:t>
                      </a:r>
                      <a:endParaRPr lang="es-CO" sz="1100">
                        <a:effectLst/>
                        <a:latin typeface="Calibri"/>
                        <a:ea typeface="Calibri"/>
                        <a:cs typeface="Times New Roman"/>
                      </a:endParaRPr>
                    </a:p>
                  </a:txBody>
                  <a:tcPr marL="68582" marR="68582" marT="0" marB="0"/>
                </a:tc>
              </a:tr>
              <a:tr h="274241">
                <a:tc>
                  <a:txBody>
                    <a:bodyPr/>
                    <a:lstStyle/>
                    <a:p>
                      <a:pPr algn="just">
                        <a:lnSpc>
                          <a:spcPct val="150000"/>
                        </a:lnSpc>
                        <a:spcAft>
                          <a:spcPts val="0"/>
                        </a:spcAft>
                      </a:pPr>
                      <a:r>
                        <a:rPr lang="es-CO" sz="1200" dirty="0">
                          <a:effectLst/>
                        </a:rPr>
                        <a:t>FRACASADAS</a:t>
                      </a:r>
                      <a:endParaRPr lang="es-CO" sz="1100" dirty="0">
                        <a:effectLst/>
                        <a:latin typeface="Calibri"/>
                        <a:ea typeface="Calibri"/>
                        <a:cs typeface="Times New Roman"/>
                      </a:endParaRPr>
                    </a:p>
                  </a:txBody>
                  <a:tcPr marL="68582" marR="68582" marT="0" marB="0"/>
                </a:tc>
                <a:tc>
                  <a:txBody>
                    <a:bodyPr/>
                    <a:lstStyle/>
                    <a:p>
                      <a:pPr algn="just">
                        <a:lnSpc>
                          <a:spcPct val="150000"/>
                        </a:lnSpc>
                        <a:spcAft>
                          <a:spcPts val="0"/>
                        </a:spcAft>
                      </a:pPr>
                      <a:r>
                        <a:rPr lang="es-CO" sz="1200">
                          <a:effectLst/>
                        </a:rPr>
                        <a:t>23</a:t>
                      </a:r>
                      <a:endParaRPr lang="es-CO" sz="1100">
                        <a:effectLst/>
                        <a:latin typeface="Calibri"/>
                        <a:ea typeface="Calibri"/>
                        <a:cs typeface="Times New Roman"/>
                      </a:endParaRPr>
                    </a:p>
                  </a:txBody>
                  <a:tcPr marL="68582" marR="68582" marT="0" marB="0"/>
                </a:tc>
              </a:tr>
              <a:tr h="274241">
                <a:tc>
                  <a:txBody>
                    <a:bodyPr/>
                    <a:lstStyle/>
                    <a:p>
                      <a:pPr algn="just">
                        <a:lnSpc>
                          <a:spcPct val="150000"/>
                        </a:lnSpc>
                        <a:spcAft>
                          <a:spcPts val="0"/>
                        </a:spcAft>
                      </a:pPr>
                      <a:r>
                        <a:rPr lang="es-CO" sz="1200">
                          <a:effectLst/>
                        </a:rPr>
                        <a:t>DECLARACION MARITAL DE HECHO</a:t>
                      </a:r>
                      <a:endParaRPr lang="es-CO" sz="1100">
                        <a:effectLst/>
                        <a:latin typeface="Calibri"/>
                        <a:ea typeface="Calibri"/>
                        <a:cs typeface="Times New Roman"/>
                      </a:endParaRPr>
                    </a:p>
                  </a:txBody>
                  <a:tcPr marL="68582" marR="68582" marT="0" marB="0"/>
                </a:tc>
                <a:tc>
                  <a:txBody>
                    <a:bodyPr/>
                    <a:lstStyle/>
                    <a:p>
                      <a:pPr algn="just">
                        <a:lnSpc>
                          <a:spcPct val="150000"/>
                        </a:lnSpc>
                        <a:spcAft>
                          <a:spcPts val="0"/>
                        </a:spcAft>
                      </a:pPr>
                      <a:r>
                        <a:rPr lang="es-CO" sz="1200">
                          <a:effectLst/>
                        </a:rPr>
                        <a:t>1</a:t>
                      </a:r>
                      <a:endParaRPr lang="es-CO" sz="1100">
                        <a:effectLst/>
                        <a:latin typeface="Calibri"/>
                        <a:ea typeface="Calibri"/>
                        <a:cs typeface="Times New Roman"/>
                      </a:endParaRPr>
                    </a:p>
                  </a:txBody>
                  <a:tcPr marL="68582" marR="68582" marT="0" marB="0"/>
                </a:tc>
              </a:tr>
              <a:tr h="274241">
                <a:tc>
                  <a:txBody>
                    <a:bodyPr/>
                    <a:lstStyle/>
                    <a:p>
                      <a:pPr algn="just">
                        <a:lnSpc>
                          <a:spcPct val="150000"/>
                        </a:lnSpc>
                        <a:spcAft>
                          <a:spcPts val="0"/>
                        </a:spcAft>
                      </a:pPr>
                      <a:r>
                        <a:rPr lang="es-CO" sz="1200">
                          <a:effectLst/>
                        </a:rPr>
                        <a:t>OFRECIMIENTO DE CUOTA ALIMENTARIA</a:t>
                      </a:r>
                      <a:endParaRPr lang="es-CO" sz="1100">
                        <a:effectLst/>
                        <a:latin typeface="Calibri"/>
                        <a:ea typeface="Calibri"/>
                        <a:cs typeface="Times New Roman"/>
                      </a:endParaRPr>
                    </a:p>
                  </a:txBody>
                  <a:tcPr marL="68582" marR="68582" marT="0" marB="0"/>
                </a:tc>
                <a:tc>
                  <a:txBody>
                    <a:bodyPr/>
                    <a:lstStyle/>
                    <a:p>
                      <a:pPr algn="just">
                        <a:lnSpc>
                          <a:spcPct val="150000"/>
                        </a:lnSpc>
                        <a:spcAft>
                          <a:spcPts val="0"/>
                        </a:spcAft>
                      </a:pPr>
                      <a:r>
                        <a:rPr lang="es-CO" sz="1200">
                          <a:effectLst/>
                        </a:rPr>
                        <a:t>1</a:t>
                      </a:r>
                      <a:endParaRPr lang="es-CO" sz="1100">
                        <a:effectLst/>
                        <a:latin typeface="Calibri"/>
                        <a:ea typeface="Calibri"/>
                        <a:cs typeface="Times New Roman"/>
                      </a:endParaRPr>
                    </a:p>
                  </a:txBody>
                  <a:tcPr marL="68582" marR="68582" marT="0" marB="0"/>
                </a:tc>
              </a:tr>
              <a:tr h="274241">
                <a:tc>
                  <a:txBody>
                    <a:bodyPr/>
                    <a:lstStyle/>
                    <a:p>
                      <a:pPr algn="just">
                        <a:lnSpc>
                          <a:spcPct val="150000"/>
                        </a:lnSpc>
                        <a:spcAft>
                          <a:spcPts val="0"/>
                        </a:spcAft>
                      </a:pPr>
                      <a:r>
                        <a:rPr lang="es-CO" sz="1200">
                          <a:effectLst/>
                        </a:rPr>
                        <a:t>EN TRAMITE</a:t>
                      </a:r>
                      <a:endParaRPr lang="es-CO" sz="1100">
                        <a:effectLst/>
                        <a:latin typeface="Calibri"/>
                        <a:ea typeface="Calibri"/>
                        <a:cs typeface="Times New Roman"/>
                      </a:endParaRPr>
                    </a:p>
                  </a:txBody>
                  <a:tcPr marL="68582" marR="68582" marT="0" marB="0"/>
                </a:tc>
                <a:tc>
                  <a:txBody>
                    <a:bodyPr/>
                    <a:lstStyle/>
                    <a:p>
                      <a:pPr algn="just">
                        <a:lnSpc>
                          <a:spcPct val="150000"/>
                        </a:lnSpc>
                        <a:spcAft>
                          <a:spcPts val="0"/>
                        </a:spcAft>
                      </a:pPr>
                      <a:r>
                        <a:rPr lang="es-CO" sz="1200" dirty="0">
                          <a:effectLst/>
                        </a:rPr>
                        <a:t>2</a:t>
                      </a:r>
                      <a:endParaRPr lang="es-CO" sz="1100" dirty="0">
                        <a:effectLst/>
                        <a:latin typeface="Calibri"/>
                        <a:ea typeface="Calibri"/>
                        <a:cs typeface="Times New Roman"/>
                      </a:endParaRPr>
                    </a:p>
                  </a:txBody>
                  <a:tcPr marL="68582" marR="68582" marT="0" marB="0"/>
                </a:tc>
              </a:tr>
            </a:tbl>
          </a:graphicData>
        </a:graphic>
      </p:graphicFrame>
      <p:sp>
        <p:nvSpPr>
          <p:cNvPr id="18471" name="12 Rectángulo"/>
          <p:cNvSpPr>
            <a:spLocks noChangeArrowheads="1"/>
          </p:cNvSpPr>
          <p:nvPr/>
        </p:nvSpPr>
        <p:spPr bwMode="auto">
          <a:xfrm>
            <a:off x="4787900" y="981075"/>
            <a:ext cx="4094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CO">
                <a:latin typeface="Comic Sans MS" pitchFamily="66" charset="0"/>
              </a:rPr>
              <a:t>COMISARIA DE FAMILIA</a:t>
            </a:r>
          </a:p>
        </p:txBody>
      </p:sp>
      <p:pic>
        <p:nvPicPr>
          <p:cNvPr id="18472" name="Gráfico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438" y="3860800"/>
            <a:ext cx="341630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56905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9461"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9462"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9464"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9465"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9466"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9467"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8" name="11 Rectángulo"/>
          <p:cNvSpPr>
            <a:spLocks noChangeArrowheads="1"/>
          </p:cNvSpPr>
          <p:nvPr/>
        </p:nvSpPr>
        <p:spPr bwMode="auto">
          <a:xfrm>
            <a:off x="4787900" y="981075"/>
            <a:ext cx="4094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CO">
                <a:latin typeface="Comic Sans MS" pitchFamily="66" charset="0"/>
              </a:rPr>
              <a:t>COMISARIA DE FAMILIA</a:t>
            </a:r>
          </a:p>
        </p:txBody>
      </p:sp>
      <p:graphicFrame>
        <p:nvGraphicFramePr>
          <p:cNvPr id="13" name="12 Tabla"/>
          <p:cNvGraphicFramePr>
            <a:graphicFrameLocks noGrp="1"/>
          </p:cNvGraphicFramePr>
          <p:nvPr/>
        </p:nvGraphicFramePr>
        <p:xfrm>
          <a:off x="1123950" y="1916113"/>
          <a:ext cx="5311775" cy="1098551"/>
        </p:xfrm>
        <a:graphic>
          <a:graphicData uri="http://schemas.openxmlformats.org/drawingml/2006/table">
            <a:tbl>
              <a:tblPr firstRow="1" firstCol="1" bandRow="1">
                <a:tableStyleId>{5C22544A-7EE6-4342-B048-85BDC9FD1C3A}</a:tableStyleId>
              </a:tblPr>
              <a:tblGrid>
                <a:gridCol w="4141825"/>
                <a:gridCol w="1169950"/>
              </a:tblGrid>
              <a:tr h="549275">
                <a:tc gridSpan="2">
                  <a:txBody>
                    <a:bodyPr/>
                    <a:lstStyle/>
                    <a:p>
                      <a:pPr algn="ctr">
                        <a:lnSpc>
                          <a:spcPct val="150000"/>
                        </a:lnSpc>
                        <a:spcAft>
                          <a:spcPts val="0"/>
                        </a:spcAft>
                      </a:pPr>
                      <a:r>
                        <a:rPr lang="es-CO" sz="1200" dirty="0">
                          <a:effectLst/>
                        </a:rPr>
                        <a:t>AUDIENCIAS DE CONCILIACION DE CUSTODIA PROVISIONAL Y CUIDADO PERSONAL: 10</a:t>
                      </a:r>
                      <a:endParaRPr lang="es-CO" sz="1100" dirty="0">
                        <a:effectLst/>
                        <a:latin typeface="Calibri"/>
                        <a:ea typeface="Calibri"/>
                        <a:cs typeface="Times New Roman"/>
                      </a:endParaRPr>
                    </a:p>
                  </a:txBody>
                  <a:tcPr marL="68596" marR="68596" marT="0" marB="0"/>
                </a:tc>
                <a:tc hMerge="1">
                  <a:txBody>
                    <a:bodyPr/>
                    <a:lstStyle/>
                    <a:p>
                      <a:endParaRPr lang="es-CO"/>
                    </a:p>
                  </a:txBody>
                  <a:tcPr/>
                </a:tc>
              </a:tr>
              <a:tr h="274638">
                <a:tc>
                  <a:txBody>
                    <a:bodyPr/>
                    <a:lstStyle/>
                    <a:p>
                      <a:pPr algn="just">
                        <a:lnSpc>
                          <a:spcPct val="150000"/>
                        </a:lnSpc>
                        <a:spcAft>
                          <a:spcPts val="0"/>
                        </a:spcAft>
                      </a:pPr>
                      <a:r>
                        <a:rPr lang="es-CO" sz="1200" dirty="0">
                          <a:effectLst/>
                        </a:rPr>
                        <a:t>CONCILIADAS</a:t>
                      </a:r>
                      <a:endParaRPr lang="es-CO" sz="1100" dirty="0">
                        <a:effectLst/>
                        <a:latin typeface="Calibri"/>
                        <a:ea typeface="Calibri"/>
                        <a:cs typeface="Times New Roman"/>
                      </a:endParaRPr>
                    </a:p>
                  </a:txBody>
                  <a:tcPr marL="68596" marR="68596" marT="0" marB="0"/>
                </a:tc>
                <a:tc>
                  <a:txBody>
                    <a:bodyPr/>
                    <a:lstStyle/>
                    <a:p>
                      <a:pPr algn="just">
                        <a:lnSpc>
                          <a:spcPct val="150000"/>
                        </a:lnSpc>
                        <a:spcAft>
                          <a:spcPts val="0"/>
                        </a:spcAft>
                      </a:pPr>
                      <a:r>
                        <a:rPr lang="es-CO" sz="1200">
                          <a:effectLst/>
                        </a:rPr>
                        <a:t>5</a:t>
                      </a:r>
                      <a:endParaRPr lang="es-CO" sz="1100">
                        <a:effectLst/>
                        <a:latin typeface="Calibri"/>
                        <a:ea typeface="Calibri"/>
                        <a:cs typeface="Times New Roman"/>
                      </a:endParaRPr>
                    </a:p>
                  </a:txBody>
                  <a:tcPr marL="68596" marR="68596" marT="0" marB="0"/>
                </a:tc>
              </a:tr>
              <a:tr h="274638">
                <a:tc>
                  <a:txBody>
                    <a:bodyPr/>
                    <a:lstStyle/>
                    <a:p>
                      <a:pPr algn="just">
                        <a:lnSpc>
                          <a:spcPct val="150000"/>
                        </a:lnSpc>
                        <a:spcAft>
                          <a:spcPts val="0"/>
                        </a:spcAft>
                      </a:pPr>
                      <a:r>
                        <a:rPr lang="es-CO" sz="1200" dirty="0">
                          <a:effectLst/>
                        </a:rPr>
                        <a:t>FRACASADAS</a:t>
                      </a:r>
                      <a:endParaRPr lang="es-CO" sz="1100" dirty="0">
                        <a:effectLst/>
                        <a:latin typeface="Calibri"/>
                        <a:ea typeface="Calibri"/>
                        <a:cs typeface="Times New Roman"/>
                      </a:endParaRPr>
                    </a:p>
                  </a:txBody>
                  <a:tcPr marL="68596" marR="68596" marT="0" marB="0"/>
                </a:tc>
                <a:tc>
                  <a:txBody>
                    <a:bodyPr/>
                    <a:lstStyle/>
                    <a:p>
                      <a:pPr algn="just">
                        <a:lnSpc>
                          <a:spcPct val="150000"/>
                        </a:lnSpc>
                        <a:spcAft>
                          <a:spcPts val="0"/>
                        </a:spcAft>
                      </a:pPr>
                      <a:r>
                        <a:rPr lang="es-CO" sz="1200" dirty="0">
                          <a:effectLst/>
                        </a:rPr>
                        <a:t>5</a:t>
                      </a:r>
                      <a:endParaRPr lang="es-CO" sz="1100" dirty="0">
                        <a:effectLst/>
                        <a:latin typeface="Calibri"/>
                        <a:ea typeface="Calibri"/>
                        <a:cs typeface="Times New Roman"/>
                      </a:endParaRPr>
                    </a:p>
                  </a:txBody>
                  <a:tcPr marL="68596" marR="68596" marT="0" marB="0"/>
                </a:tc>
              </a:tr>
            </a:tbl>
          </a:graphicData>
        </a:graphic>
      </p:graphicFrame>
      <p:pic>
        <p:nvPicPr>
          <p:cNvPr id="19482" name="Gráfico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24313" y="3106738"/>
            <a:ext cx="3536950"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33793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0485"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486"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0488"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489"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0490"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049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1 Tabla"/>
          <p:cNvGraphicFramePr>
            <a:graphicFrameLocks noGrp="1"/>
          </p:cNvGraphicFramePr>
          <p:nvPr/>
        </p:nvGraphicFramePr>
        <p:xfrm>
          <a:off x="1285875" y="1844675"/>
          <a:ext cx="5040313" cy="1371600"/>
        </p:xfrm>
        <a:graphic>
          <a:graphicData uri="http://schemas.openxmlformats.org/drawingml/2006/table">
            <a:tbl>
              <a:tblPr firstRow="1" firstCol="1" bandRow="1">
                <a:tableStyleId>{5C22544A-7EE6-4342-B048-85BDC9FD1C3A}</a:tableStyleId>
              </a:tblPr>
              <a:tblGrid>
                <a:gridCol w="2692231"/>
                <a:gridCol w="2348082"/>
              </a:tblGrid>
              <a:tr h="0">
                <a:tc gridSpan="2">
                  <a:txBody>
                    <a:bodyPr/>
                    <a:lstStyle/>
                    <a:p>
                      <a:pPr>
                        <a:lnSpc>
                          <a:spcPct val="150000"/>
                        </a:lnSpc>
                        <a:spcAft>
                          <a:spcPts val="0"/>
                        </a:spcAft>
                        <a:tabLst>
                          <a:tab pos="2782570" algn="ctr"/>
                          <a:tab pos="4724400" algn="l"/>
                        </a:tabLst>
                      </a:pPr>
                      <a:r>
                        <a:rPr lang="es-CO" sz="1200" dirty="0">
                          <a:effectLst/>
                        </a:rPr>
                        <a:t>	ACTAS DE COMPROMISOS 51 Y OTROS	</a:t>
                      </a:r>
                      <a:endParaRPr lang="es-CO" sz="1100" dirty="0">
                        <a:effectLst/>
                        <a:latin typeface="Calibri"/>
                        <a:ea typeface="Calibri"/>
                        <a:cs typeface="Times New Roman"/>
                      </a:endParaRPr>
                    </a:p>
                  </a:txBody>
                  <a:tcPr marL="68576" marR="68576" marT="0" marB="0"/>
                </a:tc>
                <a:tc hMerge="1">
                  <a:txBody>
                    <a:bodyPr/>
                    <a:lstStyle/>
                    <a:p>
                      <a:endParaRPr lang="es-CO"/>
                    </a:p>
                  </a:txBody>
                  <a:tcPr/>
                </a:tc>
              </a:tr>
              <a:tr h="0">
                <a:tc>
                  <a:txBody>
                    <a:bodyPr/>
                    <a:lstStyle/>
                    <a:p>
                      <a:pPr algn="just">
                        <a:lnSpc>
                          <a:spcPct val="150000"/>
                        </a:lnSpc>
                        <a:spcAft>
                          <a:spcPts val="0"/>
                        </a:spcAft>
                      </a:pPr>
                      <a:r>
                        <a:rPr lang="es-CO" sz="1200">
                          <a:effectLst/>
                        </a:rPr>
                        <a:t>SUSCRITAS</a:t>
                      </a:r>
                      <a:endParaRPr lang="es-CO" sz="1100">
                        <a:effectLst/>
                        <a:latin typeface="Calibri"/>
                        <a:ea typeface="Calibri"/>
                        <a:cs typeface="Times New Roman"/>
                      </a:endParaRPr>
                    </a:p>
                  </a:txBody>
                  <a:tcPr marL="68576" marR="68576" marT="0" marB="0"/>
                </a:tc>
                <a:tc>
                  <a:txBody>
                    <a:bodyPr/>
                    <a:lstStyle/>
                    <a:p>
                      <a:pPr algn="just">
                        <a:lnSpc>
                          <a:spcPct val="150000"/>
                        </a:lnSpc>
                        <a:spcAft>
                          <a:spcPts val="0"/>
                        </a:spcAft>
                      </a:pPr>
                      <a:r>
                        <a:rPr lang="es-CO" sz="1200">
                          <a:effectLst/>
                        </a:rPr>
                        <a:t>51</a:t>
                      </a:r>
                      <a:endParaRPr lang="es-CO" sz="1100">
                        <a:effectLst/>
                        <a:latin typeface="Calibri"/>
                        <a:ea typeface="Calibri"/>
                        <a:cs typeface="Times New Roman"/>
                      </a:endParaRPr>
                    </a:p>
                  </a:txBody>
                  <a:tcPr marL="68576" marR="68576" marT="0" marB="0"/>
                </a:tc>
              </a:tr>
              <a:tr h="0">
                <a:tc>
                  <a:txBody>
                    <a:bodyPr/>
                    <a:lstStyle/>
                    <a:p>
                      <a:pPr algn="just">
                        <a:lnSpc>
                          <a:spcPct val="150000"/>
                        </a:lnSpc>
                        <a:spcAft>
                          <a:spcPts val="0"/>
                        </a:spcAft>
                      </a:pPr>
                      <a:r>
                        <a:rPr lang="es-CO" sz="1200">
                          <a:effectLst/>
                        </a:rPr>
                        <a:t>DESISTIMIENTO</a:t>
                      </a:r>
                      <a:endParaRPr lang="es-CO" sz="1100">
                        <a:effectLst/>
                        <a:latin typeface="Calibri"/>
                        <a:ea typeface="Calibri"/>
                        <a:cs typeface="Times New Roman"/>
                      </a:endParaRPr>
                    </a:p>
                  </a:txBody>
                  <a:tcPr marL="68576" marR="68576" marT="0" marB="0"/>
                </a:tc>
                <a:tc>
                  <a:txBody>
                    <a:bodyPr/>
                    <a:lstStyle/>
                    <a:p>
                      <a:pPr algn="just">
                        <a:lnSpc>
                          <a:spcPct val="150000"/>
                        </a:lnSpc>
                        <a:spcAft>
                          <a:spcPts val="0"/>
                        </a:spcAft>
                      </a:pPr>
                      <a:r>
                        <a:rPr lang="es-CO" sz="1200">
                          <a:effectLst/>
                        </a:rPr>
                        <a:t>14</a:t>
                      </a:r>
                      <a:endParaRPr lang="es-CO" sz="1100">
                        <a:effectLst/>
                        <a:latin typeface="Calibri"/>
                        <a:ea typeface="Calibri"/>
                        <a:cs typeface="Times New Roman"/>
                      </a:endParaRPr>
                    </a:p>
                  </a:txBody>
                  <a:tcPr marL="68576" marR="68576" marT="0" marB="0"/>
                </a:tc>
              </a:tr>
              <a:tr h="0">
                <a:tc>
                  <a:txBody>
                    <a:bodyPr/>
                    <a:lstStyle/>
                    <a:p>
                      <a:pPr algn="just">
                        <a:lnSpc>
                          <a:spcPct val="150000"/>
                        </a:lnSpc>
                        <a:spcAft>
                          <a:spcPts val="0"/>
                        </a:spcAft>
                      </a:pPr>
                      <a:r>
                        <a:rPr lang="es-CO" sz="1200">
                          <a:effectLst/>
                        </a:rPr>
                        <a:t>RECONOCIMIENTO PATERNO VOLUNTARIO</a:t>
                      </a:r>
                      <a:endParaRPr lang="es-CO" sz="1100">
                        <a:effectLst/>
                        <a:latin typeface="Calibri"/>
                        <a:ea typeface="Calibri"/>
                        <a:cs typeface="Times New Roman"/>
                      </a:endParaRPr>
                    </a:p>
                  </a:txBody>
                  <a:tcPr marL="68576" marR="68576" marT="0" marB="0"/>
                </a:tc>
                <a:tc>
                  <a:txBody>
                    <a:bodyPr/>
                    <a:lstStyle/>
                    <a:p>
                      <a:pPr algn="just">
                        <a:lnSpc>
                          <a:spcPct val="150000"/>
                        </a:lnSpc>
                        <a:spcAft>
                          <a:spcPts val="0"/>
                        </a:spcAft>
                      </a:pPr>
                      <a:r>
                        <a:rPr lang="es-CO" sz="1200" dirty="0">
                          <a:effectLst/>
                        </a:rPr>
                        <a:t>5</a:t>
                      </a:r>
                      <a:endParaRPr lang="es-CO" sz="1100" dirty="0">
                        <a:effectLst/>
                        <a:latin typeface="Calibri"/>
                        <a:ea typeface="Calibri"/>
                        <a:cs typeface="Times New Roman"/>
                      </a:endParaRPr>
                    </a:p>
                  </a:txBody>
                  <a:tcPr marL="68576" marR="68576" marT="0" marB="0"/>
                </a:tc>
              </a:tr>
            </a:tbl>
          </a:graphicData>
        </a:graphic>
      </p:graphicFrame>
      <p:pic>
        <p:nvPicPr>
          <p:cNvPr id="20508" name="Gráfico 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538" y="3436938"/>
            <a:ext cx="3562350" cy="224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9" name="13 Rectángulo"/>
          <p:cNvSpPr>
            <a:spLocks noChangeArrowheads="1"/>
          </p:cNvSpPr>
          <p:nvPr/>
        </p:nvSpPr>
        <p:spPr bwMode="auto">
          <a:xfrm>
            <a:off x="4787900" y="981075"/>
            <a:ext cx="4094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CO">
                <a:latin typeface="Comic Sans MS" pitchFamily="66" charset="0"/>
              </a:rPr>
              <a:t>COMISARIA DE FAMILIA</a:t>
            </a:r>
          </a:p>
        </p:txBody>
      </p:sp>
    </p:spTree>
    <p:extLst>
      <p:ext uri="{BB962C8B-B14F-4D97-AF65-F5344CB8AC3E}">
        <p14:creationId xmlns:p14="http://schemas.microsoft.com/office/powerpoint/2010/main" xmlns="" val="9669170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
        <p:nvSpPr>
          <p:cNvPr id="4"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5"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077"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078" name="Line 6"/>
          <p:cNvSpPr>
            <a:spLocks noChangeShapeType="1"/>
          </p:cNvSpPr>
          <p:nvPr/>
        </p:nvSpPr>
        <p:spPr bwMode="auto">
          <a:xfrm>
            <a:off x="1081088"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8"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3080"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081" name="Rectangle 39"/>
          <p:cNvSpPr>
            <a:spLocks noChangeArrowheads="1"/>
          </p:cNvSpPr>
          <p:nvPr/>
        </p:nvSpPr>
        <p:spPr bwMode="auto">
          <a:xfrm>
            <a:off x="15716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solidFill>
                <a:srgbClr val="FF0000"/>
              </a:solidFill>
            </a:endParaRPr>
          </a:p>
        </p:txBody>
      </p:sp>
      <p:sp>
        <p:nvSpPr>
          <p:cNvPr id="17" name="Text Box 40"/>
          <p:cNvSpPr txBox="1">
            <a:spLocks noChangeArrowheads="1"/>
          </p:cNvSpPr>
          <p:nvPr/>
        </p:nvSpPr>
        <p:spPr bwMode="auto">
          <a:xfrm>
            <a:off x="309537" y="5429265"/>
            <a:ext cx="762000" cy="132343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l">
              <a:spcBef>
                <a:spcPct val="50000"/>
              </a:spcBef>
              <a:defRPr/>
            </a:pPr>
            <a:r>
              <a:rPr lang="es-ES" sz="8000" b="1" spc="150" dirty="0">
                <a:ln w="11430"/>
                <a:solidFill>
                  <a:srgbClr val="F8F8F8"/>
                </a:solidFill>
                <a:effectLst>
                  <a:outerShdw blurRad="25400" algn="tl" rotWithShape="0">
                    <a:srgbClr val="000000">
                      <a:alpha val="43000"/>
                    </a:srgbClr>
                  </a:outerShdw>
                </a:effectLst>
                <a:latin typeface="Stencil" pitchFamily="82" charset="0"/>
              </a:rPr>
              <a:t>A</a:t>
            </a:r>
          </a:p>
        </p:txBody>
      </p:sp>
      <p:pic>
        <p:nvPicPr>
          <p:cNvPr id="3083"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25" y="5000625"/>
            <a:ext cx="10715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CuadroTexto"/>
          <p:cNvSpPr txBox="1"/>
          <p:nvPr/>
        </p:nvSpPr>
        <p:spPr>
          <a:xfrm>
            <a:off x="1979613" y="836613"/>
            <a:ext cx="6413500" cy="3478212"/>
          </a:xfrm>
          <a:prstGeom prst="rect">
            <a:avLst/>
          </a:prstGeom>
          <a:noFill/>
        </p:spPr>
        <p:txBody>
          <a:bodyPr>
            <a:spAutoFit/>
          </a:bodyPr>
          <a:lstStyle/>
          <a:p>
            <a:pPr>
              <a:defRPr/>
            </a:pPr>
            <a:r>
              <a:rPr lang="es-CO" sz="2000" dirty="0">
                <a:latin typeface="Comic Sans MS" pitchFamily="66" charset="0"/>
              </a:rPr>
              <a:t>RENDICIÓN DE CUENTAS A LA CUIDADANIA POR ADMINISTRACIONES TERRITORIALES</a:t>
            </a:r>
          </a:p>
          <a:p>
            <a:pPr>
              <a:defRPr/>
            </a:pPr>
            <a:endParaRPr lang="es-CO" sz="2000" dirty="0">
              <a:latin typeface="Comic Sans MS" pitchFamily="66" charset="0"/>
            </a:endParaRPr>
          </a:p>
          <a:p>
            <a:pPr marL="457200" indent="-457200">
              <a:buFontTx/>
              <a:buAutoNum type="arabicPeriod"/>
              <a:defRPr/>
            </a:pPr>
            <a:r>
              <a:rPr lang="es-CO" sz="2000" dirty="0">
                <a:latin typeface="Comic Sans MS" pitchFamily="66" charset="0"/>
              </a:rPr>
              <a:t>Constitución política articulo  39 y115</a:t>
            </a:r>
          </a:p>
          <a:p>
            <a:pPr marL="457200" indent="-457200">
              <a:buFontTx/>
              <a:buAutoNum type="arabicPeriod"/>
              <a:defRPr/>
            </a:pPr>
            <a:r>
              <a:rPr lang="es-CO" sz="2000" dirty="0">
                <a:latin typeface="Comic Sans MS" pitchFamily="66" charset="0"/>
              </a:rPr>
              <a:t>Ley 489 de 1998</a:t>
            </a:r>
          </a:p>
          <a:p>
            <a:pPr marL="457200" indent="-457200">
              <a:buFontTx/>
              <a:buAutoNum type="arabicPeriod"/>
              <a:defRPr/>
            </a:pPr>
            <a:r>
              <a:rPr lang="es-CO" sz="2000" dirty="0">
                <a:latin typeface="Comic Sans MS" pitchFamily="66" charset="0"/>
              </a:rPr>
              <a:t>Ley 1474 de 2011, articulo 78</a:t>
            </a:r>
          </a:p>
          <a:p>
            <a:pPr marL="457200" indent="-457200">
              <a:buFontTx/>
              <a:buAutoNum type="arabicPeriod"/>
              <a:defRPr/>
            </a:pPr>
            <a:r>
              <a:rPr lang="es-CO" sz="2000" dirty="0">
                <a:latin typeface="Comic Sans MS" pitchFamily="66" charset="0"/>
              </a:rPr>
              <a:t>CONPES 3654 del 2010.</a:t>
            </a:r>
          </a:p>
          <a:p>
            <a:pPr marL="457200" indent="-457200">
              <a:buFontTx/>
              <a:buAutoNum type="arabicPeriod"/>
              <a:defRPr/>
            </a:pPr>
            <a:r>
              <a:rPr lang="es-CO" sz="2000" dirty="0">
                <a:latin typeface="Comic Sans MS" pitchFamily="66" charset="0"/>
              </a:rPr>
              <a:t>Decreto 028 de 2008, articulo 18. </a:t>
            </a:r>
          </a:p>
          <a:p>
            <a:pPr marL="457200" indent="-457200">
              <a:buFontTx/>
              <a:buAutoNum type="arabicPeriod"/>
              <a:defRPr/>
            </a:pPr>
            <a:r>
              <a:rPr lang="es-CO" sz="2000" dirty="0">
                <a:latin typeface="Comic Sans MS" pitchFamily="66" charset="0"/>
              </a:rPr>
              <a:t>Ley 136 de 1994, articulo 91 literal E.</a:t>
            </a:r>
          </a:p>
          <a:p>
            <a:pPr>
              <a:defRPr/>
            </a:pPr>
            <a:endParaRPr lang="es-CO" sz="2000" dirty="0">
              <a:latin typeface="Comic Sans MS" pitchFamily="66" charset="0"/>
            </a:endParaRPr>
          </a:p>
          <a:p>
            <a:pPr marL="457200" indent="-457200">
              <a:buFontTx/>
              <a:buAutoNum type="arabicPeriod"/>
              <a:defRPr/>
            </a:pPr>
            <a:endParaRPr lang="es-CO" sz="2000" dirty="0">
              <a:latin typeface="Comic Sans MS" pitchFamily="66" charset="0"/>
            </a:endParaRPr>
          </a:p>
        </p:txBody>
      </p:sp>
    </p:spTree>
    <p:extLst>
      <p:ext uri="{BB962C8B-B14F-4D97-AF65-F5344CB8AC3E}">
        <p14:creationId xmlns:p14="http://schemas.microsoft.com/office/powerpoint/2010/main" xmlns="" val="1051458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1509"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1510"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1512"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1513"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1514"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151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1 Tabla"/>
          <p:cNvGraphicFramePr>
            <a:graphicFrameLocks noGrp="1"/>
          </p:cNvGraphicFramePr>
          <p:nvPr/>
        </p:nvGraphicFramePr>
        <p:xfrm>
          <a:off x="1274763" y="1900238"/>
          <a:ext cx="5041900" cy="823911"/>
        </p:xfrm>
        <a:graphic>
          <a:graphicData uri="http://schemas.openxmlformats.org/drawingml/2006/table">
            <a:tbl>
              <a:tblPr firstRow="1" firstCol="1" bandRow="1">
                <a:tableStyleId>{5C22544A-7EE6-4342-B048-85BDC9FD1C3A}</a:tableStyleId>
              </a:tblPr>
              <a:tblGrid>
                <a:gridCol w="2602886"/>
                <a:gridCol w="2439014"/>
              </a:tblGrid>
              <a:tr h="274637">
                <a:tc gridSpan="2">
                  <a:txBody>
                    <a:bodyPr/>
                    <a:lstStyle/>
                    <a:p>
                      <a:pPr algn="ctr">
                        <a:lnSpc>
                          <a:spcPct val="150000"/>
                        </a:lnSpc>
                        <a:spcAft>
                          <a:spcPts val="0"/>
                        </a:spcAft>
                      </a:pPr>
                      <a:r>
                        <a:rPr lang="es-CO" sz="1200" dirty="0">
                          <a:effectLst/>
                        </a:rPr>
                        <a:t>MEDIDAS DE PROTECCION: 10</a:t>
                      </a:r>
                      <a:endParaRPr lang="es-CO" sz="1100" dirty="0">
                        <a:effectLst/>
                        <a:latin typeface="Calibri"/>
                        <a:ea typeface="Calibri"/>
                        <a:cs typeface="Times New Roman"/>
                      </a:endParaRPr>
                    </a:p>
                  </a:txBody>
                  <a:tcPr marL="68597" marR="68597" marT="0" marB="0"/>
                </a:tc>
                <a:tc hMerge="1">
                  <a:txBody>
                    <a:bodyPr/>
                    <a:lstStyle/>
                    <a:p>
                      <a:endParaRPr lang="es-CO"/>
                    </a:p>
                  </a:txBody>
                  <a:tcPr/>
                </a:tc>
              </a:tr>
              <a:tr h="274637">
                <a:tc>
                  <a:txBody>
                    <a:bodyPr/>
                    <a:lstStyle/>
                    <a:p>
                      <a:pPr algn="just">
                        <a:lnSpc>
                          <a:spcPct val="150000"/>
                        </a:lnSpc>
                        <a:spcAft>
                          <a:spcPts val="0"/>
                        </a:spcAft>
                      </a:pPr>
                      <a:r>
                        <a:rPr lang="es-CO" sz="1200">
                          <a:effectLst/>
                        </a:rPr>
                        <a:t>IMPUESTAS</a:t>
                      </a:r>
                      <a:endParaRPr lang="es-CO" sz="1100">
                        <a:effectLst/>
                        <a:latin typeface="Calibri"/>
                        <a:ea typeface="Calibri"/>
                        <a:cs typeface="Times New Roman"/>
                      </a:endParaRPr>
                    </a:p>
                  </a:txBody>
                  <a:tcPr marL="68597" marR="68597" marT="0" marB="0"/>
                </a:tc>
                <a:tc>
                  <a:txBody>
                    <a:bodyPr/>
                    <a:lstStyle/>
                    <a:p>
                      <a:pPr algn="just">
                        <a:lnSpc>
                          <a:spcPct val="150000"/>
                        </a:lnSpc>
                        <a:spcAft>
                          <a:spcPts val="0"/>
                        </a:spcAft>
                      </a:pPr>
                      <a:r>
                        <a:rPr lang="es-CO" sz="1200">
                          <a:effectLst/>
                        </a:rPr>
                        <a:t>9</a:t>
                      </a:r>
                      <a:endParaRPr lang="es-CO" sz="1100">
                        <a:effectLst/>
                        <a:latin typeface="Calibri"/>
                        <a:ea typeface="Calibri"/>
                        <a:cs typeface="Times New Roman"/>
                      </a:endParaRPr>
                    </a:p>
                  </a:txBody>
                  <a:tcPr marL="68597" marR="68597" marT="0" marB="0"/>
                </a:tc>
              </a:tr>
              <a:tr h="274637">
                <a:tc>
                  <a:txBody>
                    <a:bodyPr/>
                    <a:lstStyle/>
                    <a:p>
                      <a:pPr algn="just">
                        <a:lnSpc>
                          <a:spcPct val="150000"/>
                        </a:lnSpc>
                        <a:spcAft>
                          <a:spcPts val="0"/>
                        </a:spcAft>
                      </a:pPr>
                      <a:r>
                        <a:rPr lang="es-CO" sz="1200" dirty="0">
                          <a:effectLst/>
                        </a:rPr>
                        <a:t>DESISTIMIENTO</a:t>
                      </a:r>
                      <a:endParaRPr lang="es-CO" sz="1100" dirty="0">
                        <a:effectLst/>
                        <a:latin typeface="Calibri"/>
                        <a:ea typeface="Calibri"/>
                        <a:cs typeface="Times New Roman"/>
                      </a:endParaRPr>
                    </a:p>
                  </a:txBody>
                  <a:tcPr marL="68597" marR="68597" marT="0" marB="0"/>
                </a:tc>
                <a:tc>
                  <a:txBody>
                    <a:bodyPr/>
                    <a:lstStyle/>
                    <a:p>
                      <a:pPr algn="just">
                        <a:lnSpc>
                          <a:spcPct val="150000"/>
                        </a:lnSpc>
                        <a:spcAft>
                          <a:spcPts val="0"/>
                        </a:spcAft>
                      </a:pPr>
                      <a:r>
                        <a:rPr lang="es-CO" sz="1200" dirty="0">
                          <a:effectLst/>
                        </a:rPr>
                        <a:t>1</a:t>
                      </a:r>
                      <a:endParaRPr lang="es-CO" sz="1100" dirty="0">
                        <a:effectLst/>
                        <a:latin typeface="Calibri"/>
                        <a:ea typeface="Calibri"/>
                        <a:cs typeface="Times New Roman"/>
                      </a:endParaRPr>
                    </a:p>
                  </a:txBody>
                  <a:tcPr marL="68597" marR="68597" marT="0" marB="0"/>
                </a:tc>
              </a:tr>
            </a:tbl>
          </a:graphicData>
        </a:graphic>
      </p:graphicFrame>
      <p:sp>
        <p:nvSpPr>
          <p:cNvPr id="21529" name="12 Rectángulo"/>
          <p:cNvSpPr>
            <a:spLocks noChangeArrowheads="1"/>
          </p:cNvSpPr>
          <p:nvPr/>
        </p:nvSpPr>
        <p:spPr bwMode="auto">
          <a:xfrm>
            <a:off x="4787900" y="981075"/>
            <a:ext cx="4094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CO">
                <a:latin typeface="Comic Sans MS" pitchFamily="66" charset="0"/>
              </a:rPr>
              <a:t>COMISARIA DE FAMILIA</a:t>
            </a:r>
          </a:p>
        </p:txBody>
      </p:sp>
      <p:pic>
        <p:nvPicPr>
          <p:cNvPr id="21530" name="Gráfico 2"/>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79838" y="3402013"/>
            <a:ext cx="4122737" cy="199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37165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2533"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2534"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2536"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2537"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2538"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253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0" name="Imagen 5" descr="C:\Users\user\Pictures\FOTOS CELULAR\Foto0886.jpg"/>
          <p:cNvPicPr>
            <a:picLocks noChangeAspect="1" noChangeArrowheads="1"/>
          </p:cNvPicPr>
          <p:nvPr/>
        </p:nvPicPr>
        <p:blipFill>
          <a:blip r:embed="rId3" cstate="print"/>
          <a:srcRect/>
          <a:stretch>
            <a:fillRect/>
          </a:stretch>
        </p:blipFill>
        <p:spPr bwMode="auto">
          <a:xfrm>
            <a:off x="1476375" y="3141663"/>
            <a:ext cx="3270250" cy="2763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2541" name="Picture 2" descr="100_1548"/>
          <p:cNvPicPr>
            <a:picLocks noChangeAspect="1" noChangeArrowheads="1"/>
          </p:cNvPicPr>
          <p:nvPr/>
        </p:nvPicPr>
        <p:blipFill>
          <a:blip r:embed="rId4" cstate="print"/>
          <a:srcRect/>
          <a:stretch>
            <a:fillRect/>
          </a:stretch>
        </p:blipFill>
        <p:spPr bwMode="auto">
          <a:xfrm>
            <a:off x="1476375" y="485775"/>
            <a:ext cx="3268663" cy="247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2542" name="Imagen 12" descr="C:\Users\user\Pictures\CAMARA\IMG_0314.JPG"/>
          <p:cNvPicPr>
            <a:picLocks noChangeAspect="1" noChangeArrowheads="1"/>
          </p:cNvPicPr>
          <p:nvPr/>
        </p:nvPicPr>
        <p:blipFill>
          <a:blip r:embed="rId5" cstate="print"/>
          <a:srcRect/>
          <a:stretch>
            <a:fillRect/>
          </a:stretch>
        </p:blipFill>
        <p:spPr bwMode="auto">
          <a:xfrm>
            <a:off x="4826000" y="495300"/>
            <a:ext cx="3511550" cy="2451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2543" name="Imagen 15" descr="C:\Users\user\Desktop\usb\FOTOS FULVIO\IMG_0981.JPG"/>
          <p:cNvPicPr>
            <a:picLocks noChangeAspect="1" noChangeArrowheads="1"/>
          </p:cNvPicPr>
          <p:nvPr/>
        </p:nvPicPr>
        <p:blipFill>
          <a:blip r:embed="rId6" cstate="print"/>
          <a:srcRect/>
          <a:stretch>
            <a:fillRect/>
          </a:stretch>
        </p:blipFill>
        <p:spPr bwMode="auto">
          <a:xfrm>
            <a:off x="4837113" y="3136900"/>
            <a:ext cx="3500437" cy="2765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42038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3557"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3558"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3560"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3561"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3562"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3563"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1 Tabla"/>
          <p:cNvGraphicFramePr>
            <a:graphicFrameLocks noGrp="1"/>
          </p:cNvGraphicFramePr>
          <p:nvPr/>
        </p:nvGraphicFramePr>
        <p:xfrm>
          <a:off x="1285875" y="1636713"/>
          <a:ext cx="5130800" cy="1646238"/>
        </p:xfrm>
        <a:graphic>
          <a:graphicData uri="http://schemas.openxmlformats.org/drawingml/2006/table">
            <a:tbl>
              <a:tblPr firstRow="1" firstCol="1" bandRow="1">
                <a:tableStyleId>{5C22544A-7EE6-4342-B048-85BDC9FD1C3A}</a:tableStyleId>
              </a:tblPr>
              <a:tblGrid>
                <a:gridCol w="4140835"/>
                <a:gridCol w="989965"/>
              </a:tblGrid>
              <a:tr h="274373">
                <a:tc gridSpan="2">
                  <a:txBody>
                    <a:bodyPr/>
                    <a:lstStyle/>
                    <a:p>
                      <a:pPr algn="ctr">
                        <a:lnSpc>
                          <a:spcPct val="150000"/>
                        </a:lnSpc>
                        <a:spcAft>
                          <a:spcPts val="0"/>
                        </a:spcAft>
                      </a:pPr>
                      <a:r>
                        <a:rPr lang="es-CO" sz="1200" dirty="0">
                          <a:effectLst/>
                        </a:rPr>
                        <a:t>DENUNCIA ANTE LA FISCALIA 12</a:t>
                      </a:r>
                      <a:endParaRPr lang="es-CO" sz="1100" dirty="0">
                        <a:effectLst/>
                        <a:latin typeface="Calibri"/>
                        <a:ea typeface="Calibri"/>
                        <a:cs typeface="Times New Roman"/>
                      </a:endParaRPr>
                    </a:p>
                  </a:txBody>
                  <a:tcPr marL="68580" marR="68580" marT="0" marB="0"/>
                </a:tc>
                <a:tc hMerge="1">
                  <a:txBody>
                    <a:bodyPr/>
                    <a:lstStyle/>
                    <a:p>
                      <a:endParaRPr lang="es-CO"/>
                    </a:p>
                  </a:txBody>
                  <a:tcPr/>
                </a:tc>
              </a:tr>
              <a:tr h="274373">
                <a:tc>
                  <a:txBody>
                    <a:bodyPr/>
                    <a:lstStyle/>
                    <a:p>
                      <a:pPr algn="just">
                        <a:lnSpc>
                          <a:spcPct val="150000"/>
                        </a:lnSpc>
                        <a:spcAft>
                          <a:spcPts val="0"/>
                        </a:spcAft>
                      </a:pPr>
                      <a:r>
                        <a:rPr lang="es-CO" sz="1200">
                          <a:effectLst/>
                        </a:rPr>
                        <a:t>PRESUNTO DELITO DE VIOLENCIA INTRAFAMILIAR</a:t>
                      </a:r>
                      <a:endParaRPr lang="es-CO"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CO" sz="1200">
                          <a:effectLst/>
                        </a:rPr>
                        <a:t>7</a:t>
                      </a:r>
                      <a:endParaRPr lang="es-CO" sz="1100">
                        <a:effectLst/>
                        <a:latin typeface="Calibri"/>
                        <a:ea typeface="Calibri"/>
                        <a:cs typeface="Times New Roman"/>
                      </a:endParaRPr>
                    </a:p>
                  </a:txBody>
                  <a:tcPr marL="68580" marR="68580" marT="0" marB="0"/>
                </a:tc>
              </a:tr>
              <a:tr h="274373">
                <a:tc>
                  <a:txBody>
                    <a:bodyPr/>
                    <a:lstStyle/>
                    <a:p>
                      <a:pPr algn="just">
                        <a:lnSpc>
                          <a:spcPct val="150000"/>
                        </a:lnSpc>
                        <a:spcAft>
                          <a:spcPts val="0"/>
                        </a:spcAft>
                      </a:pPr>
                      <a:r>
                        <a:rPr lang="es-CO" sz="1200">
                          <a:effectLst/>
                        </a:rPr>
                        <a:t>LESIONES PERSONALES</a:t>
                      </a:r>
                      <a:endParaRPr lang="es-CO"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CO" sz="1200">
                          <a:effectLst/>
                        </a:rPr>
                        <a:t>3</a:t>
                      </a:r>
                      <a:endParaRPr lang="es-CO" sz="1100">
                        <a:effectLst/>
                        <a:latin typeface="Calibri"/>
                        <a:ea typeface="Calibri"/>
                        <a:cs typeface="Times New Roman"/>
                      </a:endParaRPr>
                    </a:p>
                  </a:txBody>
                  <a:tcPr marL="68580" marR="68580" marT="0" marB="0"/>
                </a:tc>
              </a:tr>
              <a:tr h="548746">
                <a:tc>
                  <a:txBody>
                    <a:bodyPr/>
                    <a:lstStyle/>
                    <a:p>
                      <a:pPr algn="just">
                        <a:lnSpc>
                          <a:spcPct val="150000"/>
                        </a:lnSpc>
                        <a:spcAft>
                          <a:spcPts val="0"/>
                        </a:spcAft>
                      </a:pPr>
                      <a:r>
                        <a:rPr lang="es-CO" sz="1200" dirty="0">
                          <a:effectLst/>
                        </a:rPr>
                        <a:t>PRESUNTO DELITO DE ACTOS SEXUALESABUSIVO CON MENOR DE 14 AÑOS</a:t>
                      </a:r>
                      <a:endParaRPr lang="es-CO" sz="11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CO" sz="1200">
                          <a:effectLst/>
                        </a:rPr>
                        <a:t>1</a:t>
                      </a:r>
                      <a:endParaRPr lang="es-CO" sz="1100">
                        <a:effectLst/>
                        <a:latin typeface="Calibri"/>
                        <a:ea typeface="Calibri"/>
                        <a:cs typeface="Times New Roman"/>
                      </a:endParaRPr>
                    </a:p>
                  </a:txBody>
                  <a:tcPr marL="68580" marR="68580" marT="0" marB="0"/>
                </a:tc>
              </a:tr>
              <a:tr h="274373">
                <a:tc>
                  <a:txBody>
                    <a:bodyPr/>
                    <a:lstStyle/>
                    <a:p>
                      <a:pPr algn="just">
                        <a:lnSpc>
                          <a:spcPct val="150000"/>
                        </a:lnSpc>
                        <a:spcAft>
                          <a:spcPts val="0"/>
                        </a:spcAft>
                      </a:pPr>
                      <a:r>
                        <a:rPr lang="es-CO" sz="1200">
                          <a:effectLst/>
                        </a:rPr>
                        <a:t>PRESUNTO DELITO DE ABANDONO</a:t>
                      </a:r>
                      <a:endParaRPr lang="es-CO" sz="1100">
                        <a:effectLst/>
                        <a:latin typeface="Calibri"/>
                        <a:ea typeface="Calibri"/>
                        <a:cs typeface="Times New Roman"/>
                      </a:endParaRPr>
                    </a:p>
                  </a:txBody>
                  <a:tcPr marL="68580" marR="68580" marT="0" marB="0"/>
                </a:tc>
                <a:tc>
                  <a:txBody>
                    <a:bodyPr/>
                    <a:lstStyle/>
                    <a:p>
                      <a:pPr algn="just">
                        <a:lnSpc>
                          <a:spcPct val="150000"/>
                        </a:lnSpc>
                        <a:spcAft>
                          <a:spcPts val="0"/>
                        </a:spcAft>
                      </a:pPr>
                      <a:r>
                        <a:rPr lang="es-CO" sz="1200" dirty="0">
                          <a:effectLst/>
                        </a:rPr>
                        <a:t>1</a:t>
                      </a:r>
                      <a:endParaRPr lang="es-CO" sz="1100" dirty="0">
                        <a:effectLst/>
                        <a:latin typeface="Calibri"/>
                        <a:ea typeface="Calibri"/>
                        <a:cs typeface="Times New Roman"/>
                      </a:endParaRPr>
                    </a:p>
                  </a:txBody>
                  <a:tcPr marL="68580" marR="68580" marT="0" marB="0"/>
                </a:tc>
              </a:tr>
            </a:tbl>
          </a:graphicData>
        </a:graphic>
      </p:graphicFrame>
      <p:sp>
        <p:nvSpPr>
          <p:cNvPr id="23583" name="12 Rectángulo"/>
          <p:cNvSpPr>
            <a:spLocks noChangeArrowheads="1"/>
          </p:cNvSpPr>
          <p:nvPr/>
        </p:nvSpPr>
        <p:spPr bwMode="auto">
          <a:xfrm>
            <a:off x="4787900" y="981075"/>
            <a:ext cx="4094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CO">
                <a:latin typeface="Comic Sans MS" pitchFamily="66" charset="0"/>
              </a:rPr>
              <a:t>COMISARIA DE FAMILIA</a:t>
            </a:r>
          </a:p>
        </p:txBody>
      </p:sp>
      <p:pic>
        <p:nvPicPr>
          <p:cNvPr id="23584" name="Gráfico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27450" y="3402013"/>
            <a:ext cx="4013200"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58817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4581"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4582"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4584"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4585"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4586"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4587"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1 Tabla"/>
          <p:cNvGraphicFramePr>
            <a:graphicFrameLocks noGrp="1"/>
          </p:cNvGraphicFramePr>
          <p:nvPr/>
        </p:nvGraphicFramePr>
        <p:xfrm>
          <a:off x="1692275" y="2133600"/>
          <a:ext cx="5975350" cy="1522414"/>
        </p:xfrm>
        <a:graphic>
          <a:graphicData uri="http://schemas.openxmlformats.org/drawingml/2006/table">
            <a:tbl>
              <a:tblPr firstRow="1" firstCol="1" bandRow="1">
                <a:tableStyleId>{5C22544A-7EE6-4342-B048-85BDC9FD1C3A}</a:tableStyleId>
              </a:tblPr>
              <a:tblGrid>
                <a:gridCol w="4505466"/>
                <a:gridCol w="1469884"/>
              </a:tblGrid>
              <a:tr h="761207">
                <a:tc gridSpan="2">
                  <a:txBody>
                    <a:bodyPr/>
                    <a:lstStyle/>
                    <a:p>
                      <a:pPr algn="ctr">
                        <a:lnSpc>
                          <a:spcPct val="150000"/>
                        </a:lnSpc>
                        <a:spcAft>
                          <a:spcPts val="0"/>
                        </a:spcAft>
                      </a:pPr>
                      <a:r>
                        <a:rPr lang="es-CO" sz="1200" dirty="0">
                          <a:effectLst/>
                        </a:rPr>
                        <a:t>REGISTRO DE ASISTENCIA AL DESPACHO</a:t>
                      </a:r>
                      <a:endParaRPr lang="es-CO" sz="1100" dirty="0">
                        <a:effectLst/>
                        <a:latin typeface="Calibri"/>
                        <a:ea typeface="Calibri"/>
                        <a:cs typeface="Times New Roman"/>
                      </a:endParaRPr>
                    </a:p>
                  </a:txBody>
                  <a:tcPr marL="68565" marR="68565" marT="0" marB="0"/>
                </a:tc>
                <a:tc hMerge="1">
                  <a:txBody>
                    <a:bodyPr/>
                    <a:lstStyle/>
                    <a:p>
                      <a:endParaRPr lang="es-CO"/>
                    </a:p>
                  </a:txBody>
                  <a:tcPr/>
                </a:tc>
              </a:tr>
              <a:tr h="761207">
                <a:tc>
                  <a:txBody>
                    <a:bodyPr/>
                    <a:lstStyle/>
                    <a:p>
                      <a:pPr algn="just">
                        <a:lnSpc>
                          <a:spcPct val="150000"/>
                        </a:lnSpc>
                        <a:spcAft>
                          <a:spcPts val="0"/>
                        </a:spcAft>
                      </a:pPr>
                      <a:r>
                        <a:rPr lang="es-CO" sz="1200">
                          <a:effectLst/>
                        </a:rPr>
                        <a:t>USUARIOS DESDE ENERO HASTA LA FECHA</a:t>
                      </a:r>
                      <a:endParaRPr lang="es-CO" sz="1100">
                        <a:effectLst/>
                        <a:latin typeface="Calibri"/>
                        <a:ea typeface="Calibri"/>
                        <a:cs typeface="Times New Roman"/>
                      </a:endParaRPr>
                    </a:p>
                  </a:txBody>
                  <a:tcPr marL="68565" marR="68565" marT="0" marB="0"/>
                </a:tc>
                <a:tc>
                  <a:txBody>
                    <a:bodyPr/>
                    <a:lstStyle/>
                    <a:p>
                      <a:pPr algn="just">
                        <a:lnSpc>
                          <a:spcPct val="150000"/>
                        </a:lnSpc>
                        <a:spcAft>
                          <a:spcPts val="0"/>
                        </a:spcAft>
                      </a:pPr>
                      <a:r>
                        <a:rPr lang="es-CO" sz="1200" dirty="0">
                          <a:effectLst/>
                        </a:rPr>
                        <a:t>527</a:t>
                      </a:r>
                      <a:endParaRPr lang="es-CO" sz="1100" dirty="0">
                        <a:effectLst/>
                        <a:latin typeface="Calibri"/>
                        <a:ea typeface="Calibri"/>
                        <a:cs typeface="Times New Roman"/>
                      </a:endParaRPr>
                    </a:p>
                  </a:txBody>
                  <a:tcPr marL="68565" marR="68565" marT="0" marB="0"/>
                </a:tc>
              </a:tr>
            </a:tbl>
          </a:graphicData>
        </a:graphic>
      </p:graphicFrame>
      <p:sp>
        <p:nvSpPr>
          <p:cNvPr id="24598" name="13 Rectángulo"/>
          <p:cNvSpPr>
            <a:spLocks noChangeArrowheads="1"/>
          </p:cNvSpPr>
          <p:nvPr/>
        </p:nvSpPr>
        <p:spPr bwMode="auto">
          <a:xfrm>
            <a:off x="4787900" y="981075"/>
            <a:ext cx="4094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s-CO">
                <a:latin typeface="Comic Sans MS" pitchFamily="66" charset="0"/>
              </a:rPr>
              <a:t>COMISARIA DE FAMILIA</a:t>
            </a:r>
          </a:p>
        </p:txBody>
      </p:sp>
    </p:spTree>
    <p:extLst>
      <p:ext uri="{BB962C8B-B14F-4D97-AF65-F5344CB8AC3E}">
        <p14:creationId xmlns:p14="http://schemas.microsoft.com/office/powerpoint/2010/main" xmlns="" val="3296296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5605"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5606"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5608"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5609"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5610"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561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2" name="11 Rectángulo"/>
          <p:cNvSpPr>
            <a:spLocks noChangeArrowheads="1"/>
          </p:cNvSpPr>
          <p:nvPr/>
        </p:nvSpPr>
        <p:spPr bwMode="auto">
          <a:xfrm>
            <a:off x="1285875" y="898525"/>
            <a:ext cx="7678738"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s-ES" sz="1800" b="1">
                <a:latin typeface="Comic Sans MS" pitchFamily="66" charset="0"/>
              </a:rPr>
              <a:t>CAMPAÑAS DE PREVENCIÓN Y SENSIBILIZACIÓN</a:t>
            </a:r>
            <a:endParaRPr lang="es-CO" sz="1800">
              <a:latin typeface="Comic Sans MS" pitchFamily="66" charset="0"/>
            </a:endParaRPr>
          </a:p>
          <a:p>
            <a:r>
              <a:rPr lang="es-ES" sz="1800" b="1" i="1">
                <a:latin typeface="Comic Sans MS" pitchFamily="66" charset="0"/>
              </a:rPr>
              <a:t> </a:t>
            </a:r>
            <a:endParaRPr lang="es-CO" sz="1800">
              <a:latin typeface="Comic Sans MS" pitchFamily="66" charset="0"/>
            </a:endParaRPr>
          </a:p>
          <a:p>
            <a:r>
              <a:rPr lang="es-ES" sz="1800" b="1" i="1">
                <a:latin typeface="Comic Sans MS" pitchFamily="66" charset="0"/>
              </a:rPr>
              <a:t>Trabajo de campo </a:t>
            </a:r>
            <a:endParaRPr lang="es-CO" sz="1800">
              <a:latin typeface="Comic Sans MS" pitchFamily="66" charset="0"/>
            </a:endParaRPr>
          </a:p>
          <a:p>
            <a:r>
              <a:rPr lang="es-ES" sz="1800">
                <a:latin typeface="Comic Sans MS" pitchFamily="66" charset="0"/>
              </a:rPr>
              <a:t>Por parte del equipo interdisciplinario de la Comisaría de Familia se han adelantado  diferentes visitas al sector urbano y rural del Municipio de Gachalá tales como: Vereda Rionegro, Escobal, la Diana, tena, Murca, Minas de Yeso, Guarumal, entre otros, con el objeto de realizar verificación de derechos, visitas domiciliarias y atención terapéutica.</a:t>
            </a:r>
            <a:endParaRPr lang="es-CO" sz="1800">
              <a:latin typeface="Comic Sans MS" pitchFamily="66" charset="0"/>
            </a:endParaRPr>
          </a:p>
          <a:p>
            <a:r>
              <a:rPr lang="es-ES" sz="1800" b="1" i="1">
                <a:latin typeface="Comic Sans MS" pitchFamily="66" charset="0"/>
              </a:rPr>
              <a:t>Violencia intrafamiliar </a:t>
            </a:r>
            <a:endParaRPr lang="es-CO" sz="1800">
              <a:latin typeface="Comic Sans MS" pitchFamily="66" charset="0"/>
            </a:endParaRPr>
          </a:p>
          <a:p>
            <a:r>
              <a:rPr lang="es-ES" sz="1800">
                <a:latin typeface="Comic Sans MS" pitchFamily="66" charset="0"/>
              </a:rPr>
              <a:t>Con el apoyo de la Emisora Farallones Stereo se han emprendido varias acciones encaminadas al fortalecimiento de los derechos de las mujeres que han sido víctimas de este flageló que está tocado todas las esferas del municipio de manera indiscriminada.</a:t>
            </a:r>
            <a:endParaRPr lang="es-CO" sz="1800">
              <a:latin typeface="Comic Sans MS" pitchFamily="66" charset="0"/>
            </a:endParaRPr>
          </a:p>
        </p:txBody>
      </p:sp>
    </p:spTree>
    <p:extLst>
      <p:ext uri="{BB962C8B-B14F-4D97-AF65-F5344CB8AC3E}">
        <p14:creationId xmlns:p14="http://schemas.microsoft.com/office/powerpoint/2010/main" xmlns="" val="37399936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6629"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6630"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6632"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6633"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6634" name="Text Box 40"/>
          <p:cNvSpPr txBox="1">
            <a:spLocks noChangeArrowheads="1"/>
          </p:cNvSpPr>
          <p:nvPr/>
        </p:nvSpPr>
        <p:spPr bwMode="auto">
          <a:xfrm>
            <a:off x="3810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663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6" name="Picture 1" descr="FOTOS VISITA SR"/>
          <p:cNvPicPr>
            <a:picLocks noChangeAspect="1" noChangeArrowheads="1"/>
          </p:cNvPicPr>
          <p:nvPr/>
        </p:nvPicPr>
        <p:blipFill>
          <a:blip r:embed="rId3" cstate="print"/>
          <a:srcRect/>
          <a:stretch>
            <a:fillRect/>
          </a:stretch>
        </p:blipFill>
        <p:spPr bwMode="auto">
          <a:xfrm>
            <a:off x="1285875" y="696913"/>
            <a:ext cx="3249613"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6637" name="Picture 2" descr="fotos escobal y pato 223"/>
          <p:cNvPicPr>
            <a:picLocks noChangeAspect="1" noChangeArrowheads="1"/>
          </p:cNvPicPr>
          <p:nvPr/>
        </p:nvPicPr>
        <p:blipFill>
          <a:blip r:embed="rId4" cstate="print"/>
          <a:srcRect/>
          <a:stretch>
            <a:fillRect/>
          </a:stretch>
        </p:blipFill>
        <p:spPr bwMode="auto">
          <a:xfrm>
            <a:off x="1381125" y="3429000"/>
            <a:ext cx="3154363" cy="2227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6638" name="Picture 3" descr="fotos escobal y pato 225"/>
          <p:cNvPicPr>
            <a:picLocks noChangeAspect="1" noChangeArrowheads="1"/>
          </p:cNvPicPr>
          <p:nvPr/>
        </p:nvPicPr>
        <p:blipFill>
          <a:blip r:embed="rId5" cstate="print"/>
          <a:srcRect/>
          <a:stretch>
            <a:fillRect/>
          </a:stretch>
        </p:blipFill>
        <p:spPr bwMode="auto">
          <a:xfrm>
            <a:off x="5273675" y="3429000"/>
            <a:ext cx="3148013" cy="2276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6639" name="Picture 4" descr="IMG_1506"/>
          <p:cNvPicPr>
            <a:picLocks noChangeAspect="1" noChangeArrowheads="1"/>
          </p:cNvPicPr>
          <p:nvPr/>
        </p:nvPicPr>
        <p:blipFill>
          <a:blip r:embed="rId6" cstate="print"/>
          <a:srcRect/>
          <a:stretch>
            <a:fillRect/>
          </a:stretch>
        </p:blipFill>
        <p:spPr bwMode="auto">
          <a:xfrm>
            <a:off x="5273675" y="833438"/>
            <a:ext cx="3259138" cy="2284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3376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7171"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7653"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7654"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27656"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7657" name="Rectangle 39"/>
          <p:cNvSpPr>
            <a:spLocks noChangeArrowheads="1"/>
          </p:cNvSpPr>
          <p:nvPr/>
        </p:nvSpPr>
        <p:spPr bwMode="auto">
          <a:xfrm>
            <a:off x="21431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7658" name="Text Box 40"/>
          <p:cNvSpPr txBox="1">
            <a:spLocks noChangeArrowheads="1"/>
          </p:cNvSpPr>
          <p:nvPr/>
        </p:nvSpPr>
        <p:spPr bwMode="auto">
          <a:xfrm>
            <a:off x="309563"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765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0" name="Text Box 21"/>
          <p:cNvSpPr txBox="1">
            <a:spLocks noChangeArrowheads="1"/>
          </p:cNvSpPr>
          <p:nvPr/>
        </p:nvSpPr>
        <p:spPr bwMode="auto">
          <a:xfrm>
            <a:off x="1285875" y="500063"/>
            <a:ext cx="7323138" cy="213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CO" sz="2800" b="1">
                <a:solidFill>
                  <a:srgbClr val="FF9933"/>
                </a:solidFill>
                <a:latin typeface="Comic Sans MS" pitchFamily="66" charset="0"/>
                <a:cs typeface="Arial" charset="0"/>
              </a:rPr>
              <a:t>SECTOR</a:t>
            </a:r>
          </a:p>
          <a:p>
            <a:pPr algn="r" eaLnBrk="1" hangingPunct="1">
              <a:spcBef>
                <a:spcPct val="50000"/>
              </a:spcBef>
            </a:pPr>
            <a:r>
              <a:rPr lang="es-ES" sz="1800" b="1" u="sng">
                <a:latin typeface="Comic Sans MS" pitchFamily="66" charset="0"/>
                <a:cs typeface="Arial" charset="0"/>
              </a:rPr>
              <a:t>ADMINISTRATIVO</a:t>
            </a:r>
          </a:p>
          <a:p>
            <a:pPr algn="r" eaLnBrk="1" hangingPunct="1"/>
            <a:endParaRPr lang="es-CO" sz="1800">
              <a:latin typeface="Comic Sans MS" pitchFamily="66" charset="0"/>
              <a:cs typeface="Arial" charset="0"/>
            </a:endParaRPr>
          </a:p>
          <a:p>
            <a:pPr algn="r" eaLnBrk="1" hangingPunct="1"/>
            <a:r>
              <a:rPr lang="es-CO" sz="2000">
                <a:latin typeface="Comic Sans MS" pitchFamily="66" charset="0"/>
                <a:cs typeface="Arial" charset="0"/>
              </a:rPr>
              <a:t>El Concejo Municipal mediante acuerdo No 020 de 2010, estableció la Estructura administrativa del municipio la cual quedo conformada así:</a:t>
            </a:r>
            <a:endParaRPr lang="es-ES" sz="2000">
              <a:latin typeface="Comic Sans MS" pitchFamily="66" charset="0"/>
              <a:cs typeface="Arial" charset="0"/>
            </a:endParaRPr>
          </a:p>
        </p:txBody>
      </p:sp>
      <p:pic>
        <p:nvPicPr>
          <p:cNvPr id="2766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00" y="2643188"/>
            <a:ext cx="5572125" cy="321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73127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8195" name="WordArt 7"/>
          <p:cNvSpPr>
            <a:spLocks noChangeArrowheads="1" noChangeShapeType="1" noTextEdit="1"/>
          </p:cNvSpPr>
          <p:nvPr/>
        </p:nvSpPr>
        <p:spPr bwMode="auto">
          <a:xfrm rot="16200000">
            <a:off x="-2247931"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7948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8677" name="Text Box 22"/>
          <p:cNvSpPr txBox="1">
            <a:spLocks noChangeArrowheads="1"/>
          </p:cNvSpPr>
          <p:nvPr/>
        </p:nvSpPr>
        <p:spPr bwMode="auto">
          <a:xfrm>
            <a:off x="1165225" y="3697288"/>
            <a:ext cx="76962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CO" sz="1600">
                <a:latin typeface="Comic Sans MS" pitchFamily="66" charset="0"/>
                <a:cs typeface="Arial" charset="0"/>
              </a:rPr>
              <a:t>En relación a la Planta de Personal actualmente se encuentra vacante 2 cargos: Comisario de Familia y Trabajadora Social, de igual manera se remitió a la CNSC disponibilidad presupuestal con el fin de hacer uso de lista de elegibles de acuerdo a comunicación enviada por la CNSC para proveer varios de los cargos provisionales con que cuenta actualmente la Planta de Personal</a:t>
            </a:r>
            <a:r>
              <a:rPr lang="es-CO" sz="1400">
                <a:latin typeface="Comic Sans MS" pitchFamily="66" charset="0"/>
                <a:cs typeface="Arial" charset="0"/>
              </a:rPr>
              <a:t>.</a:t>
            </a:r>
            <a:endParaRPr lang="es-ES" sz="1400" b="1">
              <a:latin typeface="Comic Sans MS" pitchFamily="66" charset="0"/>
              <a:cs typeface="Arial" charset="0"/>
            </a:endParaRPr>
          </a:p>
        </p:txBody>
      </p:sp>
      <p:sp>
        <p:nvSpPr>
          <p:cNvPr id="28678"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8679"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8680"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6550" y="5021263"/>
            <a:ext cx="1071563"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1" name="Text Box 21"/>
          <p:cNvSpPr txBox="1">
            <a:spLocks noChangeArrowheads="1"/>
          </p:cNvSpPr>
          <p:nvPr/>
        </p:nvSpPr>
        <p:spPr bwMode="auto">
          <a:xfrm>
            <a:off x="1071563" y="366713"/>
            <a:ext cx="6643687"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CO" sz="1800" b="1">
                <a:solidFill>
                  <a:srgbClr val="FF9933"/>
                </a:solidFill>
                <a:latin typeface="Comic Sans MS" pitchFamily="66" charset="0"/>
                <a:cs typeface="Arial" charset="0"/>
              </a:rPr>
              <a:t>SECTOR</a:t>
            </a:r>
          </a:p>
          <a:p>
            <a:pPr algn="r" eaLnBrk="1" hangingPunct="1">
              <a:spcBef>
                <a:spcPct val="50000"/>
              </a:spcBef>
            </a:pPr>
            <a:r>
              <a:rPr lang="es-ES" sz="1800" b="1" u="sng">
                <a:latin typeface="Comic Sans MS" pitchFamily="66" charset="0"/>
                <a:cs typeface="Arial" charset="0"/>
              </a:rPr>
              <a:t>ADMINISTRATIVO </a:t>
            </a:r>
          </a:p>
          <a:p>
            <a:pPr algn="r" eaLnBrk="1" hangingPunct="1">
              <a:spcBef>
                <a:spcPct val="50000"/>
              </a:spcBef>
            </a:pPr>
            <a:r>
              <a:rPr lang="es-ES" sz="1800" b="1" u="sng">
                <a:latin typeface="Comic Sans MS" pitchFamily="66" charset="0"/>
                <a:cs typeface="Arial" charset="0"/>
              </a:rPr>
              <a:t>PLANTA DE PERSONAL</a:t>
            </a:r>
          </a:p>
          <a:p>
            <a:pPr algn="r" eaLnBrk="1" hangingPunct="1"/>
            <a:endParaRPr lang="es-CO" sz="1800">
              <a:latin typeface="Comic Sans MS" pitchFamily="66" charset="0"/>
              <a:cs typeface="Arial" charset="0"/>
            </a:endParaRPr>
          </a:p>
        </p:txBody>
      </p:sp>
      <p:graphicFrame>
        <p:nvGraphicFramePr>
          <p:cNvPr id="3" name="2 Tabla"/>
          <p:cNvGraphicFramePr>
            <a:graphicFrameLocks noGrp="1"/>
          </p:cNvGraphicFramePr>
          <p:nvPr/>
        </p:nvGraphicFramePr>
        <p:xfrm>
          <a:off x="1692275" y="1527175"/>
          <a:ext cx="5543550" cy="2046287"/>
        </p:xfrm>
        <a:graphic>
          <a:graphicData uri="http://schemas.openxmlformats.org/drawingml/2006/table">
            <a:tbl>
              <a:tblPr/>
              <a:tblGrid>
                <a:gridCol w="3674937"/>
                <a:gridCol w="1868613"/>
              </a:tblGrid>
              <a:tr h="424342">
                <a:tc>
                  <a:txBody>
                    <a:bodyPr/>
                    <a:lstStyle/>
                    <a:p>
                      <a:pPr algn="l" rtl="0" fontAlgn="b"/>
                      <a:r>
                        <a:rPr lang="es-CO" sz="1200" b="0" i="0" u="none" strike="noStrike">
                          <a:solidFill>
                            <a:srgbClr val="000000"/>
                          </a:solidFill>
                          <a:effectLst/>
                          <a:latin typeface="Calibri"/>
                        </a:rPr>
                        <a:t>LIBRE NOMBRAMIENTO Y REMOSION</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Calibri"/>
                        </a:rPr>
                        <a:t>8</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419">
                <a:tc>
                  <a:txBody>
                    <a:bodyPr/>
                    <a:lstStyle/>
                    <a:p>
                      <a:pPr algn="l" rtl="0" fontAlgn="b"/>
                      <a:r>
                        <a:rPr lang="es-CO" sz="1200" b="0" i="0" u="none" strike="noStrike">
                          <a:solidFill>
                            <a:srgbClr val="000000"/>
                          </a:solidFill>
                          <a:effectLst/>
                          <a:latin typeface="Calibri"/>
                        </a:rPr>
                        <a:t>PROVISIONALIDAD</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Calibri"/>
                        </a:rPr>
                        <a:t>11</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304">
                <a:tc>
                  <a:txBody>
                    <a:bodyPr/>
                    <a:lstStyle/>
                    <a:p>
                      <a:pPr algn="l" rtl="0" fontAlgn="b"/>
                      <a:r>
                        <a:rPr lang="es-CO" sz="1200" b="0" i="0" u="none" strike="noStrike">
                          <a:solidFill>
                            <a:srgbClr val="000000"/>
                          </a:solidFill>
                          <a:effectLst/>
                          <a:latin typeface="Calibri"/>
                        </a:rPr>
                        <a:t>PRESTACIÓN DE SERVICIOS </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Calibri"/>
                        </a:rPr>
                        <a:t>57</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304">
                <a:tc>
                  <a:txBody>
                    <a:bodyPr/>
                    <a:lstStyle/>
                    <a:p>
                      <a:pPr algn="l" rtl="0" fontAlgn="b"/>
                      <a:r>
                        <a:rPr lang="es-CO" sz="1200" b="0" i="0" u="none" strike="noStrike">
                          <a:solidFill>
                            <a:srgbClr val="000000"/>
                          </a:solidFill>
                          <a:effectLst/>
                          <a:latin typeface="Calibri"/>
                        </a:rPr>
                        <a:t>CARRRERA ADMINISTRATIVA</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Calibri"/>
                        </a:rPr>
                        <a:t>11</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419">
                <a:tc>
                  <a:txBody>
                    <a:bodyPr/>
                    <a:lstStyle/>
                    <a:p>
                      <a:pPr algn="l" rtl="0" fontAlgn="b"/>
                      <a:r>
                        <a:rPr lang="es-CO" sz="1200" b="0" i="0" u="none" strike="noStrike">
                          <a:solidFill>
                            <a:srgbClr val="000000"/>
                          </a:solidFill>
                          <a:effectLst/>
                          <a:latin typeface="Calibri"/>
                        </a:rPr>
                        <a:t>TOTAL EMPLEADOS  </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s-CO" sz="1200" b="1" i="0" u="none" strike="noStrike">
                          <a:solidFill>
                            <a:srgbClr val="000000"/>
                          </a:solidFill>
                          <a:effectLst/>
                          <a:latin typeface="Calibri"/>
                        </a:rPr>
                        <a:t>87</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2499">
                <a:tc>
                  <a:txBody>
                    <a:bodyPr/>
                    <a:lstStyle/>
                    <a:p>
                      <a:pPr algn="l" rtl="0" fontAlgn="b"/>
                      <a:r>
                        <a:rPr lang="es-CO" sz="1200" b="0" i="0" u="none" strike="noStrike">
                          <a:solidFill>
                            <a:srgbClr val="000000"/>
                          </a:solidFill>
                          <a:effectLst/>
                          <a:latin typeface="Calibri"/>
                        </a:rPr>
                        <a:t>ADMINISTRACION CENTRAL</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Calibri"/>
                        </a:rPr>
                        <a:t> </a:t>
                      </a:r>
                    </a:p>
                  </a:txBody>
                  <a:tcPr marL="9523" marR="9523"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39661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9219" name="WordArt 7"/>
          <p:cNvSpPr>
            <a:spLocks noChangeArrowheads="1" noChangeShapeType="1" noTextEdit="1"/>
          </p:cNvSpPr>
          <p:nvPr/>
        </p:nvSpPr>
        <p:spPr bwMode="auto">
          <a:xfrm rot="16200000">
            <a:off x="-2247931"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7948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29701" name="Line 5"/>
          <p:cNvSpPr>
            <a:spLocks noChangeShapeType="1"/>
          </p:cNvSpPr>
          <p:nvPr/>
        </p:nvSpPr>
        <p:spPr bwMode="auto">
          <a:xfrm flipV="1">
            <a:off x="9906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9702"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9703"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9704"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2970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5250" y="4565650"/>
            <a:ext cx="10715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6" name="Text Box 21"/>
          <p:cNvSpPr txBox="1">
            <a:spLocks noChangeArrowheads="1"/>
          </p:cNvSpPr>
          <p:nvPr/>
        </p:nvSpPr>
        <p:spPr bwMode="auto">
          <a:xfrm>
            <a:off x="1071563" y="142875"/>
            <a:ext cx="6643687"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CO" sz="1800" b="1">
                <a:solidFill>
                  <a:srgbClr val="FF9933"/>
                </a:solidFill>
                <a:latin typeface="Comic Sans MS" pitchFamily="66" charset="0"/>
                <a:cs typeface="Arial" charset="0"/>
              </a:rPr>
              <a:t>SECTOR</a:t>
            </a:r>
          </a:p>
          <a:p>
            <a:pPr algn="r" eaLnBrk="1" hangingPunct="1">
              <a:spcBef>
                <a:spcPct val="50000"/>
              </a:spcBef>
            </a:pPr>
            <a:r>
              <a:rPr lang="es-ES" sz="1800" b="1" u="sng">
                <a:latin typeface="Comic Sans MS" pitchFamily="66" charset="0"/>
                <a:cs typeface="Arial" charset="0"/>
              </a:rPr>
              <a:t>ADMINISTRATIVO </a:t>
            </a:r>
          </a:p>
          <a:p>
            <a:pPr algn="r" eaLnBrk="1" hangingPunct="1">
              <a:spcBef>
                <a:spcPct val="50000"/>
              </a:spcBef>
            </a:pPr>
            <a:r>
              <a:rPr lang="es-ES" sz="1800" b="1" u="sng">
                <a:latin typeface="Comic Sans MS" pitchFamily="66" charset="0"/>
                <a:cs typeface="Arial" charset="0"/>
              </a:rPr>
              <a:t>CAPACITACION</a:t>
            </a:r>
          </a:p>
          <a:p>
            <a:pPr algn="just" eaLnBrk="1" hangingPunct="1"/>
            <a:endParaRPr lang="es-CO" sz="1800">
              <a:latin typeface="Arial" charset="0"/>
              <a:cs typeface="Arial" charset="0"/>
            </a:endParaRPr>
          </a:p>
        </p:txBody>
      </p:sp>
      <p:sp>
        <p:nvSpPr>
          <p:cNvPr id="29707" name="Rectangle 2"/>
          <p:cNvSpPr>
            <a:spLocks noChangeArrowheads="1"/>
          </p:cNvSpPr>
          <p:nvPr/>
        </p:nvSpPr>
        <p:spPr bwMode="auto">
          <a:xfrm>
            <a:off x="928688" y="1412875"/>
            <a:ext cx="788670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eaLnBrk="0" hangingPunct="0"/>
            <a:r>
              <a:rPr lang="es-CO" sz="1800">
                <a:latin typeface="Comic Sans MS" pitchFamily="66" charset="0"/>
                <a:cs typeface="Arial" charset="0"/>
              </a:rPr>
              <a:t>Dentro de las capacitaciones realizadas se llevaron a cabo la socialización sobre la estructura y componentes del Meci 1000:2005 dirigida a todo el personal que labora con el Municipio, de igual manera se solicito al Sena </a:t>
            </a:r>
            <a:r>
              <a:rPr lang="es-ES" sz="1800">
                <a:latin typeface="Comic Sans MS" pitchFamily="66" charset="0"/>
                <a:cs typeface="Arial" charset="0"/>
              </a:rPr>
              <a:t>capacitación para personal Alcaldía Municipal de Gachalá en temas relacionado a:</a:t>
            </a:r>
          </a:p>
          <a:p>
            <a:pPr algn="just" eaLnBrk="0" hangingPunct="0"/>
            <a:r>
              <a:rPr lang="es-ES" sz="1800">
                <a:latin typeface="Comic Sans MS" pitchFamily="66" charset="0"/>
                <a:cs typeface="Arial" charset="0"/>
              </a:rPr>
              <a:t> </a:t>
            </a:r>
          </a:p>
          <a:p>
            <a:pPr algn="just" eaLnBrk="0" hangingPunct="0">
              <a:buFontTx/>
              <a:buChar char="•"/>
            </a:pPr>
            <a:r>
              <a:rPr lang="es-ES" sz="1800">
                <a:latin typeface="Comic Sans MS" pitchFamily="66" charset="0"/>
                <a:cs typeface="Arial" charset="0"/>
              </a:rPr>
              <a:t>Manejo de Archivos y Tablas de Retención Documental</a:t>
            </a:r>
          </a:p>
          <a:p>
            <a:pPr algn="just" eaLnBrk="0" hangingPunct="0">
              <a:buFontTx/>
              <a:buChar char="•"/>
            </a:pPr>
            <a:r>
              <a:rPr lang="es-ES" sz="1800">
                <a:latin typeface="Comic Sans MS" pitchFamily="66" charset="0"/>
                <a:cs typeface="Arial" charset="0"/>
              </a:rPr>
              <a:t>Sistemas de Gestión de Calidad</a:t>
            </a:r>
          </a:p>
          <a:p>
            <a:pPr algn="just" eaLnBrk="0" hangingPunct="0">
              <a:buFontTx/>
              <a:buChar char="•"/>
            </a:pPr>
            <a:r>
              <a:rPr lang="es-ES" sz="1800">
                <a:latin typeface="Comic Sans MS" pitchFamily="66" charset="0"/>
                <a:cs typeface="Arial" charset="0"/>
              </a:rPr>
              <a:t>Manejo de Planta de Tratamiento de Agua Potable</a:t>
            </a:r>
          </a:p>
          <a:p>
            <a:pPr algn="just" eaLnBrk="0" hangingPunct="0">
              <a:buFontTx/>
              <a:buChar char="•"/>
            </a:pPr>
            <a:r>
              <a:rPr lang="es-ES" sz="1800">
                <a:latin typeface="Comic Sans MS" pitchFamily="66" charset="0"/>
                <a:cs typeface="Arial" charset="0"/>
              </a:rPr>
              <a:t>Ofimática básica</a:t>
            </a:r>
          </a:p>
          <a:p>
            <a:pPr algn="just" eaLnBrk="0" hangingPunct="0">
              <a:buFontTx/>
              <a:buChar char="•"/>
            </a:pPr>
            <a:r>
              <a:rPr lang="es-ES" sz="1800">
                <a:latin typeface="Comic Sans MS" pitchFamily="66" charset="0"/>
                <a:cs typeface="Arial" charset="0"/>
              </a:rPr>
              <a:t>Salud Ocupacional</a:t>
            </a:r>
          </a:p>
          <a:p>
            <a:pPr algn="just" eaLnBrk="0" hangingPunct="0">
              <a:buFontTx/>
              <a:buChar char="•"/>
            </a:pPr>
            <a:r>
              <a:rPr lang="es-ES" sz="1800">
                <a:latin typeface="Comic Sans MS" pitchFamily="66" charset="0"/>
                <a:cs typeface="Arial" charset="0"/>
              </a:rPr>
              <a:t>Redacción y ortografía</a:t>
            </a:r>
          </a:p>
          <a:p>
            <a:pPr algn="just" eaLnBrk="0" hangingPunct="0">
              <a:buFontTx/>
              <a:buChar char="•"/>
            </a:pPr>
            <a:r>
              <a:rPr lang="es-ES" sz="1800">
                <a:latin typeface="Comic Sans MS" pitchFamily="66" charset="0"/>
                <a:cs typeface="Arial" charset="0"/>
              </a:rPr>
              <a:t>Atención al Usuario</a:t>
            </a:r>
          </a:p>
        </p:txBody>
      </p:sp>
      <p:pic>
        <p:nvPicPr>
          <p:cNvPr id="29708" name="Picture 3" descr="IMG-20120825-WA0002"/>
          <p:cNvPicPr>
            <a:picLocks noChangeAspect="1" noChangeArrowheads="1"/>
          </p:cNvPicPr>
          <p:nvPr/>
        </p:nvPicPr>
        <p:blipFill>
          <a:blip r:embed="rId3" cstate="print"/>
          <a:srcRect/>
          <a:stretch>
            <a:fillRect/>
          </a:stretch>
        </p:blipFill>
        <p:spPr bwMode="auto">
          <a:xfrm>
            <a:off x="4149725" y="3933825"/>
            <a:ext cx="2994025"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42816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0243" name="WordArt 7"/>
          <p:cNvSpPr>
            <a:spLocks noChangeArrowheads="1" noChangeShapeType="1" noTextEdit="1"/>
          </p:cNvSpPr>
          <p:nvPr/>
        </p:nvSpPr>
        <p:spPr bwMode="auto">
          <a:xfrm rot="16200000">
            <a:off x="-2247931"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7948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0725" name="Line 5"/>
          <p:cNvSpPr>
            <a:spLocks noChangeShapeType="1"/>
          </p:cNvSpPr>
          <p:nvPr/>
        </p:nvSpPr>
        <p:spPr bwMode="auto">
          <a:xfrm flipV="1">
            <a:off x="9906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0726"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0727"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0728"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072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688" y="4752975"/>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0" name="Text Box 21"/>
          <p:cNvSpPr txBox="1">
            <a:spLocks noChangeArrowheads="1"/>
          </p:cNvSpPr>
          <p:nvPr/>
        </p:nvSpPr>
        <p:spPr bwMode="auto">
          <a:xfrm>
            <a:off x="4214813" y="142875"/>
            <a:ext cx="350043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CO" sz="1800" b="1">
                <a:solidFill>
                  <a:srgbClr val="FF9933"/>
                </a:solidFill>
                <a:latin typeface="Comic Sans MS" pitchFamily="66" charset="0"/>
                <a:cs typeface="Arial" charset="0"/>
              </a:rPr>
              <a:t>SECTOR</a:t>
            </a:r>
          </a:p>
          <a:p>
            <a:pPr algn="r" eaLnBrk="1" hangingPunct="1">
              <a:spcBef>
                <a:spcPct val="50000"/>
              </a:spcBef>
            </a:pPr>
            <a:r>
              <a:rPr lang="es-ES" sz="1800" b="1" u="sng">
                <a:latin typeface="Comic Sans MS" pitchFamily="66" charset="0"/>
                <a:cs typeface="Arial" charset="0"/>
              </a:rPr>
              <a:t>ADMINISTRATIVO </a:t>
            </a:r>
          </a:p>
          <a:p>
            <a:pPr algn="r" eaLnBrk="1" hangingPunct="1">
              <a:spcBef>
                <a:spcPct val="50000"/>
              </a:spcBef>
            </a:pPr>
            <a:r>
              <a:rPr lang="es-CO" sz="1800" b="1">
                <a:latin typeface="Comic Sans MS" pitchFamily="66" charset="0"/>
                <a:cs typeface="Arial" charset="0"/>
              </a:rPr>
              <a:t>SALUD OCUPACIONAL</a:t>
            </a:r>
            <a:endParaRPr lang="es-CO" sz="1800">
              <a:latin typeface="Comic Sans MS" pitchFamily="66" charset="0"/>
              <a:cs typeface="Arial" charset="0"/>
            </a:endParaRPr>
          </a:p>
        </p:txBody>
      </p:sp>
      <p:sp>
        <p:nvSpPr>
          <p:cNvPr id="44034" name="Rectangle 2"/>
          <p:cNvSpPr>
            <a:spLocks noChangeArrowheads="1"/>
          </p:cNvSpPr>
          <p:nvPr/>
        </p:nvSpPr>
        <p:spPr bwMode="auto">
          <a:xfrm>
            <a:off x="4500563" y="1890713"/>
            <a:ext cx="4071937" cy="2862262"/>
          </a:xfrm>
          <a:prstGeom prst="rect">
            <a:avLst/>
          </a:prstGeom>
          <a:noFill/>
          <a:ln w="9525" cap="flat" cmpd="sng">
            <a:noFill/>
            <a:prstDash val="solid"/>
            <a:miter lim="800000"/>
            <a:headEnd/>
            <a:tailEnd/>
          </a:ln>
          <a:effectLst/>
        </p:spPr>
        <p:txBody>
          <a:bodyPr anchor="ctr">
            <a:spAutoFit/>
          </a:bodyPr>
          <a:lstStyle/>
          <a:p>
            <a:pPr algn="just">
              <a:defRPr/>
            </a:pPr>
            <a:r>
              <a:rPr lang="es-CO" sz="1800" dirty="0">
                <a:effectLst>
                  <a:outerShdw blurRad="38100" dist="38100" dir="2700000" algn="tl">
                    <a:srgbClr val="000000">
                      <a:alpha val="43137"/>
                    </a:srgbClr>
                  </a:outerShdw>
                </a:effectLst>
                <a:latin typeface="Comic Sans MS" pitchFamily="66" charset="0"/>
                <a:cs typeface="Arial" pitchFamily="34" charset="0"/>
              </a:rPr>
              <a:t>Fueron nombrados los nuevos integrantes del Comité Paritario de Salud, de igual manera en el mes de Septiembre de 2012 hubo visita por parte de la ARP Positiva en donde se reviso la documentación existente en relación al COPASO y se realizaron unas recomendaciones las cuales se deben poner en práctica para la próxima visita. </a:t>
            </a:r>
            <a:endParaRPr lang="es-ES" sz="1800" dirty="0">
              <a:effectLst>
                <a:outerShdw blurRad="38100" dist="38100" dir="2700000" algn="tl">
                  <a:srgbClr val="000000">
                    <a:alpha val="43137"/>
                  </a:srgbClr>
                </a:outerShdw>
              </a:effectLst>
              <a:latin typeface="Comic Sans MS" pitchFamily="66" charset="0"/>
              <a:cs typeface="Arial" pitchFamily="34" charset="0"/>
            </a:endParaRPr>
          </a:p>
        </p:txBody>
      </p:sp>
      <p:pic>
        <p:nvPicPr>
          <p:cNvPr id="10253" name="Picture 2" descr="C:\SEC-GOB VIGENCIA 2012\COPASO\FOTOS VISITA 24-09-2012\inspeccion gachala\GACHALA 019.jpg"/>
          <p:cNvPicPr>
            <a:picLocks noChangeAspect="1" noChangeArrowheads="1"/>
          </p:cNvPicPr>
          <p:nvPr/>
        </p:nvPicPr>
        <p:blipFill>
          <a:blip r:embed="rId3" cstate="print"/>
          <a:srcRect/>
          <a:stretch>
            <a:fillRect/>
          </a:stretch>
        </p:blipFill>
        <p:spPr bwMode="auto">
          <a:xfrm>
            <a:off x="1143000" y="1517650"/>
            <a:ext cx="2492375" cy="3324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5758809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100"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101" name="Line 6"/>
          <p:cNvSpPr>
            <a:spLocks noChangeShapeType="1"/>
          </p:cNvSpPr>
          <p:nvPr/>
        </p:nvSpPr>
        <p:spPr bwMode="auto">
          <a:xfrm>
            <a:off x="1081088"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4103" name="Rectangle 39"/>
          <p:cNvSpPr>
            <a:spLocks noChangeArrowheads="1"/>
          </p:cNvSpPr>
          <p:nvPr/>
        </p:nvSpPr>
        <p:spPr bwMode="auto">
          <a:xfrm>
            <a:off x="15716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8" name="Text Box 40"/>
          <p:cNvSpPr txBox="1">
            <a:spLocks noChangeArrowheads="1"/>
          </p:cNvSpPr>
          <p:nvPr/>
        </p:nvSpPr>
        <p:spPr bwMode="auto">
          <a:xfrm>
            <a:off x="228600" y="5410201"/>
            <a:ext cx="762000" cy="132343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l">
              <a:spcBef>
                <a:spcPct val="50000"/>
              </a:spcBef>
              <a:defRPr/>
            </a:pPr>
            <a:r>
              <a:rPr lang="es-ES" sz="8000" b="1" spc="150" dirty="0">
                <a:ln w="11430"/>
                <a:solidFill>
                  <a:srgbClr val="F8F8F8"/>
                </a:solidFill>
                <a:effectLst>
                  <a:outerShdw blurRad="25400" algn="tl" rotWithShape="0">
                    <a:srgbClr val="000000">
                      <a:alpha val="43000"/>
                    </a:srgbClr>
                  </a:outerShdw>
                </a:effectLst>
                <a:latin typeface="Stencil" pitchFamily="82" charset="0"/>
              </a:rPr>
              <a:t>A</a:t>
            </a:r>
          </a:p>
        </p:txBody>
      </p:sp>
      <p:pic>
        <p:nvPicPr>
          <p:cNvPr id="410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25" y="5000625"/>
            <a:ext cx="10715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0"/>
          <p:cNvSpPr>
            <a:spLocks noChangeArrowheads="1"/>
          </p:cNvSpPr>
          <p:nvPr/>
        </p:nvSpPr>
        <p:spPr bwMode="auto">
          <a:xfrm>
            <a:off x="1214415" y="210904"/>
            <a:ext cx="7429520" cy="5693866"/>
          </a:xfrm>
          <a:prstGeom prst="rect">
            <a:avLst/>
          </a:prstGeom>
          <a:noFill/>
          <a:ln w="9525" cap="flat" cmpd="sng">
            <a:noFill/>
            <a:prstDash val="solid"/>
            <a:miter lim="800000"/>
            <a:headEnd/>
            <a:tailEnd/>
          </a:ln>
          <a:effectLst>
            <a:glow rad="139700">
              <a:schemeClr val="accent6">
                <a:satMod val="175000"/>
                <a:alpha val="40000"/>
              </a:schemeClr>
            </a:glow>
          </a:effectLst>
        </p:spPr>
        <p:txBody>
          <a:bodyPr anchor="ctr">
            <a:spAutoFit/>
          </a:bodyPr>
          <a:lstStyle/>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cs typeface="Arial" pitchFamily="34" charset="0"/>
              </a:rPr>
              <a:t>PROSPERIDAD Y SEGURIDAD ALIMENTARIA</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INFORME DE GESTIÓN</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SECRETARIA GENERAL Y DE GOBIERNO</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PERIODO</a:t>
            </a:r>
          </a:p>
          <a:p>
            <a:pPr eaLnBrk="0" hangingPunct="0">
              <a:defRPr/>
            </a:pPr>
            <a:endParaRPr lang="es-CO" sz="2800" i="1" dirty="0">
              <a:solidFill>
                <a:srgbClr val="884106"/>
              </a:solidFill>
              <a:effectLst>
                <a:outerShdw blurRad="38100" dist="38100" dir="2700000" algn="tl">
                  <a:srgbClr val="000000">
                    <a:alpha val="43137"/>
                  </a:srgbClr>
                </a:outerShdw>
              </a:effectLst>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ENERO A NOVIEMBRE 30 DE 2012</a:t>
            </a:r>
          </a:p>
          <a:p>
            <a:pPr algn="l" eaLnBrk="0" hangingPunct="0">
              <a:defRPr/>
            </a:pPr>
            <a:endParaRPr lang="es-CO" sz="2800" dirty="0"/>
          </a:p>
        </p:txBody>
      </p:sp>
      <p:sp>
        <p:nvSpPr>
          <p:cNvPr id="11"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Tree>
    <p:extLst>
      <p:ext uri="{BB962C8B-B14F-4D97-AF65-F5344CB8AC3E}">
        <p14:creationId xmlns:p14="http://schemas.microsoft.com/office/powerpoint/2010/main" xmlns="" val="2011793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mundonuevoblog.files.wordpress.com/2011/01/4.jpg?w=535&amp;h=369"/>
          <p:cNvPicPr>
            <a:picLocks noChangeAspect="1" noChangeArrowheads="1"/>
          </p:cNvPicPr>
          <p:nvPr/>
        </p:nvPicPr>
        <p:blipFill>
          <a:blip r:embed="rId2" cstate="print">
            <a:lum bright="10000"/>
            <a:extLst>
              <a:ext uri="{28A0092B-C50C-407E-A947-70E740481C1C}">
                <a14:useLocalDpi xmlns:a14="http://schemas.microsoft.com/office/drawing/2010/main" xmlns="" val="0"/>
              </a:ext>
            </a:extLst>
          </a:blip>
          <a:srcRect/>
          <a:stretch>
            <a:fillRect/>
          </a:stretch>
        </p:blipFill>
        <p:spPr bwMode="auto">
          <a:xfrm>
            <a:off x="2643188" y="2214563"/>
            <a:ext cx="5695950" cy="392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1268" name="WordArt 7"/>
          <p:cNvSpPr>
            <a:spLocks noChangeArrowheads="1" noChangeShapeType="1" noTextEdit="1"/>
          </p:cNvSpPr>
          <p:nvPr/>
        </p:nvSpPr>
        <p:spPr bwMode="auto">
          <a:xfrm rot="16200000">
            <a:off x="-220030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7948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1750" name="Line 5"/>
          <p:cNvSpPr>
            <a:spLocks noChangeShapeType="1"/>
          </p:cNvSpPr>
          <p:nvPr/>
        </p:nvSpPr>
        <p:spPr bwMode="auto">
          <a:xfrm flipV="1">
            <a:off x="9906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1751"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1752"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1753"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1754" name="2 Imagen" descr="ESCUDO DE GACHAL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37513" y="5065713"/>
            <a:ext cx="1069975"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5" name="Text Box 21"/>
          <p:cNvSpPr txBox="1">
            <a:spLocks noChangeArrowheads="1"/>
          </p:cNvSpPr>
          <p:nvPr/>
        </p:nvSpPr>
        <p:spPr bwMode="auto">
          <a:xfrm>
            <a:off x="1071563" y="142875"/>
            <a:ext cx="66436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CO" sz="1800" b="1">
                <a:solidFill>
                  <a:srgbClr val="FF9933"/>
                </a:solidFill>
                <a:latin typeface="Comic Sans MS" pitchFamily="66" charset="0"/>
                <a:cs typeface="Arial" charset="0"/>
              </a:rPr>
              <a:t>SECTOR</a:t>
            </a:r>
          </a:p>
          <a:p>
            <a:pPr algn="r" eaLnBrk="1" hangingPunct="1">
              <a:spcBef>
                <a:spcPct val="50000"/>
              </a:spcBef>
            </a:pPr>
            <a:r>
              <a:rPr lang="es-ES" sz="1800" b="1" u="sng">
                <a:latin typeface="Comic Sans MS" pitchFamily="66" charset="0"/>
                <a:cs typeface="Arial" charset="0"/>
              </a:rPr>
              <a:t>ADMINISTRATIVO </a:t>
            </a:r>
          </a:p>
          <a:p>
            <a:pPr algn="r" eaLnBrk="1" hangingPunct="1">
              <a:spcBef>
                <a:spcPct val="50000"/>
              </a:spcBef>
            </a:pPr>
            <a:r>
              <a:rPr lang="es-CO" sz="1800" b="1">
                <a:latin typeface="Comic Sans MS" pitchFamily="66" charset="0"/>
                <a:cs typeface="Arial" charset="0"/>
              </a:rPr>
              <a:t>BIENESTAR SOCIAL</a:t>
            </a:r>
            <a:endParaRPr lang="es-CO" sz="1800">
              <a:latin typeface="Comic Sans MS" pitchFamily="66" charset="0"/>
              <a:cs typeface="Arial" charset="0"/>
            </a:endParaRPr>
          </a:p>
        </p:txBody>
      </p:sp>
      <p:sp>
        <p:nvSpPr>
          <p:cNvPr id="31756" name="Rectangle 2"/>
          <p:cNvSpPr>
            <a:spLocks noChangeArrowheads="1"/>
          </p:cNvSpPr>
          <p:nvPr/>
        </p:nvSpPr>
        <p:spPr bwMode="auto">
          <a:xfrm>
            <a:off x="1000125" y="1890713"/>
            <a:ext cx="7572375"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a:r>
              <a:rPr lang="es-CO" sz="2000">
                <a:latin typeface="Comic Sans MS" pitchFamily="66" charset="0"/>
                <a:cs typeface="Arial" charset="0"/>
              </a:rPr>
              <a:t>Se ejecutaron las siguientes actividades:</a:t>
            </a:r>
            <a:endParaRPr lang="es-ES" sz="2000">
              <a:latin typeface="Comic Sans MS" pitchFamily="66" charset="0"/>
              <a:cs typeface="Arial" charset="0"/>
            </a:endParaRPr>
          </a:p>
          <a:p>
            <a:pPr algn="just"/>
            <a:r>
              <a:rPr lang="es-CO" sz="2000">
                <a:latin typeface="Comic Sans MS" pitchFamily="66" charset="0"/>
                <a:cs typeface="Arial" charset="0"/>
              </a:rPr>
              <a:t> </a:t>
            </a:r>
            <a:endParaRPr lang="es-ES" sz="2000">
              <a:latin typeface="Comic Sans MS" pitchFamily="66" charset="0"/>
              <a:cs typeface="Arial" charset="0"/>
            </a:endParaRPr>
          </a:p>
          <a:p>
            <a:pPr algn="just"/>
            <a:r>
              <a:rPr lang="es-CO" sz="2000">
                <a:latin typeface="Comic Sans MS" pitchFamily="66" charset="0"/>
                <a:cs typeface="Arial" charset="0"/>
              </a:rPr>
              <a:t>Celebración día de la mujer, </a:t>
            </a:r>
          </a:p>
          <a:p>
            <a:pPr algn="just"/>
            <a:r>
              <a:rPr lang="es-CO" sz="2000">
                <a:latin typeface="Comic Sans MS" pitchFamily="66" charset="0"/>
                <a:cs typeface="Arial" charset="0"/>
              </a:rPr>
              <a:t>Día de la Secretaria</a:t>
            </a:r>
          </a:p>
          <a:p>
            <a:pPr algn="just"/>
            <a:endParaRPr lang="es-CO" sz="2000">
              <a:latin typeface="Comic Sans MS" pitchFamily="66" charset="0"/>
              <a:cs typeface="Arial" charset="0"/>
            </a:endParaRPr>
          </a:p>
          <a:p>
            <a:pPr algn="just"/>
            <a:r>
              <a:rPr lang="es-CO" sz="2000">
                <a:latin typeface="Comic Sans MS" pitchFamily="66" charset="0"/>
                <a:cs typeface="Arial" charset="0"/>
              </a:rPr>
              <a:t>Se espera realizar una actividad para el fin de año con todo el personal.  </a:t>
            </a:r>
            <a:endParaRPr lang="es-ES" sz="2000">
              <a:latin typeface="Comic Sans MS" pitchFamily="66" charset="0"/>
              <a:cs typeface="Arial" charset="0"/>
            </a:endParaRPr>
          </a:p>
        </p:txBody>
      </p:sp>
    </p:spTree>
    <p:extLst>
      <p:ext uri="{BB962C8B-B14F-4D97-AF65-F5344CB8AC3E}">
        <p14:creationId xmlns:p14="http://schemas.microsoft.com/office/powerpoint/2010/main" xmlns="" val="37320513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2773" name="Line 5"/>
          <p:cNvSpPr>
            <a:spLocks noChangeShapeType="1"/>
          </p:cNvSpPr>
          <p:nvPr/>
        </p:nvSpPr>
        <p:spPr bwMode="auto">
          <a:xfrm flipV="1">
            <a:off x="9906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2774"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2775"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2776"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2777"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688" y="714375"/>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8" name="Text Box 21"/>
          <p:cNvSpPr txBox="1">
            <a:spLocks noChangeArrowheads="1"/>
          </p:cNvSpPr>
          <p:nvPr/>
        </p:nvSpPr>
        <p:spPr bwMode="auto">
          <a:xfrm>
            <a:off x="1071563" y="142875"/>
            <a:ext cx="6643687"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CO" sz="2800" b="1">
                <a:solidFill>
                  <a:srgbClr val="FF9933"/>
                </a:solidFill>
                <a:latin typeface="Verdana" pitchFamily="34" charset="0"/>
                <a:cs typeface="Arial" charset="0"/>
              </a:rPr>
              <a:t>SECTOR</a:t>
            </a:r>
          </a:p>
          <a:p>
            <a:pPr algn="just" eaLnBrk="1" hangingPunct="1">
              <a:spcBef>
                <a:spcPct val="50000"/>
              </a:spcBef>
            </a:pPr>
            <a:r>
              <a:rPr lang="es-ES" sz="1800" b="1" u="sng">
                <a:latin typeface="Arial" charset="0"/>
                <a:cs typeface="Arial" charset="0"/>
              </a:rPr>
              <a:t>ADMINISTRATIVO </a:t>
            </a:r>
          </a:p>
          <a:p>
            <a:pPr lvl="1" algn="l" eaLnBrk="1" hangingPunct="1"/>
            <a:endParaRPr lang="es-ES_tradnl" sz="2000" b="1">
              <a:latin typeface="Arial" charset="0"/>
              <a:cs typeface="Arial" charset="0"/>
            </a:endParaRPr>
          </a:p>
          <a:p>
            <a:pPr lvl="1" algn="l" eaLnBrk="1" hangingPunct="1"/>
            <a:r>
              <a:rPr lang="es-ES_tradnl" sz="2000" b="1">
                <a:latin typeface="Arial" charset="0"/>
                <a:cs typeface="Arial" charset="0"/>
              </a:rPr>
              <a:t>COMITÉ DE CONVIVENCIAL  LABORAL</a:t>
            </a:r>
            <a:endParaRPr lang="es-ES" sz="2000">
              <a:latin typeface="Arial" charset="0"/>
              <a:cs typeface="Arial" charset="0"/>
            </a:endParaRPr>
          </a:p>
        </p:txBody>
      </p:sp>
      <p:sp>
        <p:nvSpPr>
          <p:cNvPr id="32779" name="Rectangle 2"/>
          <p:cNvSpPr>
            <a:spLocks noChangeArrowheads="1"/>
          </p:cNvSpPr>
          <p:nvPr/>
        </p:nvSpPr>
        <p:spPr bwMode="auto">
          <a:xfrm>
            <a:off x="1000125" y="1890713"/>
            <a:ext cx="7215188"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a:r>
              <a:rPr lang="es-CO" sz="2000">
                <a:latin typeface="Arial" charset="0"/>
                <a:cs typeface="Arial" charset="0"/>
              </a:rPr>
              <a:t>El Municipio realizó la conformación del Comité de Convivencia Laboral de acuerdo a lo establecido a la Ley 1010 del 23 de enero de 2006 y sus resoluciones No 00000652 y 00001356  de 2012 del Ministerio de Trabajo.</a:t>
            </a:r>
            <a:endParaRPr lang="es-ES" sz="2000">
              <a:latin typeface="Arial" charset="0"/>
              <a:cs typeface="Arial" charset="0"/>
            </a:endParaRPr>
          </a:p>
        </p:txBody>
      </p:sp>
      <p:pic>
        <p:nvPicPr>
          <p:cNvPr id="12301" name="Picture 1"/>
          <p:cNvPicPr>
            <a:picLocks noChangeAspect="1" noChangeArrowheads="1"/>
          </p:cNvPicPr>
          <p:nvPr/>
        </p:nvPicPr>
        <p:blipFill>
          <a:blip r:embed="rId3" cstate="print"/>
          <a:srcRect/>
          <a:stretch>
            <a:fillRect/>
          </a:stretch>
        </p:blipFill>
        <p:spPr bwMode="auto">
          <a:xfrm>
            <a:off x="2571750" y="3214688"/>
            <a:ext cx="3333751" cy="2895600"/>
          </a:xfrm>
          <a:prstGeom prst="rect">
            <a:avLst/>
          </a:prstGeom>
          <a:noFill/>
          <a:ln w="28575">
            <a:solidFill>
              <a:srgbClr val="C00000"/>
            </a:solidFill>
            <a:miter lim="800000"/>
            <a:headEnd/>
            <a:tailEnd/>
          </a:ln>
          <a:scene3d>
            <a:camera prst="orthographicFront"/>
            <a:lightRig rig="threePt" dir="t"/>
          </a:scene3d>
          <a:sp3d>
            <a:bevelB/>
          </a:sp3d>
        </p:spPr>
      </p:pic>
    </p:spTree>
    <p:extLst>
      <p:ext uri="{BB962C8B-B14F-4D97-AF65-F5344CB8AC3E}">
        <p14:creationId xmlns:p14="http://schemas.microsoft.com/office/powerpoint/2010/main" xmlns="" val="39294413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3797" name="Line 5"/>
          <p:cNvSpPr>
            <a:spLocks noChangeShapeType="1"/>
          </p:cNvSpPr>
          <p:nvPr/>
        </p:nvSpPr>
        <p:spPr bwMode="auto">
          <a:xfrm flipV="1">
            <a:off x="9906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3798"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3799"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3800"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380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6550" y="4954588"/>
            <a:ext cx="1071563"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2" name="Text Box 21"/>
          <p:cNvSpPr txBox="1">
            <a:spLocks noChangeArrowheads="1"/>
          </p:cNvSpPr>
          <p:nvPr/>
        </p:nvSpPr>
        <p:spPr bwMode="auto">
          <a:xfrm>
            <a:off x="1230313" y="142875"/>
            <a:ext cx="6643687"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1800" b="1">
                <a:solidFill>
                  <a:srgbClr val="FF9933"/>
                </a:solidFill>
                <a:latin typeface="Comic Sans MS" pitchFamily="66" charset="0"/>
                <a:cs typeface="Arial" charset="0"/>
              </a:rPr>
              <a:t>SECTOR</a:t>
            </a:r>
          </a:p>
          <a:p>
            <a:pPr eaLnBrk="1" hangingPunct="1">
              <a:spcBef>
                <a:spcPct val="50000"/>
              </a:spcBef>
            </a:pPr>
            <a:r>
              <a:rPr lang="es-ES" sz="1800" b="1" u="sng">
                <a:latin typeface="Comic Sans MS" pitchFamily="66" charset="0"/>
                <a:cs typeface="Arial" charset="0"/>
              </a:rPr>
              <a:t>ADMINISTRATIVO </a:t>
            </a:r>
          </a:p>
          <a:p>
            <a:pPr lvl="1" eaLnBrk="1" hangingPunct="1"/>
            <a:endParaRPr lang="es-ES_tradnl" sz="1800" b="1">
              <a:latin typeface="Comic Sans MS" pitchFamily="66" charset="0"/>
              <a:cs typeface="Arial" charset="0"/>
            </a:endParaRPr>
          </a:p>
          <a:p>
            <a:pPr eaLnBrk="1" hangingPunct="1"/>
            <a:r>
              <a:rPr lang="es-CO" sz="1800" b="1">
                <a:latin typeface="Comic Sans MS" pitchFamily="66" charset="0"/>
              </a:rPr>
              <a:t>PASIVOCOL</a:t>
            </a:r>
            <a:endParaRPr lang="es-CO" sz="1800">
              <a:latin typeface="Comic Sans MS" pitchFamily="66" charset="0"/>
            </a:endParaRPr>
          </a:p>
        </p:txBody>
      </p:sp>
      <p:sp>
        <p:nvSpPr>
          <p:cNvPr id="33803" name="Rectangle 2"/>
          <p:cNvSpPr>
            <a:spLocks noChangeArrowheads="1"/>
          </p:cNvSpPr>
          <p:nvPr/>
        </p:nvSpPr>
        <p:spPr bwMode="auto">
          <a:xfrm>
            <a:off x="1000125" y="1773238"/>
            <a:ext cx="7215188"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a:r>
              <a:rPr lang="es-CO" sz="2000">
                <a:latin typeface="Comic Sans MS" pitchFamily="66" charset="0"/>
                <a:cs typeface="Arial" charset="0"/>
              </a:rPr>
              <a:t>El Municipio ha hecho aportes al Fondo Territorial de Pensiones (FONPEP), con el fin de garantizar el bono pensional de aquellos trabajadores que prestaron sus servicios al Municipio. El municipio debe de estar presentado unos informes de acuerdo al calendario que  el fondo a establecido,  a la fecha los informes se encuentran al día, la persona que se designo para que apoyara este proceso y recibió la capacitación del manejo del software es el funcionario Fernando Carranza.</a:t>
            </a:r>
            <a:endParaRPr lang="es-ES" sz="2000">
              <a:latin typeface="Comic Sans MS" pitchFamily="66" charset="0"/>
              <a:cs typeface="Arial" charset="0"/>
            </a:endParaRPr>
          </a:p>
        </p:txBody>
      </p:sp>
      <p:pic>
        <p:nvPicPr>
          <p:cNvPr id="33804" name="Picture 2"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3100" y="142875"/>
            <a:ext cx="2014538" cy="100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5" name="Picture 3" descr="f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2125" y="4665663"/>
            <a:ext cx="1071563" cy="153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289077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4821" name="Line 5"/>
          <p:cNvSpPr>
            <a:spLocks noChangeShapeType="1"/>
          </p:cNvSpPr>
          <p:nvPr/>
        </p:nvSpPr>
        <p:spPr bwMode="auto">
          <a:xfrm flipV="1">
            <a:off x="9906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4822"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4823"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4824"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482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00688"/>
            <a:ext cx="6445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6" name="Text Box 21"/>
          <p:cNvSpPr txBox="1">
            <a:spLocks noChangeArrowheads="1"/>
          </p:cNvSpPr>
          <p:nvPr/>
        </p:nvSpPr>
        <p:spPr bwMode="auto">
          <a:xfrm>
            <a:off x="1071563" y="142875"/>
            <a:ext cx="6643687" cy="133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1800" b="1">
                <a:solidFill>
                  <a:srgbClr val="FF9933"/>
                </a:solidFill>
                <a:latin typeface="Comic Sans MS" pitchFamily="66" charset="0"/>
                <a:cs typeface="Arial" charset="0"/>
              </a:rPr>
              <a:t>SECTOR</a:t>
            </a:r>
          </a:p>
          <a:p>
            <a:pPr eaLnBrk="1" hangingPunct="1">
              <a:spcBef>
                <a:spcPct val="50000"/>
              </a:spcBef>
            </a:pPr>
            <a:r>
              <a:rPr lang="es-ES" sz="1800" b="1" u="sng">
                <a:latin typeface="Comic Sans MS" pitchFamily="66" charset="0"/>
                <a:cs typeface="Arial" charset="0"/>
              </a:rPr>
              <a:t>ADMINISTRATIVO </a:t>
            </a:r>
          </a:p>
          <a:p>
            <a:pPr lvl="1" eaLnBrk="1" hangingPunct="1"/>
            <a:endParaRPr lang="es-ES_tradnl" sz="1800" b="1">
              <a:latin typeface="Comic Sans MS" pitchFamily="66" charset="0"/>
              <a:cs typeface="Arial" charset="0"/>
            </a:endParaRPr>
          </a:p>
          <a:p>
            <a:pPr lvl="1" eaLnBrk="1" hangingPunct="1"/>
            <a:r>
              <a:rPr lang="es-ES_tradnl" sz="1800" b="1">
                <a:latin typeface="Comic Sans MS" pitchFamily="66" charset="0"/>
                <a:cs typeface="Arial" charset="0"/>
              </a:rPr>
              <a:t>INFORMES PRESENTADOS</a:t>
            </a:r>
            <a:endParaRPr lang="es-ES" sz="1800">
              <a:latin typeface="Comic Sans MS" pitchFamily="66" charset="0"/>
              <a:cs typeface="Arial" charset="0"/>
            </a:endParaRPr>
          </a:p>
        </p:txBody>
      </p:sp>
      <p:sp>
        <p:nvSpPr>
          <p:cNvPr id="20491" name="Rectangle 2"/>
          <p:cNvSpPr>
            <a:spLocks noChangeArrowheads="1"/>
          </p:cNvSpPr>
          <p:nvPr/>
        </p:nvSpPr>
        <p:spPr bwMode="auto">
          <a:xfrm>
            <a:off x="1000125" y="1760538"/>
            <a:ext cx="8143875" cy="473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285750" indent="-285750" algn="l">
              <a:buFont typeface="Wingdings" pitchFamily="2" charset="2"/>
              <a:buChar char="ü"/>
              <a:defRPr/>
            </a:pPr>
            <a:r>
              <a:rPr lang="es-ES_tradnl" sz="1800" dirty="0">
                <a:latin typeface="Comic Sans MS" pitchFamily="66" charset="0"/>
                <a:cs typeface="Arial" charset="0"/>
              </a:rPr>
              <a:t>Contraloría de Cundinamarca. Rendición de cuentas   de  contratación   correspondientes  a  cada bimestre, la cual debe  ser  diligenciada  a través de la pagina  web </a:t>
            </a:r>
            <a:r>
              <a:rPr lang="es-ES_tradnl" sz="1800" u="sng" dirty="0">
                <a:latin typeface="Comic Sans MS" pitchFamily="66" charset="0"/>
                <a:cs typeface="Arial" charset="0"/>
                <a:hlinkClick r:id="rId3"/>
              </a:rPr>
              <a:t>www.contraloriadecundinamarca.gov.co/rendicuentas</a:t>
            </a:r>
            <a:r>
              <a:rPr lang="es-ES_tradnl" sz="1800" dirty="0">
                <a:latin typeface="Comic Sans MS" pitchFamily="66" charset="0"/>
                <a:cs typeface="Arial" charset="0"/>
              </a:rPr>
              <a:t> </a:t>
            </a:r>
          </a:p>
          <a:p>
            <a:pPr algn="just">
              <a:defRPr/>
            </a:pPr>
            <a:endParaRPr lang="es-ES_tradnl" sz="1800" baseline="-25000" dirty="0">
              <a:latin typeface="Comic Sans MS" pitchFamily="66" charset="0"/>
              <a:cs typeface="Arial" charset="0"/>
            </a:endParaRPr>
          </a:p>
          <a:p>
            <a:pPr marL="285750" indent="-285750" algn="just">
              <a:buFont typeface="Wingdings" pitchFamily="2" charset="2"/>
              <a:buChar char="ü"/>
              <a:defRPr/>
            </a:pPr>
            <a:r>
              <a:rPr lang="es-CO" sz="1800" dirty="0">
                <a:latin typeface="Comic Sans MS" pitchFamily="66" charset="0"/>
                <a:cs typeface="Arial" charset="0"/>
              </a:rPr>
              <a:t>Se apoyo la presentación del informe  y actualización a </a:t>
            </a:r>
            <a:r>
              <a:rPr lang="es-CO" sz="1800" dirty="0" err="1">
                <a:latin typeface="Comic Sans MS" pitchFamily="66" charset="0"/>
                <a:cs typeface="Arial" charset="0"/>
              </a:rPr>
              <a:t>Pasivocol</a:t>
            </a:r>
            <a:r>
              <a:rPr lang="es-CO" sz="1800" dirty="0">
                <a:latin typeface="Comic Sans MS" pitchFamily="66" charset="0"/>
                <a:cs typeface="Arial" charset="0"/>
              </a:rPr>
              <a:t>.</a:t>
            </a:r>
          </a:p>
          <a:p>
            <a:pPr algn="just">
              <a:buFont typeface="Arial" charset="0"/>
              <a:buChar char="•"/>
              <a:defRPr/>
            </a:pPr>
            <a:endParaRPr lang="es-CO" sz="1800" dirty="0">
              <a:latin typeface="Comic Sans MS" pitchFamily="66" charset="0"/>
              <a:cs typeface="Arial" charset="0"/>
            </a:endParaRPr>
          </a:p>
          <a:p>
            <a:pPr marL="285750" indent="-285750" algn="just">
              <a:buFont typeface="Wingdings" pitchFamily="2" charset="2"/>
              <a:buChar char="ü"/>
              <a:defRPr/>
            </a:pPr>
            <a:r>
              <a:rPr lang="es-CO" sz="1800" dirty="0">
                <a:latin typeface="Comic Sans MS" pitchFamily="66" charset="0"/>
                <a:cs typeface="Arial" charset="0"/>
              </a:rPr>
              <a:t>Se apoya a la Secretaria de Planeación para la  presentación de  informes </a:t>
            </a:r>
          </a:p>
          <a:p>
            <a:pPr algn="just">
              <a:defRPr/>
            </a:pPr>
            <a:r>
              <a:rPr lang="es-CO" sz="1800" dirty="0">
                <a:latin typeface="Comic Sans MS" pitchFamily="66" charset="0"/>
                <a:cs typeface="Arial" charset="0"/>
              </a:rPr>
              <a:t>al Departamento Administrativo de la Función Pública  relacionados con el MECI, y planta de personal.</a:t>
            </a:r>
          </a:p>
          <a:p>
            <a:pPr algn="just">
              <a:defRPr/>
            </a:pPr>
            <a:endParaRPr lang="es-CO" sz="1800" dirty="0">
              <a:latin typeface="Comic Sans MS" pitchFamily="66" charset="0"/>
              <a:cs typeface="Arial" charset="0"/>
            </a:endParaRPr>
          </a:p>
          <a:p>
            <a:pPr marL="285750" indent="-285750" algn="just">
              <a:buFont typeface="Wingdings" pitchFamily="2" charset="2"/>
              <a:buChar char="ü"/>
              <a:defRPr/>
            </a:pPr>
            <a:r>
              <a:rPr lang="es-CO" sz="1800" dirty="0">
                <a:latin typeface="Comic Sans MS" pitchFamily="66" charset="0"/>
                <a:cs typeface="Arial" charset="0"/>
              </a:rPr>
              <a:t>Se presentan  informes periódicos relacionados con los Centros de Belleza del Municipio  a la Secretaria de Salud del Departamento, fusión asignada a la Inspección de Policía Urbana.  </a:t>
            </a:r>
          </a:p>
          <a:p>
            <a:pPr algn="just">
              <a:defRPr/>
            </a:pPr>
            <a:endParaRPr lang="es-CO" sz="1800" dirty="0">
              <a:latin typeface="Comic Sans MS" pitchFamily="66" charset="0"/>
            </a:endParaRPr>
          </a:p>
          <a:p>
            <a:pPr algn="just">
              <a:defRPr/>
            </a:pPr>
            <a:endParaRPr lang="es-ES" sz="2000" dirty="0">
              <a:latin typeface="Arial" charset="0"/>
              <a:cs typeface="Arial" charset="0"/>
            </a:endParaRPr>
          </a:p>
        </p:txBody>
      </p:sp>
      <p:pic>
        <p:nvPicPr>
          <p:cNvPr id="34828" name="Picture 2" descr="http://1.bp.blogspot.com/-NeD8z5Xt4Yg/UFBsAoWJQAI/AAAAAAAABYk/KmcLkIJyb-o/s400/inform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0"/>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5064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5845"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5846"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5847"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sp>
        <p:nvSpPr>
          <p:cNvPr id="35848" name="Text Box 21"/>
          <p:cNvSpPr txBox="1">
            <a:spLocks noChangeArrowheads="1"/>
          </p:cNvSpPr>
          <p:nvPr/>
        </p:nvSpPr>
        <p:spPr bwMode="auto">
          <a:xfrm>
            <a:off x="1000125" y="71438"/>
            <a:ext cx="6643688" cy="1338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1800" b="1">
                <a:solidFill>
                  <a:srgbClr val="FF9933"/>
                </a:solidFill>
                <a:latin typeface="Comic Sans MS" pitchFamily="66" charset="0"/>
                <a:cs typeface="Arial" charset="0"/>
              </a:rPr>
              <a:t>SECTOR</a:t>
            </a:r>
          </a:p>
          <a:p>
            <a:pPr eaLnBrk="1" hangingPunct="1">
              <a:spcBef>
                <a:spcPct val="50000"/>
              </a:spcBef>
            </a:pPr>
            <a:r>
              <a:rPr lang="es-ES" sz="1800" b="1" u="sng">
                <a:latin typeface="Comic Sans MS" pitchFamily="66" charset="0"/>
                <a:cs typeface="Arial" charset="0"/>
              </a:rPr>
              <a:t>ADMINISTRATIVO </a:t>
            </a:r>
          </a:p>
          <a:p>
            <a:pPr lvl="1" eaLnBrk="1" hangingPunct="1"/>
            <a:endParaRPr lang="es-ES_tradnl" sz="1800" b="1">
              <a:latin typeface="Comic Sans MS" pitchFamily="66" charset="0"/>
              <a:cs typeface="Arial" charset="0"/>
            </a:endParaRPr>
          </a:p>
          <a:p>
            <a:pPr lvl="1" eaLnBrk="1" hangingPunct="1"/>
            <a:r>
              <a:rPr lang="es-ES_tradnl" sz="1800" b="1">
                <a:latin typeface="Comic Sans MS" pitchFamily="66" charset="0"/>
                <a:cs typeface="Arial" charset="0"/>
              </a:rPr>
              <a:t>INFORMES PRESENTADOS</a:t>
            </a:r>
            <a:endParaRPr lang="es-ES" sz="1800">
              <a:latin typeface="Comic Sans MS" pitchFamily="66" charset="0"/>
              <a:cs typeface="Arial" charset="0"/>
            </a:endParaRPr>
          </a:p>
        </p:txBody>
      </p:sp>
      <p:sp>
        <p:nvSpPr>
          <p:cNvPr id="21513" name="Rectangle 2"/>
          <p:cNvSpPr>
            <a:spLocks noChangeArrowheads="1"/>
          </p:cNvSpPr>
          <p:nvPr/>
        </p:nvSpPr>
        <p:spPr bwMode="auto">
          <a:xfrm>
            <a:off x="1003300" y="1662113"/>
            <a:ext cx="7929563" cy="512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285750" indent="-285750" algn="just">
              <a:buFont typeface="Wingdings" pitchFamily="2" charset="2"/>
              <a:buChar char="ü"/>
              <a:defRPr/>
            </a:pPr>
            <a:r>
              <a:rPr lang="es-CO" sz="1800" dirty="0">
                <a:latin typeface="Comic Sans MS" pitchFamily="66" charset="0"/>
                <a:cs typeface="Arial" charset="0"/>
              </a:rPr>
              <a:t>Se remitió información semestral a la CNSC de acuerdo al convenio que suscribió esta entidad con la Contraloría General de la República relacionada a la conformación de la planta de personal, el numero de empleos de la misma y el número de servidores públicos y contratistas vinculados.  </a:t>
            </a:r>
          </a:p>
          <a:p>
            <a:pPr algn="just">
              <a:defRPr/>
            </a:pPr>
            <a:endParaRPr lang="es-CO" sz="1800" dirty="0">
              <a:latin typeface="Comic Sans MS" pitchFamily="66" charset="0"/>
              <a:cs typeface="Arial" charset="0"/>
            </a:endParaRPr>
          </a:p>
          <a:p>
            <a:pPr marL="285750" indent="-285750" algn="just">
              <a:buFont typeface="Wingdings" pitchFamily="2" charset="2"/>
              <a:buChar char="ü"/>
              <a:defRPr/>
            </a:pPr>
            <a:r>
              <a:rPr lang="es-CO" sz="1800" dirty="0">
                <a:latin typeface="Comic Sans MS" pitchFamily="66" charset="0"/>
                <a:cs typeface="Arial" charset="0"/>
              </a:rPr>
              <a:t>Informe al Ministerio del Interior y Justicia como a la Secretaria de Gobierno del Departamento de Cundinamarca relacionada al orden público del Municipio dando cumplimiento a lo establecido por estas entidades en cuanto a este tema.</a:t>
            </a:r>
          </a:p>
          <a:p>
            <a:pPr algn="just">
              <a:buFont typeface="Arial" charset="0"/>
              <a:buChar char="•"/>
              <a:defRPr/>
            </a:pPr>
            <a:endParaRPr lang="es-CO" sz="1800" dirty="0">
              <a:latin typeface="Comic Sans MS" pitchFamily="66" charset="0"/>
              <a:cs typeface="Arial" charset="0"/>
            </a:endParaRPr>
          </a:p>
          <a:p>
            <a:pPr marL="285750" indent="-285750" algn="just">
              <a:buFont typeface="Wingdings" pitchFamily="2" charset="2"/>
              <a:buChar char="ü"/>
              <a:defRPr/>
            </a:pPr>
            <a:r>
              <a:rPr lang="es-CO" sz="1800" dirty="0">
                <a:latin typeface="Comic Sans MS" pitchFamily="66" charset="0"/>
                <a:cs typeface="Arial" charset="0"/>
              </a:rPr>
              <a:t>Se entrego informes relacionados a la población desplazada y victimas del conflicto armado a la Gobernación de Cundinamarca, como los documentos de soporte de conformación del Consejo Municipal  de Justicia Transicional y PIU, entre otros.</a:t>
            </a:r>
          </a:p>
          <a:p>
            <a:pPr>
              <a:defRPr/>
            </a:pPr>
            <a:endParaRPr lang="es-CO" sz="1800" dirty="0">
              <a:latin typeface="Comic Sans MS" pitchFamily="66" charset="0"/>
            </a:endParaRPr>
          </a:p>
          <a:p>
            <a:pPr algn="just">
              <a:defRPr/>
            </a:pPr>
            <a:endParaRPr lang="es-CO" sz="1900" dirty="0"/>
          </a:p>
          <a:p>
            <a:pPr algn="just">
              <a:defRPr/>
            </a:pPr>
            <a:endParaRPr lang="es-ES" sz="2000" dirty="0">
              <a:latin typeface="Arial" charset="0"/>
              <a:cs typeface="Arial" charset="0"/>
            </a:endParaRPr>
          </a:p>
        </p:txBody>
      </p:sp>
      <p:pic>
        <p:nvPicPr>
          <p:cNvPr id="35850" name="Picture 2" descr="http://1.bp.blogspot.com/-NeD8z5Xt4Yg/UFBsAoWJQAI/AAAAAAAABYk/KmcLkIJyb-o/s400/inform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5450" y="0"/>
            <a:ext cx="2368550"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16325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6869"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6870"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6871"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6872"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9563"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3" name="Text Box 21"/>
          <p:cNvSpPr txBox="1">
            <a:spLocks noChangeArrowheads="1"/>
          </p:cNvSpPr>
          <p:nvPr/>
        </p:nvSpPr>
        <p:spPr bwMode="auto">
          <a:xfrm>
            <a:off x="1000125" y="71438"/>
            <a:ext cx="6643688"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2800" b="1">
                <a:solidFill>
                  <a:srgbClr val="FF9933"/>
                </a:solidFill>
                <a:latin typeface="Comic Sans MS" pitchFamily="66" charset="0"/>
                <a:cs typeface="Arial" charset="0"/>
              </a:rPr>
              <a:t>SECTOR</a:t>
            </a:r>
          </a:p>
          <a:p>
            <a:pPr eaLnBrk="1" hangingPunct="1">
              <a:spcBef>
                <a:spcPct val="50000"/>
              </a:spcBef>
            </a:pPr>
            <a:r>
              <a:rPr lang="es-ES" sz="2000" b="1" u="sng">
                <a:latin typeface="Comic Sans MS" pitchFamily="66" charset="0"/>
                <a:cs typeface="Arial" charset="0"/>
              </a:rPr>
              <a:t>ADMINISTRATIVO </a:t>
            </a:r>
          </a:p>
          <a:p>
            <a:pPr eaLnBrk="1" hangingPunct="1"/>
            <a:r>
              <a:rPr lang="es-CO" sz="2000" b="1">
                <a:latin typeface="Comic Sans MS" pitchFamily="66" charset="0"/>
                <a:cs typeface="Arial" charset="0"/>
              </a:rPr>
              <a:t>PROCESOS JURÍDICOS  Y DEUDAS PRESUNTAS DEL MUNICIPIO</a:t>
            </a:r>
            <a:endParaRPr lang="es-CO" sz="2000">
              <a:latin typeface="Comic Sans MS" pitchFamily="66" charset="0"/>
              <a:cs typeface="Arial" charset="0"/>
            </a:endParaRPr>
          </a:p>
          <a:p>
            <a:pPr eaLnBrk="1" hangingPunct="1"/>
            <a:r>
              <a:rPr lang="es-CO" sz="2000">
                <a:latin typeface="Arial" charset="0"/>
                <a:cs typeface="Arial" charset="0"/>
              </a:rPr>
              <a:t> </a:t>
            </a:r>
          </a:p>
        </p:txBody>
      </p:sp>
      <p:graphicFrame>
        <p:nvGraphicFramePr>
          <p:cNvPr id="14" name="13 Tabla"/>
          <p:cNvGraphicFramePr>
            <a:graphicFrameLocks noGrp="1"/>
          </p:cNvGraphicFramePr>
          <p:nvPr/>
        </p:nvGraphicFramePr>
        <p:xfrm>
          <a:off x="1428750" y="1643063"/>
          <a:ext cx="6500813" cy="4643436"/>
        </p:xfrm>
        <a:graphic>
          <a:graphicData uri="http://schemas.openxmlformats.org/drawingml/2006/table">
            <a:tbl>
              <a:tblPr/>
              <a:tblGrid>
                <a:gridCol w="1342499"/>
                <a:gridCol w="1272215"/>
                <a:gridCol w="830631"/>
                <a:gridCol w="944933"/>
                <a:gridCol w="78685"/>
                <a:gridCol w="1015925"/>
                <a:gridCol w="1015925"/>
              </a:tblGrid>
              <a:tr h="201888">
                <a:tc rowSpan="2">
                  <a:txBody>
                    <a:bodyPr/>
                    <a:lstStyle/>
                    <a:p>
                      <a:pPr algn="ctr">
                        <a:lnSpc>
                          <a:spcPct val="115000"/>
                        </a:lnSpc>
                        <a:spcAft>
                          <a:spcPts val="0"/>
                        </a:spcAft>
                      </a:pPr>
                      <a:r>
                        <a:rPr lang="es-CO" sz="900" b="1" dirty="0">
                          <a:latin typeface="Arial"/>
                          <a:ea typeface="Times New Roman"/>
                          <a:cs typeface="Times New Roman"/>
                        </a:rPr>
                        <a:t>Identificación del proceso</a:t>
                      </a:r>
                      <a:endParaRPr lang="es-CO" sz="1000" dirty="0">
                        <a:latin typeface="Calibri"/>
                        <a:ea typeface="Calibri"/>
                        <a:cs typeface="Times New Roman"/>
                      </a:endParaRPr>
                    </a:p>
                  </a:txBody>
                  <a:tcPr marL="40740" marR="40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CO" sz="800" b="1">
                          <a:latin typeface="Arial"/>
                          <a:ea typeface="Times New Roman"/>
                          <a:cs typeface="Times New Roman"/>
                        </a:rPr>
                        <a:t>Clase de proceso</a:t>
                      </a:r>
                      <a:endParaRPr lang="es-CO" sz="1000">
                        <a:latin typeface="Calibri"/>
                        <a:ea typeface="Calibri"/>
                        <a:cs typeface="Times New Roman"/>
                      </a:endParaRPr>
                    </a:p>
                  </a:txBody>
                  <a:tcPr marL="40740" marR="40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gridSpan="3">
                  <a:txBody>
                    <a:bodyPr/>
                    <a:lstStyle/>
                    <a:p>
                      <a:pPr>
                        <a:lnSpc>
                          <a:spcPct val="115000"/>
                        </a:lnSpc>
                        <a:spcAft>
                          <a:spcPts val="1000"/>
                        </a:spcAft>
                      </a:pPr>
                      <a:r>
                        <a:rPr lang="es-CO" sz="1000">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330364">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800" b="1">
                          <a:latin typeface="Arial"/>
                          <a:ea typeface="Times New Roman"/>
                          <a:cs typeface="Times New Roman"/>
                        </a:rPr>
                        <a:t>Funcionario interno</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900" b="1">
                          <a:latin typeface="Arial"/>
                          <a:ea typeface="Times New Roman"/>
                          <a:cs typeface="Times New Roman"/>
                        </a:rPr>
                        <a:t>Valor</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800" b="1">
                          <a:latin typeface="Arial"/>
                          <a:ea typeface="Times New Roman"/>
                          <a:cs typeface="Times New Roman"/>
                        </a:rPr>
                        <a:t>Tiempo de duración</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800" b="1">
                          <a:latin typeface="Arial"/>
                          <a:ea typeface="Times New Roman"/>
                          <a:cs typeface="Times New Roman"/>
                        </a:rPr>
                        <a:t>Observaciones</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22">
                <a:tc>
                  <a:txBody>
                    <a:bodyPr/>
                    <a:lstStyle/>
                    <a:p>
                      <a:pPr algn="ctr">
                        <a:lnSpc>
                          <a:spcPct val="115000"/>
                        </a:lnSpc>
                        <a:spcAft>
                          <a:spcPts val="0"/>
                        </a:spcAft>
                      </a:pPr>
                      <a:r>
                        <a:rPr lang="es-CO" sz="600" dirty="0">
                          <a:latin typeface="Arial"/>
                          <a:ea typeface="Times New Roman"/>
                          <a:cs typeface="Times New Roman"/>
                        </a:rPr>
                        <a:t>ENERGIA ELECTRICA DE CUNDINAMARCA</a:t>
                      </a:r>
                      <a:endParaRPr lang="es-CO" sz="1000" dirty="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latin typeface="Arial"/>
                        <a:ea typeface="Times New Roman"/>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SECRETARIA </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 GOBIERNO</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s-CO" sz="600">
                          <a:latin typeface="Arial"/>
                          <a:ea typeface="Times New Roman"/>
                          <a:cs typeface="Times New Roman"/>
                        </a:rPr>
                        <a:t>$380.000.000 APROXIMADAMENTE</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a:lnSpc>
                          <a:spcPct val="115000"/>
                        </a:lnSpc>
                        <a:spcAft>
                          <a:spcPts val="0"/>
                        </a:spcAft>
                      </a:pPr>
                      <a:r>
                        <a:rPr lang="es-CO" sz="600">
                          <a:latin typeface="Arial"/>
                          <a:ea typeface="Times New Roman"/>
                          <a:cs typeface="Times New Roman"/>
                        </a:rPr>
                        <a:t>PAGO ALUMBRADO PUBLICO, Se ha dialogado con el fin de obtener acuerdo de pago. </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Se realizo acuerdo de pago con al EEC y como consecuencia se restableció el servicio de energía en el Municipio.</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322">
                <a:tc>
                  <a:txBody>
                    <a:bodyPr/>
                    <a:lstStyle/>
                    <a:p>
                      <a:pPr algn="ctr">
                        <a:lnSpc>
                          <a:spcPct val="115000"/>
                        </a:lnSpc>
                        <a:spcAft>
                          <a:spcPts val="0"/>
                        </a:spcAft>
                      </a:pPr>
                      <a:r>
                        <a:rPr lang="es-CO" sz="600">
                          <a:latin typeface="Arial"/>
                          <a:ea typeface="Times New Roman"/>
                          <a:cs typeface="Times New Roman"/>
                        </a:rPr>
                        <a:t>ISIDRO SANTOS GUTIERREZ</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600">
                          <a:latin typeface="Arial"/>
                          <a:ea typeface="Times New Roman"/>
                          <a:cs typeface="Times New Roman"/>
                        </a:rPr>
                        <a:t>PRCESO JUZGADO DE ZIPAQUIRA</a:t>
                      </a:r>
                      <a:endParaRPr lang="es-CO" sz="1000">
                        <a:latin typeface="Calibri"/>
                        <a:ea typeface="Calibri"/>
                        <a:cs typeface="Times New Roman"/>
                      </a:endParaRPr>
                    </a:p>
                  </a:txBody>
                  <a:tcPr marL="40740" marR="40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600">
                          <a:latin typeface="Arial"/>
                          <a:ea typeface="Times New Roman"/>
                          <a:cs typeface="Times New Roman"/>
                        </a:rPr>
                        <a:t>Sec Gobierno</a:t>
                      </a:r>
                      <a:endParaRPr lang="es-CO" sz="1000">
                        <a:latin typeface="Calibri"/>
                        <a:ea typeface="Calibri"/>
                        <a:cs typeface="Times New Roman"/>
                      </a:endParaRPr>
                    </a:p>
                  </a:txBody>
                  <a:tcPr marL="40740" marR="40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CO" sz="600">
                          <a:latin typeface="Arial"/>
                          <a:ea typeface="Times New Roman"/>
                          <a:cs typeface="Times New Roman"/>
                        </a:rPr>
                        <a:t>$6.577.926</a:t>
                      </a:r>
                      <a:endParaRPr lang="es-CO" sz="1000">
                        <a:latin typeface="Calibri"/>
                        <a:ea typeface="Calibri"/>
                        <a:cs typeface="Times New Roman"/>
                      </a:endParaRPr>
                    </a:p>
                  </a:txBody>
                  <a:tcPr marL="40740" marR="40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ctr">
                        <a:lnSpc>
                          <a:spcPct val="115000"/>
                        </a:lnSpc>
                        <a:spcAft>
                          <a:spcPts val="0"/>
                        </a:spcAft>
                      </a:pPr>
                      <a:r>
                        <a:rPr lang="es-CO" sz="600">
                          <a:latin typeface="Arial"/>
                          <a:ea typeface="Times New Roman"/>
                          <a:cs typeface="Times New Roman"/>
                        </a:rPr>
                        <a:t>Fallo definitivo, a  la fecha esta pendiente realizar el respectivo pago.</a:t>
                      </a:r>
                      <a:endParaRPr lang="es-CO" sz="1000">
                        <a:latin typeface="Calibri"/>
                        <a:ea typeface="Calibri"/>
                        <a:cs typeface="Times New Roman"/>
                      </a:endParaRPr>
                    </a:p>
                    <a:p>
                      <a:pPr algn="ctr">
                        <a:lnSpc>
                          <a:spcPct val="115000"/>
                        </a:lnSpc>
                        <a:spcAft>
                          <a:spcPts val="0"/>
                        </a:spcAft>
                      </a:pPr>
                      <a:r>
                        <a:rPr lang="es-CO" sz="600">
                          <a:latin typeface="Arial"/>
                          <a:ea typeface="Times New Roman"/>
                          <a:cs typeface="Times New Roman"/>
                        </a:rPr>
                        <a:t>JUZGADO ADMSINITRATIVO DE ZIPAQUIRA</a:t>
                      </a:r>
                      <a:endParaRPr lang="es-CO" sz="1000">
                        <a:latin typeface="Calibri"/>
                        <a:ea typeface="Calibri"/>
                        <a:cs typeface="Times New Roman"/>
                      </a:endParaRPr>
                    </a:p>
                  </a:txBody>
                  <a:tcPr marL="40740" marR="40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600">
                          <a:latin typeface="Arial"/>
                          <a:ea typeface="Times New Roman"/>
                          <a:cs typeface="Times New Roman"/>
                        </a:rPr>
                        <a:t>Hubo fallo definitivo y a la fecha se adelanta acuerdo de pago.</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270">
                <a:tc>
                  <a:txBody>
                    <a:bodyPr/>
                    <a:lstStyle/>
                    <a:p>
                      <a:pPr algn="just">
                        <a:lnSpc>
                          <a:spcPct val="115000"/>
                        </a:lnSpc>
                        <a:spcAft>
                          <a:spcPts val="0"/>
                        </a:spcAft>
                      </a:pPr>
                      <a:r>
                        <a:rPr lang="es-CO" sz="600">
                          <a:latin typeface="Arial"/>
                          <a:ea typeface="Times New Roman"/>
                          <a:cs typeface="Times New Roman"/>
                        </a:rPr>
                        <a:t>MABVING ing  JOSUE MORALES</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Solicitud Pago interventoría relacionada con el contrato No 248-2004. Convenio 001 de 2004 Construcción 1361 mts de vivienda.</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600">
                        <a:latin typeface="Arial"/>
                        <a:ea typeface="Times New Roman"/>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s-CO" sz="600">
                          <a:latin typeface="Arial"/>
                          <a:ea typeface="Times New Roman"/>
                          <a:cs typeface="Times New Roman"/>
                        </a:rPr>
                        <a:t>$34.968.000</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a:lnSpc>
                          <a:spcPct val="115000"/>
                        </a:lnSpc>
                        <a:spcAft>
                          <a:spcPts val="0"/>
                        </a:spcAft>
                      </a:pPr>
                      <a:r>
                        <a:rPr lang="es-CO" sz="600">
                          <a:latin typeface="Arial"/>
                          <a:ea typeface="Times New Roman"/>
                          <a:cs typeface="Times New Roman"/>
                        </a:rPr>
                        <a:t>No se ha hecho ningún acuerdo no se conoce que exista procesos alguno, </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Solamente se han recibido peticiones para que el municipio efectué el pago. </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600" dirty="0">
                          <a:latin typeface="Arial"/>
                          <a:ea typeface="Times New Roman"/>
                          <a:cs typeface="Times New Roman"/>
                        </a:rPr>
                        <a:t>El proceso se encuentra archivado</a:t>
                      </a:r>
                      <a:endParaRPr lang="es-CO" sz="1000" dirty="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270">
                <a:tc>
                  <a:txBody>
                    <a:bodyPr/>
                    <a:lstStyle/>
                    <a:p>
                      <a:pPr algn="just">
                        <a:lnSpc>
                          <a:spcPct val="115000"/>
                        </a:lnSpc>
                        <a:spcAft>
                          <a:spcPts val="0"/>
                        </a:spcAft>
                      </a:pPr>
                      <a:r>
                        <a:rPr lang="es-CO" sz="600">
                          <a:latin typeface="Arial"/>
                          <a:ea typeface="Times New Roman"/>
                          <a:cs typeface="Times New Roman"/>
                        </a:rPr>
                        <a:t>2001-3009-  RODRIGO HELI ALVARADO MORENO</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NULIDAD Y RESTABLECIMIENTO DEL DERECHO</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endParaRPr lang="es-CO" sz="600">
                        <a:latin typeface="Arial"/>
                        <a:ea typeface="Times New Roman"/>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15000"/>
                        </a:lnSpc>
                        <a:spcAft>
                          <a:spcPts val="0"/>
                        </a:spcAft>
                      </a:pPr>
                      <a:r>
                        <a:rPr lang="es-CO" sz="600">
                          <a:latin typeface="Arial"/>
                          <a:ea typeface="Times New Roman"/>
                          <a:cs typeface="Times New Roman"/>
                        </a:rPr>
                        <a:t>Por definir cuantía</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just">
                        <a:lnSpc>
                          <a:spcPct val="115000"/>
                        </a:lnSpc>
                        <a:spcAft>
                          <a:spcPts val="0"/>
                        </a:spcAft>
                      </a:pPr>
                      <a:r>
                        <a:rPr lang="es-CO" sz="600">
                          <a:latin typeface="Arial"/>
                          <a:ea typeface="Times New Roman"/>
                          <a:cs typeface="Times New Roman"/>
                        </a:rPr>
                        <a:t>Proceso que cursa desde el año 2001 presentaron alegatos finales de conclusión</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A la fecha no se conoce fallo.</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JUZGADO ADMSINITRATIVO DE ZIPAQUIRA</a:t>
                      </a:r>
                      <a:endParaRPr lang="es-CO" sz="100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CO" sz="600" dirty="0">
                          <a:latin typeface="Arial"/>
                          <a:ea typeface="Times New Roman"/>
                          <a:cs typeface="Times New Roman"/>
                        </a:rPr>
                        <a:t>El proceso se encuentra archivado</a:t>
                      </a:r>
                      <a:endParaRPr lang="es-CO" sz="1000" dirty="0">
                        <a:latin typeface="Calibri"/>
                        <a:ea typeface="Calibri"/>
                        <a:cs typeface="Times New Roman"/>
                      </a:endParaRPr>
                    </a:p>
                  </a:txBody>
                  <a:tcPr marL="40740" marR="40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36922" name="Picture 1" descr="imagen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9500" y="0"/>
            <a:ext cx="17145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48207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7893"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7894"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7895"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7896"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9563"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7" name="Picture 1" descr="imagen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00938" y="0"/>
            <a:ext cx="1643062"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1 Tabla"/>
          <p:cNvGraphicFramePr>
            <a:graphicFrameLocks noGrp="1"/>
          </p:cNvGraphicFramePr>
          <p:nvPr/>
        </p:nvGraphicFramePr>
        <p:xfrm>
          <a:off x="1214414" y="1643049"/>
          <a:ext cx="6215106" cy="4572033"/>
        </p:xfrm>
        <a:graphic>
          <a:graphicData uri="http://schemas.openxmlformats.org/drawingml/2006/table">
            <a:tbl>
              <a:tblPr/>
              <a:tblGrid>
                <a:gridCol w="1251893"/>
                <a:gridCol w="1186351"/>
                <a:gridCol w="774571"/>
                <a:gridCol w="1173773"/>
                <a:gridCol w="881158"/>
                <a:gridCol w="947360"/>
              </a:tblGrid>
              <a:tr h="1397010">
                <a:tc>
                  <a:txBody>
                    <a:bodyPr/>
                    <a:lstStyle/>
                    <a:p>
                      <a:pPr algn="just">
                        <a:lnSpc>
                          <a:spcPct val="115000"/>
                        </a:lnSpc>
                        <a:spcAft>
                          <a:spcPts val="0"/>
                        </a:spcAft>
                      </a:pPr>
                      <a:r>
                        <a:rPr lang="es-CO" sz="600" dirty="0">
                          <a:latin typeface="Arial"/>
                          <a:ea typeface="Times New Roman"/>
                          <a:cs typeface="Times New Roman"/>
                        </a:rPr>
                        <a:t>2006-01558 NIDIA CONSTANZA </a:t>
                      </a:r>
                      <a:r>
                        <a:rPr lang="es-CO" sz="600" dirty="0" err="1">
                          <a:latin typeface="Arial"/>
                          <a:ea typeface="Times New Roman"/>
                          <a:cs typeface="Times New Roman"/>
                        </a:rPr>
                        <a:t>LEGUIZAMO</a:t>
                      </a:r>
                      <a:endParaRPr lang="es-CO" sz="1000" dirty="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Acción popular</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600" dirty="0">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FALLO DEFINITIVO  NEGO insensivo y ordena que el municipio debe capacitar el personal que labore en la planta,  , JUZGADO ADMSINITRATIVO DE ZIPAQUIRA </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highlight>
                          <a:srgbClr val="00FF00"/>
                        </a:highlight>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43009">
                <a:tc>
                  <a:txBody>
                    <a:bodyPr/>
                    <a:lstStyle/>
                    <a:p>
                      <a:pPr algn="just">
                        <a:lnSpc>
                          <a:spcPct val="115000"/>
                        </a:lnSpc>
                        <a:spcAft>
                          <a:spcPts val="0"/>
                        </a:spcAft>
                      </a:pPr>
                      <a:r>
                        <a:rPr lang="es-CO" sz="600">
                          <a:latin typeface="Arial"/>
                          <a:ea typeface="Times New Roman"/>
                          <a:cs typeface="Times New Roman"/>
                        </a:rPr>
                        <a:t>2008-00234- JOSE RODOLFO BEJARANO</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EJECUTIVO</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endParaRPr lang="es-CO" sz="600">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PRETENCION 6.500.000</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A la fecha se encuentra al Despacho para liquidación final del  crédito por parte del </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JUZGADO ADMSINITRATIVO DE ZIPAQUIRA</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CO" sz="600">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007">
                <a:tc>
                  <a:txBody>
                    <a:bodyPr/>
                    <a:lstStyle/>
                    <a:p>
                      <a:pPr algn="just">
                        <a:lnSpc>
                          <a:spcPct val="115000"/>
                        </a:lnSpc>
                        <a:spcAft>
                          <a:spcPts val="0"/>
                        </a:spcAft>
                      </a:pPr>
                      <a:r>
                        <a:rPr lang="es-CO" sz="600">
                          <a:latin typeface="Arial"/>
                          <a:ea typeface="Times New Roman"/>
                          <a:cs typeface="Times New Roman"/>
                        </a:rPr>
                        <a:t>2007-00131- COOPMUNICIPIOS EN LIQUIDACION</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EJECUTIVO</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600">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600">
                        <a:latin typeface="Arial"/>
                        <a:ea typeface="Times New Roman"/>
                        <a:cs typeface="Times New Roman"/>
                      </a:endParaRPr>
                    </a:p>
                    <a:p>
                      <a:pPr algn="just">
                        <a:lnSpc>
                          <a:spcPct val="115000"/>
                        </a:lnSpc>
                        <a:spcAft>
                          <a:spcPts val="0"/>
                        </a:spcAft>
                      </a:pPr>
                      <a:r>
                        <a:rPr lang="es-CO" sz="600">
                          <a:latin typeface="Arial"/>
                          <a:ea typeface="Times New Roman"/>
                          <a:cs typeface="Times New Roman"/>
                        </a:rPr>
                        <a:t>FALLO DEFINITIVO</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155.930.258.43</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A la fecha se está a la espera que el Juzgado fije fecha para la Audiencia de Conciliación con el fin de realizar acuerdo de pago.</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7">
                <a:tc>
                  <a:txBody>
                    <a:bodyPr/>
                    <a:lstStyle/>
                    <a:p>
                      <a:pPr algn="just">
                        <a:lnSpc>
                          <a:spcPct val="115000"/>
                        </a:lnSpc>
                        <a:spcAft>
                          <a:spcPts val="0"/>
                        </a:spcAft>
                      </a:pPr>
                      <a:r>
                        <a:rPr lang="es-CO" sz="600">
                          <a:latin typeface="Arial"/>
                          <a:ea typeface="Times New Roman"/>
                          <a:cs typeface="Times New Roman"/>
                        </a:rPr>
                        <a:t>2011-007-COOPMUNICIPIO EN LIQUIDACION</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EJECUTIVO</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600">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FALLO DEFINITIVO </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$31.500.000</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A la fecha se está a la espera que el Juzgado fije fecha para la Audiencia de Conciliación con el fin de realizar acuerdo de pago</a:t>
                      </a:r>
                      <a:endParaRPr lang="es-CO" sz="1000">
                        <a:latin typeface="Calibri"/>
                        <a:ea typeface="Calibri"/>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dirty="0">
                        <a:latin typeface="Arial"/>
                        <a:ea typeface="Times New Roman"/>
                        <a:cs typeface="Times New Roman"/>
                      </a:endParaRPr>
                    </a:p>
                  </a:txBody>
                  <a:tcPr marL="40902" marR="40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99" name="Text Box 21"/>
          <p:cNvSpPr txBox="1">
            <a:spLocks noChangeArrowheads="1"/>
          </p:cNvSpPr>
          <p:nvPr/>
        </p:nvSpPr>
        <p:spPr bwMode="auto">
          <a:xfrm>
            <a:off x="1136650" y="-26988"/>
            <a:ext cx="6643688" cy="1908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2800" b="1">
                <a:solidFill>
                  <a:srgbClr val="FF9933"/>
                </a:solidFill>
                <a:latin typeface="Comic Sans MS" pitchFamily="66" charset="0"/>
                <a:cs typeface="Arial" charset="0"/>
              </a:rPr>
              <a:t>SECTOR</a:t>
            </a:r>
          </a:p>
          <a:p>
            <a:pPr eaLnBrk="1" hangingPunct="1">
              <a:spcBef>
                <a:spcPct val="50000"/>
              </a:spcBef>
            </a:pPr>
            <a:r>
              <a:rPr lang="es-ES" sz="2000" b="1" u="sng">
                <a:latin typeface="Comic Sans MS" pitchFamily="66" charset="0"/>
                <a:cs typeface="Arial" charset="0"/>
              </a:rPr>
              <a:t>ADMINISTRATIVO </a:t>
            </a:r>
          </a:p>
          <a:p>
            <a:pPr eaLnBrk="1" hangingPunct="1"/>
            <a:r>
              <a:rPr lang="es-CO" sz="2000" b="1">
                <a:latin typeface="Comic Sans MS" pitchFamily="66" charset="0"/>
                <a:cs typeface="Arial" charset="0"/>
              </a:rPr>
              <a:t>PROCESOS JURÍDICOS  Y DEUDAS PRESUNTAS DEL MUNICIPIO</a:t>
            </a:r>
            <a:endParaRPr lang="es-CO" sz="2000">
              <a:latin typeface="Comic Sans MS" pitchFamily="66" charset="0"/>
              <a:cs typeface="Arial" charset="0"/>
            </a:endParaRPr>
          </a:p>
          <a:p>
            <a:pPr eaLnBrk="1" hangingPunct="1"/>
            <a:r>
              <a:rPr lang="es-CO" sz="2000">
                <a:latin typeface="Arial" charset="0"/>
                <a:cs typeface="Arial" charset="0"/>
              </a:rPr>
              <a:t> </a:t>
            </a:r>
          </a:p>
        </p:txBody>
      </p:sp>
    </p:spTree>
    <p:extLst>
      <p:ext uri="{BB962C8B-B14F-4D97-AF65-F5344CB8AC3E}">
        <p14:creationId xmlns:p14="http://schemas.microsoft.com/office/powerpoint/2010/main" xmlns="" val="3798239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8917"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8918"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8919"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8920"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9563"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21" name="Picture 1" descr="imagen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9500" y="0"/>
            <a:ext cx="17145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 name="12 Tabla"/>
          <p:cNvGraphicFramePr>
            <a:graphicFrameLocks noGrp="1"/>
          </p:cNvGraphicFramePr>
          <p:nvPr/>
        </p:nvGraphicFramePr>
        <p:xfrm>
          <a:off x="1071537" y="1714488"/>
          <a:ext cx="6286545" cy="4429155"/>
        </p:xfrm>
        <a:graphic>
          <a:graphicData uri="http://schemas.openxmlformats.org/drawingml/2006/table">
            <a:tbl>
              <a:tblPr/>
              <a:tblGrid>
                <a:gridCol w="1266282"/>
                <a:gridCol w="1199988"/>
                <a:gridCol w="783474"/>
                <a:gridCol w="1187265"/>
                <a:gridCol w="891286"/>
                <a:gridCol w="958250"/>
              </a:tblGrid>
              <a:tr h="606768">
                <a:tc>
                  <a:txBody>
                    <a:bodyPr/>
                    <a:lstStyle/>
                    <a:p>
                      <a:pPr algn="just">
                        <a:lnSpc>
                          <a:spcPct val="115000"/>
                        </a:lnSpc>
                        <a:spcAft>
                          <a:spcPts val="0"/>
                        </a:spcAft>
                      </a:pPr>
                      <a:r>
                        <a:rPr lang="es-CO" sz="700" dirty="0">
                          <a:latin typeface="Arial"/>
                          <a:ea typeface="Times New Roman"/>
                          <a:cs typeface="Times New Roman"/>
                        </a:rPr>
                        <a:t>2006-01223-01- HENRY MAURICIO </a:t>
                      </a:r>
                      <a:r>
                        <a:rPr lang="es-CO" sz="700" dirty="0" err="1">
                          <a:latin typeface="Arial"/>
                          <a:ea typeface="Times New Roman"/>
                          <a:cs typeface="Times New Roman"/>
                        </a:rPr>
                        <a:t>CARDENAS</a:t>
                      </a:r>
                      <a:r>
                        <a:rPr lang="es-CO" sz="700" dirty="0">
                          <a:latin typeface="Arial"/>
                          <a:ea typeface="Times New Roman"/>
                          <a:cs typeface="Times New Roman"/>
                        </a:rPr>
                        <a:t> MORALES</a:t>
                      </a:r>
                      <a:endParaRPr lang="es-CO"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CONTRACTUAL</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7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$21,990,000</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PROCESO QUE CURSA DESDE EL AÑO 2007</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700">
                          <a:latin typeface="Arial"/>
                          <a:ea typeface="Times New Roman"/>
                          <a:cs typeface="Times New Roman"/>
                        </a:rPr>
                        <a:t>Se encuentra archivado</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898853">
                <a:tc>
                  <a:txBody>
                    <a:bodyPr/>
                    <a:lstStyle/>
                    <a:p>
                      <a:pPr algn="just">
                        <a:lnSpc>
                          <a:spcPct val="115000"/>
                        </a:lnSpc>
                        <a:spcAft>
                          <a:spcPts val="0"/>
                        </a:spcAft>
                      </a:pPr>
                      <a:r>
                        <a:rPr lang="es-CO" sz="700">
                          <a:latin typeface="Arial"/>
                          <a:ea typeface="Times New Roman"/>
                          <a:cs typeface="Times New Roman"/>
                        </a:rPr>
                        <a:t>2005-01201-01- EVERGITO MANUEL ARISTIZABAL SALGADO</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ACCION DE REPARACION DIRECTA</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7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$72,725,000</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PROCESO CURSA DESDE EL AÑO 2005,</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700">
                          <a:latin typeface="Arial"/>
                          <a:ea typeface="Times New Roman"/>
                          <a:cs typeface="Times New Roman"/>
                        </a:rPr>
                        <a:t>Se encuentra archivado</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0159">
                <a:tc>
                  <a:txBody>
                    <a:bodyPr/>
                    <a:lstStyle/>
                    <a:p>
                      <a:pPr algn="just">
                        <a:lnSpc>
                          <a:spcPct val="115000"/>
                        </a:lnSpc>
                        <a:spcAft>
                          <a:spcPts val="0"/>
                        </a:spcAft>
                      </a:pPr>
                      <a:r>
                        <a:rPr lang="es-CO" sz="700">
                          <a:latin typeface="Arial"/>
                          <a:ea typeface="Times New Roman"/>
                          <a:cs typeface="Times New Roman"/>
                        </a:rPr>
                        <a:t>2007-00325- JESUS TENORIO PERLAZA</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ACCION POPULAR</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endParaRPr lang="es-CO" sz="7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$ 4,969,000</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PROCESO CURSA DESDE EL AÑO 2007</a:t>
                      </a:r>
                      <a:endParaRPr lang="es-CO" sz="1100">
                        <a:latin typeface="Calibri"/>
                        <a:ea typeface="Calibri"/>
                        <a:cs typeface="Times New Roman"/>
                      </a:endParaRPr>
                    </a:p>
                    <a:p>
                      <a:pPr algn="just">
                        <a:lnSpc>
                          <a:spcPct val="115000"/>
                        </a:lnSpc>
                        <a:spcAft>
                          <a:spcPts val="0"/>
                        </a:spcAft>
                      </a:pPr>
                      <a:r>
                        <a:rPr lang="es-CO" sz="700">
                          <a:latin typeface="Arial"/>
                          <a:ea typeface="Times New Roman"/>
                          <a:cs typeface="Times New Roman"/>
                        </a:rPr>
                        <a:t>EL JUZGADO ORDENO ABRIR PRUEBAS</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CO" sz="700">
                        <a:highlight>
                          <a:srgbClr val="00FF00"/>
                        </a:highlight>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125">
                <a:tc>
                  <a:txBody>
                    <a:bodyPr/>
                    <a:lstStyle/>
                    <a:p>
                      <a:pPr algn="just">
                        <a:lnSpc>
                          <a:spcPct val="115000"/>
                        </a:lnSpc>
                        <a:spcAft>
                          <a:spcPts val="0"/>
                        </a:spcAft>
                      </a:pPr>
                      <a:r>
                        <a:rPr lang="es-CO" sz="700">
                          <a:latin typeface="Arial"/>
                          <a:ea typeface="Times New Roman"/>
                          <a:cs typeface="Times New Roman"/>
                        </a:rPr>
                        <a:t>2006-01071- ADRIANA CHAVARRO BUITRAGO</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Acción popular</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7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$4,969,000</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PROCESO CURSA DESDE EL AÑO 2006</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700">
                          <a:latin typeface="Arial"/>
                          <a:ea typeface="Times New Roman"/>
                          <a:cs typeface="Times New Roman"/>
                        </a:rPr>
                        <a:t>Se encuentra archivado</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125">
                <a:tc>
                  <a:txBody>
                    <a:bodyPr/>
                    <a:lstStyle/>
                    <a:p>
                      <a:pPr algn="just">
                        <a:lnSpc>
                          <a:spcPct val="115000"/>
                        </a:lnSpc>
                        <a:spcAft>
                          <a:spcPts val="0"/>
                        </a:spcAft>
                      </a:pPr>
                      <a:r>
                        <a:rPr lang="es-CO" sz="700">
                          <a:latin typeface="Arial"/>
                          <a:ea typeface="Times New Roman"/>
                          <a:cs typeface="Times New Roman"/>
                        </a:rPr>
                        <a:t>2005-02089- NELSY YANIRA MATALLANO CUERVO </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ACCION POPULAR</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dirty="0">
                          <a:latin typeface="Arial"/>
                          <a:ea typeface="Times New Roman"/>
                          <a:cs typeface="Times New Roman"/>
                        </a:rPr>
                        <a:t>$4,969,000</a:t>
                      </a:r>
                      <a:endParaRPr lang="es-CO"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PROCESO CURSA DESDE EL AÑO 2005</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700">
                          <a:latin typeface="Arial"/>
                          <a:ea typeface="Times New Roman"/>
                          <a:cs typeface="Times New Roman"/>
                        </a:rPr>
                        <a:t>Se encuentra archivado</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125">
                <a:tc>
                  <a:txBody>
                    <a:bodyPr/>
                    <a:lstStyle/>
                    <a:p>
                      <a:pPr algn="just">
                        <a:lnSpc>
                          <a:spcPct val="115000"/>
                        </a:lnSpc>
                        <a:spcAft>
                          <a:spcPts val="0"/>
                        </a:spcAft>
                      </a:pPr>
                      <a:r>
                        <a:rPr lang="es-CO" sz="700">
                          <a:latin typeface="Arial"/>
                          <a:ea typeface="Times New Roman"/>
                          <a:cs typeface="Times New Roman"/>
                        </a:rPr>
                        <a:t>2005-01613-00 GERARDO ALBERTO MOLINA </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ACCION DE REPARACION DIRECTA </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$49,700,000</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PROCESO CURSA DESDE EL AÑO 2005</a:t>
                      </a:r>
                      <a:endParaRPr lang="es-CO"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O" sz="700" dirty="0">
                          <a:latin typeface="Arial"/>
                          <a:ea typeface="Times New Roman"/>
                          <a:cs typeface="Times New Roman"/>
                        </a:rPr>
                        <a:t>Se encuentra archivado</a:t>
                      </a:r>
                      <a:endParaRPr lang="es-CO"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23" name="Text Box 21"/>
          <p:cNvSpPr txBox="1">
            <a:spLocks noChangeArrowheads="1"/>
          </p:cNvSpPr>
          <p:nvPr/>
        </p:nvSpPr>
        <p:spPr bwMode="auto">
          <a:xfrm>
            <a:off x="1000125" y="71438"/>
            <a:ext cx="6643688"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2800" b="1">
                <a:solidFill>
                  <a:srgbClr val="FF9933"/>
                </a:solidFill>
                <a:latin typeface="Comic Sans MS" pitchFamily="66" charset="0"/>
                <a:cs typeface="Arial" charset="0"/>
              </a:rPr>
              <a:t>SECTOR</a:t>
            </a:r>
          </a:p>
          <a:p>
            <a:pPr eaLnBrk="1" hangingPunct="1">
              <a:spcBef>
                <a:spcPct val="50000"/>
              </a:spcBef>
            </a:pPr>
            <a:r>
              <a:rPr lang="es-ES" sz="2000" b="1" u="sng">
                <a:latin typeface="Comic Sans MS" pitchFamily="66" charset="0"/>
                <a:cs typeface="Arial" charset="0"/>
              </a:rPr>
              <a:t>ADMINISTRATIVO </a:t>
            </a:r>
          </a:p>
          <a:p>
            <a:pPr eaLnBrk="1" hangingPunct="1"/>
            <a:r>
              <a:rPr lang="es-CO" sz="2000" b="1">
                <a:latin typeface="Comic Sans MS" pitchFamily="66" charset="0"/>
                <a:cs typeface="Arial" charset="0"/>
              </a:rPr>
              <a:t>PROCESOS JURÍDICOS  Y DEUDAS PRESUNTAS DEL MUNICIPIO</a:t>
            </a:r>
            <a:endParaRPr lang="es-CO" sz="2000">
              <a:latin typeface="Comic Sans MS" pitchFamily="66" charset="0"/>
              <a:cs typeface="Arial" charset="0"/>
            </a:endParaRPr>
          </a:p>
          <a:p>
            <a:pPr eaLnBrk="1" hangingPunct="1"/>
            <a:r>
              <a:rPr lang="es-CO" sz="2000">
                <a:latin typeface="Arial" charset="0"/>
                <a:cs typeface="Arial" charset="0"/>
              </a:rPr>
              <a:t> </a:t>
            </a:r>
          </a:p>
        </p:txBody>
      </p:sp>
    </p:spTree>
    <p:extLst>
      <p:ext uri="{BB962C8B-B14F-4D97-AF65-F5344CB8AC3E}">
        <p14:creationId xmlns:p14="http://schemas.microsoft.com/office/powerpoint/2010/main" xmlns="" val="9031296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39941"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39942"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39943"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39944"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9563"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5" name="Picture 1" descr="imagen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6625" y="0"/>
            <a:ext cx="185737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2" name="11 Tabla"/>
          <p:cNvGraphicFramePr>
            <a:graphicFrameLocks noGrp="1"/>
          </p:cNvGraphicFramePr>
          <p:nvPr/>
        </p:nvGraphicFramePr>
        <p:xfrm>
          <a:off x="1214414" y="1571612"/>
          <a:ext cx="5929354" cy="4572031"/>
        </p:xfrm>
        <a:graphic>
          <a:graphicData uri="http://schemas.openxmlformats.org/drawingml/2006/table">
            <a:tbl>
              <a:tblPr/>
              <a:tblGrid>
                <a:gridCol w="1194334"/>
                <a:gridCol w="1131806"/>
                <a:gridCol w="738959"/>
                <a:gridCol w="1119807"/>
                <a:gridCol w="840644"/>
                <a:gridCol w="903804"/>
              </a:tblGrid>
              <a:tr h="483820">
                <a:tc>
                  <a:txBody>
                    <a:bodyPr/>
                    <a:lstStyle/>
                    <a:p>
                      <a:pPr algn="just">
                        <a:lnSpc>
                          <a:spcPct val="115000"/>
                        </a:lnSpc>
                        <a:spcAft>
                          <a:spcPts val="0"/>
                        </a:spcAft>
                      </a:pPr>
                      <a:r>
                        <a:rPr lang="es-CO" sz="600">
                          <a:latin typeface="Arial"/>
                          <a:ea typeface="Times New Roman"/>
                          <a:cs typeface="Times New Roman"/>
                        </a:rPr>
                        <a:t>2006-01323 DUVIER ALIRIO GOMEZ TORO</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ACCION POPULAR</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0</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FALLO A FAVOR DEL MUNICIPIO</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latin typeface="Arial"/>
                        <a:ea typeface="Times New Roman"/>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83820">
                <a:tc>
                  <a:txBody>
                    <a:bodyPr/>
                    <a:lstStyle/>
                    <a:p>
                      <a:pPr algn="just">
                        <a:lnSpc>
                          <a:spcPct val="115000"/>
                        </a:lnSpc>
                        <a:spcAft>
                          <a:spcPts val="0"/>
                        </a:spcAft>
                      </a:pPr>
                      <a:r>
                        <a:rPr lang="es-CO" sz="600">
                          <a:latin typeface="Arial"/>
                          <a:ea typeface="Times New Roman"/>
                          <a:cs typeface="Times New Roman"/>
                        </a:rPr>
                        <a:t>CAJANAL</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Cuotas partes pensiónales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$ 16.594.026</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Actualmente se adelanta acuerdo de pago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highlight>
                          <a:srgbClr val="00FF00"/>
                        </a:highlight>
                        <a:latin typeface="Arial"/>
                        <a:ea typeface="Times New Roman"/>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1318">
                <a:tc>
                  <a:txBody>
                    <a:bodyPr/>
                    <a:lstStyle/>
                    <a:p>
                      <a:pPr algn="just">
                        <a:lnSpc>
                          <a:spcPct val="115000"/>
                        </a:lnSpc>
                        <a:spcAft>
                          <a:spcPts val="0"/>
                        </a:spcAft>
                      </a:pPr>
                      <a:r>
                        <a:rPr lang="es-CO" sz="600">
                          <a:latin typeface="Arial"/>
                          <a:ea typeface="Times New Roman"/>
                          <a:cs typeface="Times New Roman"/>
                        </a:rPr>
                        <a:t>1998-0129601-ALFONSO GUTIERREZ</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ACCION CONTRACTUAL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$493,000,000, PRESUNTO VALOR INDEXADO, la PRETENSIÓN INICIAL DE LA DEMANDA FUE DE $179.000.000</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PROCESO DESDE EL AÑO 1998 ACTUALMENTE SE ENCUENTRA AL DESPACHO PARA FALLO EN EL CONSEJO DE ESTADO</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highlight>
                          <a:srgbClr val="00FF00"/>
                        </a:highlight>
                        <a:latin typeface="Arial"/>
                        <a:ea typeface="Times New Roman"/>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877">
                <a:tc>
                  <a:txBody>
                    <a:bodyPr/>
                    <a:lstStyle/>
                    <a:p>
                      <a:pPr algn="just">
                        <a:lnSpc>
                          <a:spcPct val="115000"/>
                        </a:lnSpc>
                        <a:spcAft>
                          <a:spcPts val="0"/>
                        </a:spcAft>
                      </a:pPr>
                      <a:r>
                        <a:rPr lang="es-CO" sz="600">
                          <a:latin typeface="Arial"/>
                          <a:ea typeface="Times New Roman"/>
                          <a:cs typeface="Times New Roman"/>
                        </a:rPr>
                        <a:t>CARMEN GUTIERREZ</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ACCION DE REPARACION DIRECTA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$28,000,000</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FALLO DEFINITIVO Y EXONERO AL MUNICIPIO DE RESPONSABILIDAD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latin typeface="Arial"/>
                        <a:ea typeface="Times New Roman"/>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025">
                <a:tc>
                  <a:txBody>
                    <a:bodyPr/>
                    <a:lstStyle/>
                    <a:p>
                      <a:pPr algn="just">
                        <a:lnSpc>
                          <a:spcPct val="115000"/>
                        </a:lnSpc>
                        <a:spcAft>
                          <a:spcPts val="0"/>
                        </a:spcAft>
                      </a:pPr>
                      <a:r>
                        <a:rPr lang="es-CO" sz="600">
                          <a:latin typeface="Arial"/>
                          <a:ea typeface="Times New Roman"/>
                          <a:cs typeface="Times New Roman"/>
                        </a:rPr>
                        <a:t>2000-01134- ASESORAMOS S.C.A</a:t>
                      </a:r>
                      <a:endParaRPr lang="es-CO" sz="1000">
                        <a:latin typeface="Calibri"/>
                        <a:ea typeface="Calibri"/>
                        <a:cs typeface="Times New Roman"/>
                      </a:endParaRPr>
                    </a:p>
                    <a:p>
                      <a:pPr algn="just">
                        <a:lnSpc>
                          <a:spcPct val="115000"/>
                        </a:lnSpc>
                        <a:spcAft>
                          <a:spcPts val="0"/>
                        </a:spcAft>
                      </a:pPr>
                      <a:r>
                        <a:rPr lang="es-CO" sz="600">
                          <a:latin typeface="Arial"/>
                          <a:ea typeface="Times New Roman"/>
                          <a:cs typeface="Times New Roman"/>
                        </a:rPr>
                        <a:t>DR PEDRO BERMÚDEZ</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ACCION CONTRACTUAL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$10,630,000</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PROCESO CURSA DESDE EL AÑO 2000 ESTA PARA FALLO EN EL CONSEJO DE ESTADO</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a:latin typeface="Arial"/>
                        <a:ea typeface="Times New Roman"/>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171">
                <a:tc>
                  <a:txBody>
                    <a:bodyPr/>
                    <a:lstStyle/>
                    <a:p>
                      <a:pPr algn="just">
                        <a:lnSpc>
                          <a:spcPct val="115000"/>
                        </a:lnSpc>
                        <a:spcAft>
                          <a:spcPts val="0"/>
                        </a:spcAft>
                      </a:pPr>
                      <a:r>
                        <a:rPr lang="es-CO" sz="600">
                          <a:latin typeface="Arial"/>
                          <a:ea typeface="Times New Roman"/>
                          <a:cs typeface="Times New Roman"/>
                        </a:rPr>
                        <a:t>CUOTA PARTE  PENSIONAL BANCO AGRARIO</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600">
                          <a:latin typeface="Arial"/>
                          <a:ea typeface="Times New Roman"/>
                          <a:cs typeface="Times New Roman"/>
                        </a:rPr>
                        <a:t>$35,000,000</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600">
                          <a:latin typeface="Arial"/>
                          <a:ea typeface="Times New Roman"/>
                          <a:cs typeface="Times New Roman"/>
                        </a:rPr>
                        <a:t>Actualmente se solicito información sobre la posible deuda con esa entidad con el fin de tomar las medidas legales a que haya lugar.  </a:t>
                      </a:r>
                      <a:endParaRPr lang="es-CO" sz="1000">
                        <a:latin typeface="Calibri"/>
                        <a:ea typeface="Calibri"/>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600" dirty="0">
                        <a:highlight>
                          <a:srgbClr val="00FF00"/>
                        </a:highlight>
                        <a:latin typeface="Arial"/>
                        <a:ea typeface="Times New Roman"/>
                        <a:cs typeface="Times New Roman"/>
                      </a:endParaRPr>
                    </a:p>
                  </a:txBody>
                  <a:tcPr marL="38694" marR="38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47" name="Text Box 21"/>
          <p:cNvSpPr txBox="1">
            <a:spLocks noChangeArrowheads="1"/>
          </p:cNvSpPr>
          <p:nvPr/>
        </p:nvSpPr>
        <p:spPr bwMode="auto">
          <a:xfrm>
            <a:off x="1000125" y="71438"/>
            <a:ext cx="6643688"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2800" b="1">
                <a:solidFill>
                  <a:srgbClr val="FF9933"/>
                </a:solidFill>
                <a:latin typeface="Comic Sans MS" pitchFamily="66" charset="0"/>
                <a:cs typeface="Arial" charset="0"/>
              </a:rPr>
              <a:t>SECTOR</a:t>
            </a:r>
          </a:p>
          <a:p>
            <a:pPr eaLnBrk="1" hangingPunct="1">
              <a:spcBef>
                <a:spcPct val="50000"/>
              </a:spcBef>
            </a:pPr>
            <a:r>
              <a:rPr lang="es-ES" sz="2000" b="1" u="sng">
                <a:latin typeface="Comic Sans MS" pitchFamily="66" charset="0"/>
                <a:cs typeface="Arial" charset="0"/>
              </a:rPr>
              <a:t>ADMINISTRATIVO </a:t>
            </a:r>
          </a:p>
          <a:p>
            <a:pPr eaLnBrk="1" hangingPunct="1"/>
            <a:r>
              <a:rPr lang="es-CO" sz="2000" b="1">
                <a:latin typeface="Comic Sans MS" pitchFamily="66" charset="0"/>
                <a:cs typeface="Arial" charset="0"/>
              </a:rPr>
              <a:t>PROCESOS JURÍDICOS  Y DEUDAS PRESUNTAS DEL MUNICIPIO</a:t>
            </a:r>
            <a:endParaRPr lang="es-CO" sz="2000">
              <a:latin typeface="Comic Sans MS" pitchFamily="66" charset="0"/>
              <a:cs typeface="Arial" charset="0"/>
            </a:endParaRPr>
          </a:p>
          <a:p>
            <a:pPr eaLnBrk="1" hangingPunct="1"/>
            <a:r>
              <a:rPr lang="es-CO" sz="2000">
                <a:latin typeface="Arial" charset="0"/>
                <a:cs typeface="Arial" charset="0"/>
              </a:rPr>
              <a:t> </a:t>
            </a:r>
          </a:p>
        </p:txBody>
      </p:sp>
    </p:spTree>
    <p:extLst>
      <p:ext uri="{BB962C8B-B14F-4D97-AF65-F5344CB8AC3E}">
        <p14:creationId xmlns:p14="http://schemas.microsoft.com/office/powerpoint/2010/main" xmlns="" val="30674533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0965"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0966"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0967"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0968"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9563"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9" name="Text Box 21"/>
          <p:cNvSpPr txBox="1">
            <a:spLocks noChangeArrowheads="1"/>
          </p:cNvSpPr>
          <p:nvPr/>
        </p:nvSpPr>
        <p:spPr bwMode="auto">
          <a:xfrm>
            <a:off x="1000125" y="71438"/>
            <a:ext cx="6643688"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CO" sz="2800" b="1">
                <a:solidFill>
                  <a:srgbClr val="FF9933"/>
                </a:solidFill>
                <a:latin typeface="Verdana" pitchFamily="34" charset="0"/>
                <a:cs typeface="Arial" charset="0"/>
              </a:rPr>
              <a:t>SECTOR</a:t>
            </a:r>
          </a:p>
          <a:p>
            <a:pPr algn="just" eaLnBrk="1" hangingPunct="1">
              <a:spcBef>
                <a:spcPct val="50000"/>
              </a:spcBef>
            </a:pPr>
            <a:r>
              <a:rPr lang="es-ES" sz="2000" b="1" u="sng">
                <a:latin typeface="Arial" charset="0"/>
                <a:cs typeface="Arial" charset="0"/>
              </a:rPr>
              <a:t>ADMINISTRATIVO </a:t>
            </a:r>
          </a:p>
          <a:p>
            <a:pPr eaLnBrk="1" hangingPunct="1"/>
            <a:r>
              <a:rPr lang="es-CO" sz="2000" b="1">
                <a:latin typeface="Arial" charset="0"/>
                <a:cs typeface="Arial" charset="0"/>
              </a:rPr>
              <a:t>PROCESOS JURÍDICOS  Y DEUDAS PRESUNTAS DEL MUNICIPIO</a:t>
            </a:r>
            <a:endParaRPr lang="es-CO" sz="2000">
              <a:latin typeface="Arial" charset="0"/>
              <a:cs typeface="Arial" charset="0"/>
            </a:endParaRPr>
          </a:p>
          <a:p>
            <a:pPr eaLnBrk="1" hangingPunct="1"/>
            <a:r>
              <a:rPr lang="es-CO" sz="2000">
                <a:latin typeface="Arial" charset="0"/>
                <a:cs typeface="Arial" charset="0"/>
              </a:rPr>
              <a:t> </a:t>
            </a:r>
          </a:p>
        </p:txBody>
      </p:sp>
      <p:pic>
        <p:nvPicPr>
          <p:cNvPr id="40970" name="Picture 1" descr="imagen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58063" y="0"/>
            <a:ext cx="1785937"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 name="12 Tabla"/>
          <p:cNvGraphicFramePr>
            <a:graphicFrameLocks noGrp="1"/>
          </p:cNvGraphicFramePr>
          <p:nvPr/>
        </p:nvGraphicFramePr>
        <p:xfrm>
          <a:off x="1285852" y="1571612"/>
          <a:ext cx="5929353" cy="4643469"/>
        </p:xfrm>
        <a:graphic>
          <a:graphicData uri="http://schemas.openxmlformats.org/drawingml/2006/table">
            <a:tbl>
              <a:tblPr/>
              <a:tblGrid>
                <a:gridCol w="1194334"/>
                <a:gridCol w="1131807"/>
                <a:gridCol w="738958"/>
                <a:gridCol w="1119807"/>
                <a:gridCol w="840644"/>
                <a:gridCol w="903803"/>
              </a:tblGrid>
              <a:tr h="644926">
                <a:tc>
                  <a:txBody>
                    <a:bodyPr/>
                    <a:lstStyle/>
                    <a:p>
                      <a:pPr algn="just">
                        <a:lnSpc>
                          <a:spcPct val="115000"/>
                        </a:lnSpc>
                        <a:spcAft>
                          <a:spcPts val="0"/>
                        </a:spcAft>
                      </a:pPr>
                      <a:r>
                        <a:rPr lang="es-CO" sz="700">
                          <a:latin typeface="Arial"/>
                          <a:ea typeface="Times New Roman"/>
                          <a:cs typeface="Times New Roman"/>
                        </a:rPr>
                        <a:t>CUOTA PARTE PENSIONAL ISS</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COBRO COACTIVO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2.674.598, BONO PENSIONAL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El Municipio realizo el respectivo pago por el mencionado concepto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700">
                        <a:highlight>
                          <a:srgbClr val="00FF00"/>
                        </a:highlight>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44926">
                <a:tc>
                  <a:txBody>
                    <a:bodyPr/>
                    <a:lstStyle/>
                    <a:p>
                      <a:pPr algn="just">
                        <a:lnSpc>
                          <a:spcPct val="115000"/>
                        </a:lnSpc>
                        <a:spcAft>
                          <a:spcPts val="0"/>
                        </a:spcAft>
                      </a:pPr>
                      <a:r>
                        <a:rPr lang="es-CO" sz="700">
                          <a:latin typeface="Arial"/>
                          <a:ea typeface="Times New Roman"/>
                          <a:cs typeface="Times New Roman"/>
                        </a:rPr>
                        <a:t>Proceso No 009-0096-LEIDA DIAZ GUASCA</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REPARACION DIRECTA</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$61,449,284</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El proceso fue apelado y se encuentra en el Tribunal de Cundinamarca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700">
                        <a:highlight>
                          <a:srgbClr val="00FF00"/>
                        </a:highlight>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7823">
                <a:tc>
                  <a:txBody>
                    <a:bodyPr/>
                    <a:lstStyle/>
                    <a:p>
                      <a:pPr algn="just">
                        <a:lnSpc>
                          <a:spcPct val="115000"/>
                        </a:lnSpc>
                        <a:spcAft>
                          <a:spcPts val="0"/>
                        </a:spcAft>
                      </a:pPr>
                      <a:r>
                        <a:rPr lang="es-CO" sz="700">
                          <a:latin typeface="Arial"/>
                          <a:ea typeface="Times New Roman"/>
                          <a:cs typeface="Times New Roman"/>
                        </a:rPr>
                        <a:t>NELSON EVELIO REYES DUARTE </a:t>
                      </a:r>
                      <a:endParaRPr lang="es-CO" sz="1100">
                        <a:latin typeface="Calibri"/>
                        <a:ea typeface="Calibri"/>
                        <a:cs typeface="Times New Roman"/>
                      </a:endParaRPr>
                    </a:p>
                    <a:p>
                      <a:pPr algn="just">
                        <a:lnSpc>
                          <a:spcPct val="115000"/>
                        </a:lnSpc>
                        <a:spcAft>
                          <a:spcPts val="0"/>
                        </a:spcAft>
                      </a:pPr>
                      <a:r>
                        <a:rPr lang="es-CO" sz="700">
                          <a:latin typeface="Arial"/>
                          <a:ea typeface="Times New Roman"/>
                          <a:cs typeface="Times New Roman"/>
                        </a:rPr>
                        <a:t>PROCESO No 2008-0301</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ORDINARIO LABORAL</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700">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Demanda AL MUNICIPIO EN SOLIDARIDAD, POR PRESTACIONES SOCIALES.</a:t>
                      </a:r>
                      <a:endParaRPr lang="es-CO" sz="1100">
                        <a:latin typeface="Calibri"/>
                        <a:ea typeface="Calibri"/>
                        <a:cs typeface="Times New Roman"/>
                      </a:endParaRPr>
                    </a:p>
                    <a:p>
                      <a:pPr algn="just">
                        <a:lnSpc>
                          <a:spcPct val="115000"/>
                        </a:lnSpc>
                        <a:spcAft>
                          <a:spcPts val="0"/>
                        </a:spcAft>
                      </a:pPr>
                      <a:r>
                        <a:rPr lang="es-CO" sz="700">
                          <a:latin typeface="Arial"/>
                          <a:ea typeface="Times New Roman"/>
                          <a:cs typeface="Times New Roman"/>
                        </a:rPr>
                        <a:t>El municipio adelanto un contrato con la cooperativa Coopmunicol LTDA Y AL PARECER NO PAGO LAS PRESTACIONE SOCIALES.</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El fallo exonera al Municipio</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700">
                        <a:highlight>
                          <a:srgbClr val="00FF00"/>
                        </a:highlight>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897">
                <a:tc>
                  <a:txBody>
                    <a:bodyPr/>
                    <a:lstStyle/>
                    <a:p>
                      <a:pPr algn="just">
                        <a:lnSpc>
                          <a:spcPct val="115000"/>
                        </a:lnSpc>
                        <a:spcAft>
                          <a:spcPts val="0"/>
                        </a:spcAft>
                      </a:pPr>
                      <a:r>
                        <a:rPr lang="es-CO" sz="700">
                          <a:latin typeface="Arial"/>
                          <a:ea typeface="Times New Roman"/>
                          <a:cs typeface="Times New Roman"/>
                        </a:rPr>
                        <a:t>Gobernación de Cundinamarca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Cobro coactivo de cuotas partes pensionales</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700">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$18.712.321</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Actualmente se esta recopilando la información para ver el estado en que se encuentra el proceso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700">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2897">
                <a:tc>
                  <a:txBody>
                    <a:bodyPr/>
                    <a:lstStyle/>
                    <a:p>
                      <a:pPr algn="just">
                        <a:lnSpc>
                          <a:spcPct val="115000"/>
                        </a:lnSpc>
                        <a:spcAft>
                          <a:spcPts val="0"/>
                        </a:spcAft>
                      </a:pPr>
                      <a:r>
                        <a:rPr lang="es-CO" sz="700">
                          <a:latin typeface="Arial"/>
                          <a:ea typeface="Times New Roman"/>
                          <a:cs typeface="Times New Roman"/>
                        </a:rPr>
                        <a:t>INSTITUTO COLOMBIANO DE BIENESTAR FAMILIAR,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CO" sz="700">
                          <a:latin typeface="Arial"/>
                          <a:ea typeface="Times New Roman"/>
                          <a:cs typeface="Times New Roman"/>
                        </a:rPr>
                        <a:t>ICBF, SOLICITO PAGO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CO" sz="700">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VALOR DEUDA , S 3.366.910, SE DEBE ADELANTAR EL RESPECTIVO PAGO, CON EL FIN DE EVITAR UNA POSIBLE SANCIÓN,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O" sz="700">
                          <a:latin typeface="Arial"/>
                          <a:ea typeface="Times New Roman"/>
                          <a:cs typeface="Times New Roman"/>
                        </a:rPr>
                        <a:t>Se envió oficio para enviar acuerdo de pago  </a:t>
                      </a:r>
                      <a:endParaRPr lang="es-CO" sz="1100">
                        <a:latin typeface="Calibri"/>
                        <a:ea typeface="Calibri"/>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CO" sz="700" dirty="0">
                        <a:highlight>
                          <a:srgbClr val="00FF00"/>
                        </a:highlight>
                        <a:latin typeface="Arial"/>
                        <a:ea typeface="Times New Roman"/>
                        <a:cs typeface="Times New Roman"/>
                      </a:endParaRPr>
                    </a:p>
                  </a:txBody>
                  <a:tcPr marL="43308" marR="433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56327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124"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125" name="Line 6"/>
          <p:cNvSpPr>
            <a:spLocks noChangeShapeType="1"/>
          </p:cNvSpPr>
          <p:nvPr/>
        </p:nvSpPr>
        <p:spPr bwMode="auto">
          <a:xfrm>
            <a:off x="1081088"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5127" name="Rectangle 39"/>
          <p:cNvSpPr>
            <a:spLocks noChangeArrowheads="1"/>
          </p:cNvSpPr>
          <p:nvPr/>
        </p:nvSpPr>
        <p:spPr bwMode="auto">
          <a:xfrm>
            <a:off x="15716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2062" name="Text Box 40"/>
          <p:cNvSpPr txBox="1">
            <a:spLocks noChangeArrowheads="1"/>
          </p:cNvSpPr>
          <p:nvPr/>
        </p:nvSpPr>
        <p:spPr bwMode="auto">
          <a:xfrm>
            <a:off x="228600" y="5410201"/>
            <a:ext cx="762000" cy="132343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l">
              <a:spcBef>
                <a:spcPct val="50000"/>
              </a:spcBef>
              <a:defRPr/>
            </a:pPr>
            <a:r>
              <a:rPr lang="es-ES" sz="8000" b="1" spc="150" dirty="0">
                <a:ln w="11430"/>
                <a:solidFill>
                  <a:srgbClr val="F8F8F8"/>
                </a:solidFill>
                <a:effectLst>
                  <a:outerShdw blurRad="25400" algn="tl" rotWithShape="0">
                    <a:srgbClr val="000000">
                      <a:alpha val="43000"/>
                    </a:srgbClr>
                  </a:outerShdw>
                </a:effectLst>
                <a:latin typeface="Stencil" pitchFamily="82" charset="0"/>
              </a:rPr>
              <a:t>A</a:t>
            </a:r>
          </a:p>
        </p:txBody>
      </p:sp>
      <p:pic>
        <p:nvPicPr>
          <p:cNvPr id="512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25" y="5000625"/>
            <a:ext cx="10715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8" name="Rectangle 20"/>
          <p:cNvSpPr>
            <a:spLocks noChangeArrowheads="1"/>
          </p:cNvSpPr>
          <p:nvPr/>
        </p:nvSpPr>
        <p:spPr bwMode="auto">
          <a:xfrm>
            <a:off x="1214415" y="1934453"/>
            <a:ext cx="7429520" cy="2246769"/>
          </a:xfrm>
          <a:prstGeom prst="rect">
            <a:avLst/>
          </a:prstGeom>
          <a:noFill/>
          <a:ln w="9525" cap="flat" cmpd="sng">
            <a:noFill/>
            <a:prstDash val="solid"/>
            <a:miter lim="800000"/>
            <a:headEnd/>
            <a:tailEnd/>
          </a:ln>
          <a:effectLst>
            <a:glow rad="139700">
              <a:schemeClr val="accent6">
                <a:satMod val="175000"/>
                <a:alpha val="40000"/>
              </a:schemeClr>
            </a:glow>
          </a:effectLst>
        </p:spPr>
        <p:txBody>
          <a:bodyPr anchor="ctr">
            <a:spAutoFit/>
          </a:bodyPr>
          <a:lstStyle/>
          <a:p>
            <a:pPr eaLnBrk="0" hangingPunct="0">
              <a:defRPr/>
            </a:pPr>
            <a:endParaRPr lang="es-CO" sz="2800" b="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 GLORIA EMILSEN DAZA URREGO</a:t>
            </a:r>
            <a:endParaRPr lang="es-CO" sz="2800" i="1" dirty="0">
              <a:solidFill>
                <a:srgbClr val="884106"/>
              </a:solidFill>
              <a:effectLst>
                <a:outerShdw blurRad="38100" dist="38100" dir="2700000" algn="tl">
                  <a:srgbClr val="000000">
                    <a:alpha val="43137"/>
                  </a:srgbClr>
                </a:outerShdw>
              </a:effectLst>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SECRETARIA GENERAL Y DE GOBIERNO</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algn="l" eaLnBrk="0" hangingPunct="0">
              <a:defRPr/>
            </a:pPr>
            <a:endParaRPr lang="es-CO" sz="2800" dirty="0"/>
          </a:p>
        </p:txBody>
      </p:sp>
      <p:sp>
        <p:nvSpPr>
          <p:cNvPr id="12"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Tree>
    <p:extLst>
      <p:ext uri="{BB962C8B-B14F-4D97-AF65-F5344CB8AC3E}">
        <p14:creationId xmlns:p14="http://schemas.microsoft.com/office/powerpoint/2010/main" xmlns="" val="18624551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1989"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1990"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1991"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1992"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9563"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3" name="Picture 1" descr="imagen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58063" y="0"/>
            <a:ext cx="1785937"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4" name="Rectangle 1"/>
          <p:cNvSpPr>
            <a:spLocks noChangeArrowheads="1"/>
          </p:cNvSpPr>
          <p:nvPr/>
        </p:nvSpPr>
        <p:spPr bwMode="auto">
          <a:xfrm>
            <a:off x="1071563" y="2000250"/>
            <a:ext cx="6929437"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eaLnBrk="0" hangingPunct="0"/>
            <a:r>
              <a:rPr lang="es-CO" sz="2000">
                <a:latin typeface="Comic Sans MS" pitchFamily="66" charset="0"/>
                <a:ea typeface="Calibri" pitchFamily="34" charset="0"/>
                <a:cs typeface="Arial" charset="0"/>
              </a:rPr>
              <a:t>En relación al declaratoria del siniestro del contrato No 230 de 2008 la Aseguradora en el mes de Enero de 2012 reintegro al Municipio el valor girado como anticipo al contratista Fredy Molina por lo tanto el Municipio en este caso no perdió los recursos. </a:t>
            </a:r>
          </a:p>
          <a:p>
            <a:pPr algn="just" eaLnBrk="0" hangingPunct="0"/>
            <a:endParaRPr lang="es-CO" sz="2000">
              <a:latin typeface="Comic Sans MS" pitchFamily="66" charset="0"/>
              <a:ea typeface="Calibri" pitchFamily="34" charset="0"/>
              <a:cs typeface="Arial" charset="0"/>
            </a:endParaRPr>
          </a:p>
          <a:p>
            <a:pPr algn="just" eaLnBrk="0" hangingPunct="0"/>
            <a:r>
              <a:rPr lang="es-CO" sz="2000">
                <a:latin typeface="Comic Sans MS" pitchFamily="66" charset="0"/>
                <a:ea typeface="Calibri" pitchFamily="34" charset="0"/>
                <a:cs typeface="Arial" charset="0"/>
              </a:rPr>
              <a:t>En relación contrato No 167 de 2007, firmado con construcciones franjo ltda,  el cual está en  proceso  de liquidación unilateral, actualmente se adelanta revisión del mismo con el fin de buscar una posible conciliación o en su defecto iniciar las acciones legales a que haya lugar por incumplimiento.   </a:t>
            </a:r>
          </a:p>
        </p:txBody>
      </p:sp>
      <p:sp>
        <p:nvSpPr>
          <p:cNvPr id="41995" name="Text Box 21"/>
          <p:cNvSpPr txBox="1">
            <a:spLocks noChangeArrowheads="1"/>
          </p:cNvSpPr>
          <p:nvPr/>
        </p:nvSpPr>
        <p:spPr bwMode="auto">
          <a:xfrm>
            <a:off x="1000125" y="71438"/>
            <a:ext cx="6643688"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CO" sz="2800" b="1">
                <a:solidFill>
                  <a:srgbClr val="FF9933"/>
                </a:solidFill>
                <a:latin typeface="Comic Sans MS" pitchFamily="66" charset="0"/>
                <a:cs typeface="Arial" charset="0"/>
              </a:rPr>
              <a:t>SECTOR</a:t>
            </a:r>
          </a:p>
          <a:p>
            <a:pPr eaLnBrk="1" hangingPunct="1">
              <a:spcBef>
                <a:spcPct val="50000"/>
              </a:spcBef>
            </a:pPr>
            <a:r>
              <a:rPr lang="es-ES" sz="2000" b="1" u="sng">
                <a:latin typeface="Comic Sans MS" pitchFamily="66" charset="0"/>
                <a:cs typeface="Arial" charset="0"/>
              </a:rPr>
              <a:t>ADMINISTRATIVO </a:t>
            </a:r>
          </a:p>
          <a:p>
            <a:pPr eaLnBrk="1" hangingPunct="1"/>
            <a:r>
              <a:rPr lang="es-CO" sz="2000" b="1">
                <a:latin typeface="Comic Sans MS" pitchFamily="66" charset="0"/>
                <a:cs typeface="Arial" charset="0"/>
              </a:rPr>
              <a:t>PROCESOS JURÍDICOS  Y DEUDAS PRESUNTAS DEL MUNICIPIO</a:t>
            </a:r>
            <a:endParaRPr lang="es-CO" sz="2000">
              <a:latin typeface="Comic Sans MS" pitchFamily="66" charset="0"/>
              <a:cs typeface="Arial" charset="0"/>
            </a:endParaRPr>
          </a:p>
          <a:p>
            <a:pPr eaLnBrk="1" hangingPunct="1"/>
            <a:r>
              <a:rPr lang="es-CO" sz="2000">
                <a:latin typeface="Arial" charset="0"/>
                <a:cs typeface="Arial" charset="0"/>
              </a:rPr>
              <a:t> </a:t>
            </a:r>
          </a:p>
        </p:txBody>
      </p:sp>
    </p:spTree>
    <p:extLst>
      <p:ext uri="{BB962C8B-B14F-4D97-AF65-F5344CB8AC3E}">
        <p14:creationId xmlns:p14="http://schemas.microsoft.com/office/powerpoint/2010/main" xmlns="" val="2459043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geocities.ws/aaps_grupo_asesor/BD19925_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7563" y="1000125"/>
            <a:ext cx="2832100" cy="17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3014"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3015"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3016"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3017" name="2 Imagen" descr="ESCUDO DE GACHAL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563"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9" name="Text Box 21"/>
          <p:cNvSpPr txBox="1">
            <a:spLocks noChangeArrowheads="1"/>
          </p:cNvSpPr>
          <p:nvPr/>
        </p:nvSpPr>
        <p:spPr bwMode="auto">
          <a:xfrm>
            <a:off x="1000125" y="71438"/>
            <a:ext cx="6643688" cy="1169987"/>
          </a:xfrm>
          <a:prstGeom prst="rect">
            <a:avLst/>
          </a:prstGeom>
          <a:noFill/>
          <a:ln w="9525">
            <a:noFill/>
            <a:miter lim="800000"/>
            <a:headEnd/>
            <a:tailEnd/>
          </a:ln>
        </p:spPr>
        <p:txBody>
          <a:bodyPr>
            <a:spAutoFit/>
          </a:bodyPr>
          <a:lstStyle/>
          <a:p>
            <a:pPr algn="r">
              <a:spcBef>
                <a:spcPct val="50000"/>
              </a:spcBef>
              <a:defRPr/>
            </a:pPr>
            <a:r>
              <a:rPr lang="es-CO" sz="2000" b="1" dirty="0">
                <a:solidFill>
                  <a:srgbClr val="FF9933"/>
                </a:solidFill>
                <a:latin typeface="Comic Sans MS" pitchFamily="66" charset="0"/>
                <a:cs typeface="Arial" charset="0"/>
              </a:rPr>
              <a:t>SECTOR</a:t>
            </a:r>
          </a:p>
          <a:p>
            <a:pPr algn="r">
              <a:spcBef>
                <a:spcPct val="50000"/>
              </a:spcBef>
              <a:defRPr/>
            </a:pPr>
            <a:r>
              <a:rPr lang="es-CO" sz="2000" b="1" dirty="0">
                <a:effectLst>
                  <a:outerShdw blurRad="38100" dist="38100" dir="2700000" algn="tl">
                    <a:srgbClr val="000000">
                      <a:alpha val="43137"/>
                    </a:srgbClr>
                  </a:outerShdw>
                </a:effectLst>
                <a:latin typeface="Comic Sans MS" pitchFamily="66" charset="0"/>
                <a:cs typeface="Arial" pitchFamily="34" charset="0"/>
              </a:rPr>
              <a:t>APOYO ADMINISTRATIVO</a:t>
            </a:r>
            <a:endParaRPr lang="es-CO" sz="2000" dirty="0">
              <a:effectLst>
                <a:outerShdw blurRad="38100" dist="38100" dir="2700000" algn="tl">
                  <a:srgbClr val="000000">
                    <a:alpha val="43137"/>
                  </a:srgbClr>
                </a:outerShdw>
              </a:effectLst>
              <a:latin typeface="Comic Sans MS" pitchFamily="66" charset="0"/>
              <a:cs typeface="Arial" pitchFamily="34" charset="0"/>
            </a:endParaRPr>
          </a:p>
          <a:p>
            <a:pPr>
              <a:defRPr/>
            </a:pPr>
            <a:r>
              <a:rPr lang="es-CO" sz="2000" dirty="0">
                <a:latin typeface="Arial" pitchFamily="34" charset="0"/>
                <a:cs typeface="Arial" pitchFamily="34" charset="0"/>
              </a:rPr>
              <a:t> </a:t>
            </a:r>
          </a:p>
        </p:txBody>
      </p:sp>
      <p:sp>
        <p:nvSpPr>
          <p:cNvPr id="43019" name="Rectangle 1"/>
          <p:cNvSpPr>
            <a:spLocks noChangeArrowheads="1"/>
          </p:cNvSpPr>
          <p:nvPr/>
        </p:nvSpPr>
        <p:spPr bwMode="auto">
          <a:xfrm>
            <a:off x="1071563" y="2928938"/>
            <a:ext cx="6929437"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a:r>
              <a:rPr lang="es-CO" sz="1800" b="1">
                <a:latin typeface="Comic Sans MS" pitchFamily="66" charset="0"/>
                <a:cs typeface="Arial" charset="0"/>
              </a:rPr>
              <a:t>COMODATOS HOSPITAL</a:t>
            </a:r>
            <a:r>
              <a:rPr lang="es-CO" sz="1800">
                <a:latin typeface="Comic Sans MS" pitchFamily="66" charset="0"/>
                <a:cs typeface="Arial" charset="0"/>
              </a:rPr>
              <a:t>: Teniendo en cuenta que la ley 715  del 2001, la ley 1122 no permite que los Municipios que no estén certificados para prestar los servicios en salud no pueden presentar el servicio de manera directa, por lo tanto le corresponde  la prestación del servicio al Departamento, teniendo en cuenta lo anterior se ha proyectado la elaboración de los contratos de Comodato del Centro de Salud del área urbana y de la ambulancia , actualmente se han hecho algunas reuniones con el Hospital para llevar a cabo la firma de los respectivos comodatos.</a:t>
            </a:r>
          </a:p>
          <a:p>
            <a:endParaRPr lang="es-CO" sz="2000"/>
          </a:p>
          <a:p>
            <a:pPr algn="just" eaLnBrk="0" hangingPunct="0"/>
            <a:r>
              <a:rPr lang="es-CO" sz="2000">
                <a:latin typeface="Arial" charset="0"/>
                <a:ea typeface="Calibri" pitchFamily="34" charset="0"/>
                <a:cs typeface="Arial" charset="0"/>
              </a:rPr>
              <a:t>   </a:t>
            </a:r>
            <a:endParaRPr lang="es-CO" sz="2000"/>
          </a:p>
        </p:txBody>
      </p:sp>
    </p:spTree>
    <p:extLst>
      <p:ext uri="{BB962C8B-B14F-4D97-AF65-F5344CB8AC3E}">
        <p14:creationId xmlns:p14="http://schemas.microsoft.com/office/powerpoint/2010/main" xmlns="" val="18514343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4037"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4038"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4039"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4040"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25" y="0"/>
            <a:ext cx="10715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9" name="Text Box 21"/>
          <p:cNvSpPr txBox="1">
            <a:spLocks noChangeArrowheads="1"/>
          </p:cNvSpPr>
          <p:nvPr/>
        </p:nvSpPr>
        <p:spPr bwMode="auto">
          <a:xfrm>
            <a:off x="1000125" y="98425"/>
            <a:ext cx="6643688" cy="1169988"/>
          </a:xfrm>
          <a:prstGeom prst="rect">
            <a:avLst/>
          </a:prstGeom>
          <a:noFill/>
          <a:ln w="9525">
            <a:noFill/>
            <a:miter lim="800000"/>
            <a:headEnd/>
            <a:tailEnd/>
          </a:ln>
        </p:spPr>
        <p:txBody>
          <a:bodyPr>
            <a:spAutoFit/>
          </a:bodyPr>
          <a:lstStyle/>
          <a:p>
            <a:pPr>
              <a:spcBef>
                <a:spcPct val="50000"/>
              </a:spcBef>
              <a:defRPr/>
            </a:pPr>
            <a:r>
              <a:rPr lang="es-CO" sz="2000" b="1" dirty="0">
                <a:solidFill>
                  <a:srgbClr val="FF9933"/>
                </a:solidFill>
                <a:latin typeface="Comic Sans MS" pitchFamily="66" charset="0"/>
                <a:cs typeface="Arial" charset="0"/>
              </a:rPr>
              <a:t>SECTOR</a:t>
            </a:r>
          </a:p>
          <a:p>
            <a:pPr>
              <a:spcBef>
                <a:spcPct val="50000"/>
              </a:spcBef>
              <a:defRPr/>
            </a:pPr>
            <a:r>
              <a:rPr lang="es-CO" sz="2000" b="1" dirty="0">
                <a:effectLst>
                  <a:outerShdw blurRad="38100" dist="38100" dir="2700000" algn="tl">
                    <a:srgbClr val="000000">
                      <a:alpha val="43137"/>
                    </a:srgbClr>
                  </a:outerShdw>
                </a:effectLst>
                <a:latin typeface="Comic Sans MS" pitchFamily="66" charset="0"/>
                <a:cs typeface="Arial" pitchFamily="34" charset="0"/>
              </a:rPr>
              <a:t>APOYO ADMINISTRATIVO</a:t>
            </a:r>
            <a:endParaRPr lang="es-CO" sz="2000" dirty="0">
              <a:effectLst>
                <a:outerShdw blurRad="38100" dist="38100" dir="2700000" algn="tl">
                  <a:srgbClr val="000000">
                    <a:alpha val="43137"/>
                  </a:srgbClr>
                </a:outerShdw>
              </a:effectLst>
              <a:latin typeface="Comic Sans MS" pitchFamily="66" charset="0"/>
              <a:cs typeface="Arial" pitchFamily="34" charset="0"/>
            </a:endParaRPr>
          </a:p>
          <a:p>
            <a:pPr>
              <a:defRPr/>
            </a:pPr>
            <a:r>
              <a:rPr lang="es-CO" sz="2000" dirty="0">
                <a:latin typeface="Arial" pitchFamily="34" charset="0"/>
                <a:cs typeface="Arial" pitchFamily="34" charset="0"/>
              </a:rPr>
              <a:t> </a:t>
            </a:r>
          </a:p>
        </p:txBody>
      </p:sp>
      <p:sp>
        <p:nvSpPr>
          <p:cNvPr id="44042" name="Rectangle 1"/>
          <p:cNvSpPr>
            <a:spLocks noChangeArrowheads="1"/>
          </p:cNvSpPr>
          <p:nvPr/>
        </p:nvSpPr>
        <p:spPr bwMode="auto">
          <a:xfrm>
            <a:off x="1000125" y="1333500"/>
            <a:ext cx="7572375" cy="541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a:r>
              <a:rPr lang="es-CO" sz="1800">
                <a:latin typeface="Comic Sans MS" pitchFamily="66" charset="0"/>
                <a:cs typeface="Arial" charset="0"/>
              </a:rPr>
              <a:t>De igual manera durante el transcurso de la presente vigencia se firmaron los siguientes comodatos: * Batallón Energético y Vial No 13 cuyo objeto fue la entrega a título de comodato o préstamo una motocicleta Honda.</a:t>
            </a:r>
          </a:p>
          <a:p>
            <a:pPr algn="just"/>
            <a:endParaRPr lang="es-CO" sz="1800">
              <a:latin typeface="Comic Sans MS" pitchFamily="66" charset="0"/>
              <a:cs typeface="Arial" charset="0"/>
            </a:endParaRPr>
          </a:p>
          <a:p>
            <a:pPr algn="just"/>
            <a:r>
              <a:rPr lang="es-CO" sz="1800">
                <a:latin typeface="Comic Sans MS" pitchFamily="66" charset="0"/>
                <a:cs typeface="Arial" charset="0"/>
              </a:rPr>
              <a:t>ONG Corpromea cuyo objeto es entrega de ocho plataformas en varilla y base en madera con el fin de desarrollar actividades propias del proyecto productivo Acuipes Cun -005 aprovechamientos de recursos hídricos para el cultivo de trucha y tilapa a realizarse en el embalse el Guavio.</a:t>
            </a:r>
          </a:p>
          <a:p>
            <a:pPr algn="just"/>
            <a:endParaRPr lang="es-CO" sz="1800" b="1">
              <a:latin typeface="Comic Sans MS" pitchFamily="66" charset="0"/>
              <a:cs typeface="Arial" charset="0"/>
            </a:endParaRPr>
          </a:p>
          <a:p>
            <a:pPr algn="just"/>
            <a:r>
              <a:rPr lang="es-CO" sz="1800" b="1">
                <a:latin typeface="Comic Sans MS" pitchFamily="66" charset="0"/>
                <a:cs typeface="Arial" charset="0"/>
              </a:rPr>
              <a:t>ARRENDAMIENTOS</a:t>
            </a:r>
            <a:r>
              <a:rPr lang="es-CO" sz="1800">
                <a:latin typeface="Comic Sans MS" pitchFamily="66" charset="0"/>
                <a:cs typeface="Arial" charset="0"/>
              </a:rPr>
              <a:t>: El Municipio realizo un nuevo contrato de arrendamiento del centro vacacional el Jazmín  en donde funcionan las cabañas, este documento reposa en la oficina de contratación que se designo para que adelantara los procesos de contratación.   Así mismo  se realizo el contrato de arrendamiento del Kiosco como de la Plaza de Ferias.</a:t>
            </a:r>
          </a:p>
          <a:p>
            <a:pPr algn="just"/>
            <a:endParaRPr lang="es-CO" sz="2000">
              <a:latin typeface="Arial" charset="0"/>
              <a:cs typeface="Arial" charset="0"/>
            </a:endParaRPr>
          </a:p>
          <a:p>
            <a:pPr algn="just" eaLnBrk="0" hangingPunct="0"/>
            <a:r>
              <a:rPr lang="es-CO" sz="2000">
                <a:latin typeface="Arial" charset="0"/>
                <a:ea typeface="Calibri" pitchFamily="34" charset="0"/>
                <a:cs typeface="Arial" charset="0"/>
              </a:rPr>
              <a:t>   </a:t>
            </a:r>
            <a:endParaRPr lang="es-CO" sz="2000">
              <a:latin typeface="Arial" charset="0"/>
              <a:cs typeface="Arial" charset="0"/>
            </a:endParaRPr>
          </a:p>
        </p:txBody>
      </p:sp>
    </p:spTree>
    <p:extLst>
      <p:ext uri="{BB962C8B-B14F-4D97-AF65-F5344CB8AC3E}">
        <p14:creationId xmlns:p14="http://schemas.microsoft.com/office/powerpoint/2010/main" xmlns="" val="1875469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5061"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5062"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5063"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5064"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18475" y="5029200"/>
            <a:ext cx="9096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9" name="Text Box 21"/>
          <p:cNvSpPr txBox="1">
            <a:spLocks noChangeArrowheads="1"/>
          </p:cNvSpPr>
          <p:nvPr/>
        </p:nvSpPr>
        <p:spPr bwMode="auto">
          <a:xfrm>
            <a:off x="977900" y="120650"/>
            <a:ext cx="6643688" cy="1168400"/>
          </a:xfrm>
          <a:prstGeom prst="rect">
            <a:avLst/>
          </a:prstGeom>
          <a:noFill/>
          <a:ln w="9525">
            <a:noFill/>
            <a:miter lim="800000"/>
            <a:headEnd/>
            <a:tailEnd/>
          </a:ln>
        </p:spPr>
        <p:txBody>
          <a:bodyPr>
            <a:spAutoFit/>
          </a:bodyPr>
          <a:lstStyle/>
          <a:p>
            <a:pPr>
              <a:spcBef>
                <a:spcPct val="50000"/>
              </a:spcBef>
              <a:defRPr/>
            </a:pPr>
            <a:r>
              <a:rPr lang="es-CO" sz="2000" b="1" dirty="0">
                <a:solidFill>
                  <a:srgbClr val="FF9933"/>
                </a:solidFill>
                <a:latin typeface="Comic Sans MS" pitchFamily="66" charset="0"/>
                <a:cs typeface="Arial" charset="0"/>
              </a:rPr>
              <a:t>SECTOR</a:t>
            </a:r>
          </a:p>
          <a:p>
            <a:pPr>
              <a:spcBef>
                <a:spcPct val="50000"/>
              </a:spcBef>
              <a:defRPr/>
            </a:pPr>
            <a:r>
              <a:rPr lang="es-CO" sz="2000" b="1" dirty="0">
                <a:effectLst>
                  <a:outerShdw blurRad="38100" dist="38100" dir="2700000" algn="tl">
                    <a:srgbClr val="000000">
                      <a:alpha val="43137"/>
                    </a:srgbClr>
                  </a:outerShdw>
                </a:effectLst>
                <a:latin typeface="Comic Sans MS" pitchFamily="66" charset="0"/>
                <a:cs typeface="Arial" pitchFamily="34" charset="0"/>
              </a:rPr>
              <a:t>APOYO ADMINISTRATIVO</a:t>
            </a:r>
            <a:endParaRPr lang="es-CO" sz="2000" dirty="0">
              <a:effectLst>
                <a:outerShdw blurRad="38100" dist="38100" dir="2700000" algn="tl">
                  <a:srgbClr val="000000">
                    <a:alpha val="43137"/>
                  </a:srgbClr>
                </a:outerShdw>
              </a:effectLst>
              <a:latin typeface="Comic Sans MS" pitchFamily="66" charset="0"/>
              <a:cs typeface="Arial" pitchFamily="34" charset="0"/>
            </a:endParaRPr>
          </a:p>
          <a:p>
            <a:pPr>
              <a:defRPr/>
            </a:pPr>
            <a:r>
              <a:rPr lang="es-CO" sz="2000" dirty="0">
                <a:latin typeface="Arial" pitchFamily="34" charset="0"/>
                <a:cs typeface="Arial" pitchFamily="34" charset="0"/>
              </a:rPr>
              <a:t> </a:t>
            </a:r>
          </a:p>
        </p:txBody>
      </p:sp>
      <p:sp>
        <p:nvSpPr>
          <p:cNvPr id="45066" name="Rectangle 1"/>
          <p:cNvSpPr>
            <a:spLocks noChangeArrowheads="1"/>
          </p:cNvSpPr>
          <p:nvPr/>
        </p:nvSpPr>
        <p:spPr bwMode="auto">
          <a:xfrm>
            <a:off x="1928813" y="1508125"/>
            <a:ext cx="7000875" cy="427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a:r>
              <a:rPr lang="es-CO" sz="1800" b="1">
                <a:latin typeface="Comic Sans MS" pitchFamily="66" charset="0"/>
                <a:cs typeface="Arial" charset="0"/>
              </a:rPr>
              <a:t>AYUDAS PARA GASTOS FÚNEBRES</a:t>
            </a:r>
            <a:r>
              <a:rPr lang="es-CO" sz="1800">
                <a:latin typeface="Comic Sans MS" pitchFamily="66" charset="0"/>
                <a:cs typeface="Arial" charset="0"/>
              </a:rPr>
              <a:t>. El Municipio para el presente año conto con recursos, destinados al apoyo de aquellas personas de escasos recursos que sufrieron el fallecimiento de un ser querido, y con base en este y en cumplimiento al Decreto 1333 de 1986 se efectuaron pagos por concepto de apoyo a gastos fúnebres.</a:t>
            </a:r>
          </a:p>
          <a:p>
            <a:pPr algn="just"/>
            <a:endParaRPr lang="es-CO" sz="1800">
              <a:latin typeface="Comic Sans MS" pitchFamily="66" charset="0"/>
              <a:cs typeface="Arial" charset="0"/>
            </a:endParaRPr>
          </a:p>
          <a:p>
            <a:pPr algn="just"/>
            <a:endParaRPr lang="es-CO" sz="1800">
              <a:latin typeface="Comic Sans MS" pitchFamily="66" charset="0"/>
              <a:cs typeface="Arial" charset="0"/>
            </a:endParaRPr>
          </a:p>
          <a:p>
            <a:pPr algn="just"/>
            <a:r>
              <a:rPr lang="es-CO" sz="1800" b="1">
                <a:latin typeface="Comic Sans MS" pitchFamily="66" charset="0"/>
                <a:cs typeface="Arial" charset="0"/>
              </a:rPr>
              <a:t>            APOYO A LAS DIFERENTES DEPENDENCIAS 	DEL MUNICIPIO</a:t>
            </a:r>
            <a:r>
              <a:rPr lang="es-CO" sz="1800">
                <a:latin typeface="Comic Sans MS" pitchFamily="66" charset="0"/>
                <a:cs typeface="Arial" charset="0"/>
              </a:rPr>
              <a:t>: Se prestó apoyo jurídico y se   	realizo acompañamiento  a reuniones programadas      	por las dependencias de la administración.</a:t>
            </a:r>
          </a:p>
          <a:p>
            <a:pPr algn="just"/>
            <a:endParaRPr lang="es-CO" sz="1800">
              <a:latin typeface="Comic Sans MS" pitchFamily="66" charset="0"/>
              <a:cs typeface="Arial" charset="0"/>
            </a:endParaRPr>
          </a:p>
          <a:p>
            <a:pPr algn="just"/>
            <a:endParaRPr lang="es-CO" sz="1800">
              <a:latin typeface="Comic Sans MS" pitchFamily="66" charset="0"/>
              <a:cs typeface="Arial" charset="0"/>
            </a:endParaRPr>
          </a:p>
          <a:p>
            <a:pPr algn="just" eaLnBrk="0" hangingPunct="0"/>
            <a:r>
              <a:rPr lang="es-CO" sz="2000">
                <a:latin typeface="Arial" charset="0"/>
                <a:ea typeface="Calibri" pitchFamily="34" charset="0"/>
                <a:cs typeface="Arial" charset="0"/>
              </a:rPr>
              <a:t>   </a:t>
            </a:r>
            <a:endParaRPr lang="es-CO" sz="2000">
              <a:latin typeface="Arial" charset="0"/>
              <a:cs typeface="Arial" charset="0"/>
            </a:endParaRPr>
          </a:p>
        </p:txBody>
      </p:sp>
      <p:pic>
        <p:nvPicPr>
          <p:cNvPr id="45067" name="Picture 2" descr="FUNEB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7138" y="1220788"/>
            <a:ext cx="701675"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8" name="Picture 4" descr="http://2.bp.blogspot.com/-HqIxqFLumng/T5U26EQ2srI/AAAAAAAAAeE/H_stRWQMmxk/s1600/REUNIONES_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1563" y="3857625"/>
            <a:ext cx="1700212"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91983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Rectangle 38"/>
          <p:cNvSpPr>
            <a:spLocks noChangeArrowheads="1"/>
          </p:cNvSpPr>
          <p:nvPr/>
        </p:nvSpPr>
        <p:spPr bwMode="auto">
          <a:xfrm>
            <a:off x="914400" y="6202363"/>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6085"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6086"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6087"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6088"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9" name="Text Box 21"/>
          <p:cNvSpPr txBox="1">
            <a:spLocks noChangeArrowheads="1"/>
          </p:cNvSpPr>
          <p:nvPr/>
        </p:nvSpPr>
        <p:spPr bwMode="auto">
          <a:xfrm>
            <a:off x="1000125" y="320675"/>
            <a:ext cx="6643688" cy="1092200"/>
          </a:xfrm>
          <a:prstGeom prst="rect">
            <a:avLst/>
          </a:prstGeom>
          <a:noFill/>
          <a:ln w="9525">
            <a:noFill/>
            <a:miter lim="800000"/>
            <a:headEnd/>
            <a:tailEnd/>
          </a:ln>
        </p:spPr>
        <p:txBody>
          <a:bodyPr>
            <a:spAutoFit/>
          </a:bodyPr>
          <a:lstStyle/>
          <a:p>
            <a:pPr>
              <a:spcBef>
                <a:spcPct val="50000"/>
              </a:spcBef>
              <a:defRPr/>
            </a:pPr>
            <a:r>
              <a:rPr lang="es-CO" sz="1800" b="1" dirty="0">
                <a:solidFill>
                  <a:srgbClr val="FF9933"/>
                </a:solidFill>
                <a:latin typeface="Comic Sans MS" pitchFamily="66" charset="0"/>
                <a:cs typeface="Arial" charset="0"/>
              </a:rPr>
              <a:t>SECTOR</a:t>
            </a:r>
          </a:p>
          <a:p>
            <a:pPr>
              <a:spcBef>
                <a:spcPct val="50000"/>
              </a:spcBef>
              <a:defRPr/>
            </a:pPr>
            <a:r>
              <a:rPr lang="es-CO" sz="1800" b="1" dirty="0">
                <a:effectLst>
                  <a:outerShdw blurRad="38100" dist="38100" dir="2700000" algn="tl">
                    <a:srgbClr val="000000">
                      <a:alpha val="43137"/>
                    </a:srgbClr>
                  </a:outerShdw>
                </a:effectLst>
                <a:latin typeface="Comic Sans MS" pitchFamily="66" charset="0"/>
                <a:cs typeface="Arial" pitchFamily="34" charset="0"/>
              </a:rPr>
              <a:t>APOYO ADMINISTRATIVO</a:t>
            </a:r>
            <a:endParaRPr lang="es-CO" sz="1800" dirty="0">
              <a:effectLst>
                <a:outerShdw blurRad="38100" dist="38100" dir="2700000" algn="tl">
                  <a:srgbClr val="000000">
                    <a:alpha val="43137"/>
                  </a:srgbClr>
                </a:outerShdw>
              </a:effectLst>
              <a:latin typeface="Comic Sans MS" pitchFamily="66" charset="0"/>
              <a:cs typeface="Arial" pitchFamily="34" charset="0"/>
            </a:endParaRPr>
          </a:p>
          <a:p>
            <a:pPr>
              <a:defRPr/>
            </a:pPr>
            <a:r>
              <a:rPr lang="es-CO" sz="2000" dirty="0">
                <a:latin typeface="Arial" pitchFamily="34" charset="0"/>
                <a:cs typeface="Arial" pitchFamily="34" charset="0"/>
              </a:rPr>
              <a:t> </a:t>
            </a:r>
          </a:p>
        </p:txBody>
      </p:sp>
      <p:sp>
        <p:nvSpPr>
          <p:cNvPr id="31754" name="Rectangle 1"/>
          <p:cNvSpPr>
            <a:spLocks noChangeArrowheads="1"/>
          </p:cNvSpPr>
          <p:nvPr/>
        </p:nvSpPr>
        <p:spPr bwMode="auto">
          <a:xfrm>
            <a:off x="1500188" y="1290638"/>
            <a:ext cx="7000875" cy="526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285750" indent="-285750" algn="just" eaLnBrk="0" hangingPunct="0">
              <a:buFont typeface="Wingdings" pitchFamily="2" charset="2"/>
              <a:buChar char="ü"/>
              <a:defRPr/>
            </a:pPr>
            <a:r>
              <a:rPr lang="es-CO" sz="1600" b="1" dirty="0">
                <a:latin typeface="Comic Sans MS" pitchFamily="66" charset="0"/>
                <a:cs typeface="Arial" charset="0"/>
              </a:rPr>
              <a:t>ACOMPAÑAMIENTO A JUNTAS DE ACCIÓN COMUNAL</a:t>
            </a:r>
            <a:r>
              <a:rPr lang="es-CO" sz="1600" dirty="0">
                <a:latin typeface="Comic Sans MS" pitchFamily="66" charset="0"/>
                <a:cs typeface="Arial" charset="0"/>
              </a:rPr>
              <a:t>: Se convoco  a reunión con el fin de tratar temas inherentes a la elección de las nuevas Juntas de Acción Comunal. </a:t>
            </a:r>
          </a:p>
          <a:p>
            <a:pPr algn="just" eaLnBrk="0" hangingPunct="0">
              <a:defRPr/>
            </a:pPr>
            <a:endParaRPr lang="es-CO" sz="1600" dirty="0">
              <a:latin typeface="Comic Sans MS" pitchFamily="66" charset="0"/>
              <a:cs typeface="Arial" charset="0"/>
            </a:endParaRPr>
          </a:p>
          <a:p>
            <a:pPr marL="285750" indent="-285750" algn="just" eaLnBrk="0" hangingPunct="0">
              <a:buFont typeface="Wingdings" pitchFamily="2" charset="2"/>
              <a:buChar char="ü"/>
              <a:defRPr/>
            </a:pPr>
            <a:r>
              <a:rPr lang="es-CO" sz="1600" b="1" dirty="0">
                <a:latin typeface="Comic Sans MS" pitchFamily="66" charset="0"/>
                <a:ea typeface="Calibri" pitchFamily="34" charset="0"/>
                <a:cs typeface="Arial" charset="0"/>
              </a:rPr>
              <a:t>OTRAS ACTUACIONES ADMINISTRATIVAS: </a:t>
            </a:r>
            <a:endParaRPr lang="es-CO" sz="1600" dirty="0">
              <a:latin typeface="Comic Sans MS" pitchFamily="66" charset="0"/>
            </a:endParaRPr>
          </a:p>
          <a:p>
            <a:pPr marL="285750" indent="-285750" algn="just" eaLnBrk="0" hangingPunct="0">
              <a:buFont typeface="Wingdings" pitchFamily="2" charset="2"/>
              <a:buChar char="ü"/>
              <a:defRPr/>
            </a:pPr>
            <a:r>
              <a:rPr lang="es-CO" sz="1600" dirty="0">
                <a:latin typeface="Comic Sans MS" pitchFamily="66" charset="0"/>
                <a:cs typeface="Calibri" pitchFamily="34" charset="0"/>
              </a:rPr>
              <a:t>Proyectar  actos administrativos  (Decretos y Resoluciones).</a:t>
            </a:r>
            <a:endParaRPr lang="es-CO" sz="1600" dirty="0">
              <a:latin typeface="Comic Sans MS" pitchFamily="66" charset="0"/>
            </a:endParaRPr>
          </a:p>
          <a:p>
            <a:pPr marL="285750" indent="-285750" algn="just" eaLnBrk="0" hangingPunct="0">
              <a:buFont typeface="Wingdings" pitchFamily="2" charset="2"/>
              <a:buChar char="ü"/>
              <a:defRPr/>
            </a:pPr>
            <a:r>
              <a:rPr lang="es-CO" sz="1600" dirty="0">
                <a:latin typeface="Comic Sans MS" pitchFamily="66" charset="0"/>
                <a:cs typeface="Calibri" pitchFamily="34" charset="0"/>
              </a:rPr>
              <a:t>Emitir conceptos jurídicos a las diferentes dependencias de la administración. </a:t>
            </a:r>
            <a:endParaRPr lang="es-CO" sz="1600" dirty="0">
              <a:latin typeface="Comic Sans MS" pitchFamily="66" charset="0"/>
            </a:endParaRPr>
          </a:p>
          <a:p>
            <a:pPr marL="285750" indent="-285750" algn="just" eaLnBrk="0" hangingPunct="0">
              <a:buFont typeface="Wingdings" pitchFamily="2" charset="2"/>
              <a:buChar char="ü"/>
              <a:defRPr/>
            </a:pPr>
            <a:r>
              <a:rPr lang="es-CO" sz="1600" dirty="0">
                <a:latin typeface="Comic Sans MS" pitchFamily="66" charset="0"/>
                <a:cs typeface="Calibri" pitchFamily="34" charset="0"/>
              </a:rPr>
              <a:t>Se realizaron reuniones con el sector Minero del Municipio,  las fuerzas de seguridad (Policía) y entidades ambientales </a:t>
            </a:r>
            <a:r>
              <a:rPr lang="es-CO" sz="1600" dirty="0" err="1">
                <a:latin typeface="Comic Sans MS" pitchFamily="66" charset="0"/>
                <a:cs typeface="Calibri" pitchFamily="34" charset="0"/>
              </a:rPr>
              <a:t>Corpoguavio</a:t>
            </a:r>
            <a:r>
              <a:rPr lang="es-CO" sz="1600" dirty="0">
                <a:latin typeface="Comic Sans MS" pitchFamily="66" charset="0"/>
                <a:cs typeface="Calibri" pitchFamily="34" charset="0"/>
              </a:rPr>
              <a:t> en donde se realizaron visitas a algunas de las minas de la jurisdicción del Municipio a fin de verificar si se encontraban ejerciendo alguna actividad de tipo minero para proceder al respectivo cierre. </a:t>
            </a:r>
            <a:endParaRPr lang="es-CO" sz="1600" dirty="0">
              <a:latin typeface="Comic Sans MS" pitchFamily="66" charset="0"/>
            </a:endParaRPr>
          </a:p>
          <a:p>
            <a:pPr marL="285750" indent="-285750" algn="just" eaLnBrk="0" hangingPunct="0">
              <a:buFont typeface="Wingdings" pitchFamily="2" charset="2"/>
              <a:buChar char="ü"/>
              <a:defRPr/>
            </a:pPr>
            <a:r>
              <a:rPr lang="es-CO" sz="1600" dirty="0">
                <a:latin typeface="Comic Sans MS" pitchFamily="66" charset="0"/>
                <a:cs typeface="Calibri" pitchFamily="34" charset="0"/>
              </a:rPr>
              <a:t>Se ha apoyado en el seguimiento al Plan de Mejoramiento aprobado por la Contraloría Departamental correspondiente a la vigencia 2010</a:t>
            </a:r>
            <a:endParaRPr lang="es-CO" sz="1600" dirty="0">
              <a:latin typeface="Comic Sans MS" pitchFamily="66" charset="0"/>
            </a:endParaRPr>
          </a:p>
          <a:p>
            <a:pPr marL="285750" indent="-285750" algn="just" eaLnBrk="0" hangingPunct="0">
              <a:buFont typeface="Wingdings" pitchFamily="2" charset="2"/>
              <a:buChar char="ü"/>
              <a:defRPr/>
            </a:pPr>
            <a:r>
              <a:rPr lang="es-CO" sz="1600" dirty="0">
                <a:latin typeface="Comic Sans MS" pitchFamily="66" charset="0"/>
                <a:cs typeface="Calibri" pitchFamily="34" charset="0"/>
              </a:rPr>
              <a:t>En relación al manejo del Archivo Municipal se remitió las tablas de retención documental con sus soportes al Archivo Departamental con el fin de realizar la respectiva revisión y corrección de las mismas. </a:t>
            </a:r>
            <a:endParaRPr lang="es-CO" sz="1600" dirty="0">
              <a:latin typeface="Comic Sans MS" pitchFamily="66" charset="0"/>
            </a:endParaRPr>
          </a:p>
          <a:p>
            <a:pPr algn="just">
              <a:defRPr/>
            </a:pPr>
            <a:endParaRPr lang="es-CO" sz="1600" dirty="0">
              <a:latin typeface="Comic Sans MS" pitchFamily="66" charset="0"/>
              <a:cs typeface="Arial" charset="0"/>
            </a:endParaRPr>
          </a:p>
          <a:p>
            <a:pPr algn="just" eaLnBrk="0" hangingPunct="0">
              <a:defRPr/>
            </a:pPr>
            <a:endParaRPr lang="es-CO" sz="1600" dirty="0">
              <a:latin typeface="Comic Sans MS" pitchFamily="66" charset="0"/>
              <a:cs typeface="Arial" charset="0"/>
            </a:endParaRPr>
          </a:p>
        </p:txBody>
      </p:sp>
      <p:pic>
        <p:nvPicPr>
          <p:cNvPr id="46091" name="Picture 2" descr="juntas_gran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5063" y="71438"/>
            <a:ext cx="2352675" cy="116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134272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7108"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7109"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7110"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711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0"/>
          <p:cNvSpPr>
            <a:spLocks noChangeArrowheads="1"/>
          </p:cNvSpPr>
          <p:nvPr/>
        </p:nvSpPr>
        <p:spPr bwMode="auto">
          <a:xfrm>
            <a:off x="1214415" y="426347"/>
            <a:ext cx="7429520" cy="5262979"/>
          </a:xfrm>
          <a:prstGeom prst="rect">
            <a:avLst/>
          </a:prstGeom>
          <a:noFill/>
          <a:ln w="9525" cap="flat" cmpd="sng">
            <a:noFill/>
            <a:prstDash val="solid"/>
            <a:miter lim="800000"/>
            <a:headEnd/>
            <a:tailEnd/>
          </a:ln>
          <a:effectLst>
            <a:glow rad="139700">
              <a:schemeClr val="accent6">
                <a:satMod val="175000"/>
                <a:alpha val="40000"/>
              </a:schemeClr>
            </a:glow>
          </a:effectLst>
        </p:spPr>
        <p:txBody>
          <a:bodyPr anchor="ctr">
            <a:spAutoFit/>
          </a:bodyPr>
          <a:lstStyle/>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PROSPERIDAD Y SEGURIDAD ALIMENTARIA</a:t>
            </a: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INFORME DE GESTIÓN</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SECRETARIA DE HACIENDA</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PERIODO</a:t>
            </a:r>
          </a:p>
          <a:p>
            <a:pPr eaLnBrk="0" hangingPunct="0">
              <a:defRPr/>
            </a:pPr>
            <a:endParaRPr lang="es-CO" sz="2800" i="1" dirty="0">
              <a:solidFill>
                <a:srgbClr val="884106"/>
              </a:solidFill>
              <a:effectLst>
                <a:outerShdw blurRad="38100" dist="38100" dir="2700000" algn="tl">
                  <a:srgbClr val="000000">
                    <a:alpha val="43137"/>
                  </a:srgbClr>
                </a:outerShdw>
              </a:effectLst>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ENERO A NOVIEMBRE 30 DE 2012</a:t>
            </a:r>
            <a:endParaRPr lang="es-CO" sz="2800" i="1" dirty="0">
              <a:solidFill>
                <a:srgbClr val="884106"/>
              </a:solidFill>
              <a:effectLst>
                <a:outerShdw blurRad="38100" dist="38100" dir="2700000" algn="tl">
                  <a:srgbClr val="000000">
                    <a:alpha val="43137"/>
                  </a:srgbClr>
                </a:outerShdw>
              </a:effectLst>
            </a:endParaRPr>
          </a:p>
          <a:p>
            <a:pPr algn="l" eaLnBrk="0" hangingPunct="0">
              <a:defRPr/>
            </a:pPr>
            <a:endParaRPr lang="es-CO" sz="2800" dirty="0"/>
          </a:p>
        </p:txBody>
      </p:sp>
      <p:sp>
        <p:nvSpPr>
          <p:cNvPr id="11"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Tree>
    <p:extLst>
      <p:ext uri="{BB962C8B-B14F-4D97-AF65-F5344CB8AC3E}">
        <p14:creationId xmlns:p14="http://schemas.microsoft.com/office/powerpoint/2010/main" xmlns="" val="9988609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8132"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8133"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8134"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813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538" y="3860800"/>
            <a:ext cx="1292225"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Rectángulo"/>
          <p:cNvSpPr/>
          <p:nvPr/>
        </p:nvSpPr>
        <p:spPr>
          <a:xfrm>
            <a:off x="1619250" y="2459038"/>
            <a:ext cx="7094538" cy="1200150"/>
          </a:xfrm>
          <a:prstGeom prst="rect">
            <a:avLst/>
          </a:prstGeom>
        </p:spPr>
        <p:txBody>
          <a:bodyPr>
            <a:spAutoFit/>
          </a:bodyPr>
          <a:lstStyle/>
          <a:p>
            <a:pPr eaLnBrk="0" hangingPunct="0">
              <a:defRPr/>
            </a:pPr>
            <a:r>
              <a:rPr lang="es-CO"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Dr.  LUIS ERNESTO MORENO MORENO</a:t>
            </a:r>
            <a:endParaRPr lang="es-CO" i="1" dirty="0">
              <a:solidFill>
                <a:srgbClr val="884106"/>
              </a:solidFill>
              <a:effectLst>
                <a:outerShdw blurRad="38100" dist="38100" dir="2700000" algn="tl">
                  <a:srgbClr val="000000">
                    <a:alpha val="43137"/>
                  </a:srgbClr>
                </a:outerShdw>
              </a:effectLst>
            </a:endParaRPr>
          </a:p>
          <a:p>
            <a:pPr eaLnBrk="0" hangingPunct="0">
              <a:defRPr/>
            </a:pPr>
            <a:r>
              <a:rPr lang="es-CO"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SECRETARIO  DE HACIENDA</a:t>
            </a:r>
            <a:endParaRPr lang="es-CO" i="1" dirty="0">
              <a:solidFill>
                <a:srgbClr val="884106"/>
              </a:solidFill>
              <a:effectLst>
                <a:outerShdw blurRad="38100" dist="38100" dir="2700000" algn="tl">
                  <a:srgbClr val="000000">
                    <a:alpha val="43137"/>
                  </a:srgbClr>
                </a:outerShdw>
              </a:effectLst>
            </a:endParaRPr>
          </a:p>
          <a:p>
            <a:pPr eaLnBrk="0" hangingPunct="0">
              <a:defRPr/>
            </a:pPr>
            <a:endParaRPr lang="es-CO" b="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p:txBody>
      </p:sp>
      <p:sp>
        <p:nvSpPr>
          <p:cNvPr id="11"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Tree>
    <p:extLst>
      <p:ext uri="{BB962C8B-B14F-4D97-AF65-F5344CB8AC3E}">
        <p14:creationId xmlns:p14="http://schemas.microsoft.com/office/powerpoint/2010/main" xmlns="" val="13804655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49156"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49157"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49158"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4915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0" name="11 Rectángulo"/>
          <p:cNvSpPr>
            <a:spLocks noChangeArrowheads="1"/>
          </p:cNvSpPr>
          <p:nvPr/>
        </p:nvSpPr>
        <p:spPr bwMode="auto">
          <a:xfrm>
            <a:off x="1403350" y="1290638"/>
            <a:ext cx="6953250" cy="409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s-CO" sz="2000" b="1" i="1">
                <a:solidFill>
                  <a:srgbClr val="000000"/>
                </a:solidFill>
                <a:latin typeface="Comic Sans MS" pitchFamily="66" charset="0"/>
                <a:cs typeface="Arial" charset="0"/>
              </a:rPr>
              <a:t>PRESUPUESTO INGRESOS TOTALES</a:t>
            </a:r>
          </a:p>
          <a:p>
            <a:pPr algn="l"/>
            <a:endParaRPr lang="es-CO" sz="2000" i="1">
              <a:solidFill>
                <a:srgbClr val="000000"/>
              </a:solidFill>
              <a:latin typeface="Comic Sans MS" pitchFamily="66" charset="0"/>
              <a:cs typeface="Arial" charset="0"/>
            </a:endParaRPr>
          </a:p>
          <a:p>
            <a:pPr algn="just"/>
            <a:r>
              <a:rPr lang="es-CO" sz="2000" i="1">
                <a:solidFill>
                  <a:srgbClr val="000000"/>
                </a:solidFill>
                <a:latin typeface="Comic Sans MS" pitchFamily="66" charset="0"/>
                <a:cs typeface="Arial" charset="0"/>
              </a:rPr>
              <a:t>Para el año 2012 el Municipio de Gachalá, comenzó con un Estimado Inicial de  $7.866 millones. A Septiembre 30 de 2.012 esta cifra ha aumentado en un 34,29% pasando a $10.564 millones lo que significan $2.698 millones de incremento. Esto como consecuencia</a:t>
            </a:r>
          </a:p>
          <a:p>
            <a:pPr algn="just"/>
            <a:r>
              <a:rPr lang="es-CO" sz="2000" i="1">
                <a:solidFill>
                  <a:srgbClr val="000000"/>
                </a:solidFill>
                <a:latin typeface="Comic Sans MS" pitchFamily="66" charset="0"/>
                <a:cs typeface="Arial" charset="0"/>
              </a:rPr>
              <a:t>de un aumento en los Ingresos Tributarios de $65 Millones, en las Transferencias de $417 Millones, en los Ingresos de Capital de $126 Millones, en  el Fondo de Salud de $503 Millones y por Reservas Presupuestales $1.586 Millones.</a:t>
            </a:r>
          </a:p>
          <a:p>
            <a:pPr algn="l"/>
            <a:endParaRPr lang="es-CO" sz="2000" i="1">
              <a:solidFill>
                <a:srgbClr val="000000"/>
              </a:solidFill>
              <a:latin typeface="Comic Sans MS" pitchFamily="66" charset="0"/>
              <a:cs typeface="Arial" charset="0"/>
            </a:endParaRPr>
          </a:p>
        </p:txBody>
      </p:sp>
      <p:sp>
        <p:nvSpPr>
          <p:cNvPr id="13"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Tree>
    <p:extLst>
      <p:ext uri="{BB962C8B-B14F-4D97-AF65-F5344CB8AC3E}">
        <p14:creationId xmlns:p14="http://schemas.microsoft.com/office/powerpoint/2010/main" xmlns="" val="16505660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0180"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0181"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0182"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0183"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4" name="table"/>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50" y="1182688"/>
            <a:ext cx="7639050" cy="454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5" name="1 Rectángulo"/>
          <p:cNvSpPr>
            <a:spLocks noChangeArrowheads="1"/>
          </p:cNvSpPr>
          <p:nvPr/>
        </p:nvSpPr>
        <p:spPr bwMode="auto">
          <a:xfrm>
            <a:off x="1003300" y="333375"/>
            <a:ext cx="7823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s-CO" i="1">
                <a:solidFill>
                  <a:srgbClr val="000000"/>
                </a:solidFill>
                <a:latin typeface="Comic Sans MS" pitchFamily="66" charset="0"/>
                <a:cs typeface="Arial" charset="0"/>
              </a:rPr>
              <a:t>A continuación se presenta un cuadro con el detalle de las cifras mencionadas anteriormente.</a:t>
            </a:r>
          </a:p>
        </p:txBody>
      </p:sp>
      <p:sp>
        <p:nvSpPr>
          <p:cNvPr id="11"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Tree>
    <p:extLst>
      <p:ext uri="{BB962C8B-B14F-4D97-AF65-F5344CB8AC3E}">
        <p14:creationId xmlns:p14="http://schemas.microsoft.com/office/powerpoint/2010/main" xmlns="" val="14158274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1204"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1205"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1206"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1207"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8" name="1 Rectángulo"/>
          <p:cNvSpPr>
            <a:spLocks noChangeArrowheads="1"/>
          </p:cNvSpPr>
          <p:nvPr/>
        </p:nvSpPr>
        <p:spPr bwMode="auto">
          <a:xfrm>
            <a:off x="1331913" y="1166813"/>
            <a:ext cx="7127875"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s-CO" sz="1800" i="1">
                <a:solidFill>
                  <a:srgbClr val="000000"/>
                </a:solidFill>
                <a:latin typeface="Comic Sans MS" pitchFamily="66" charset="0"/>
                <a:cs typeface="Arial" charset="0"/>
              </a:rPr>
              <a:t>A Septiembre 30 de 2.012 se observa un porcentaje de cumplimiento del  74%, el cual estaría dentro de lo presupuesto si tenemos en cuenta que el porcentaje de tiempo transcurrido hasta Septiembre 30 es del 75%.</a:t>
            </a:r>
          </a:p>
          <a:p>
            <a:pPr algn="just"/>
            <a:endParaRPr lang="es-CO" sz="1800" i="1">
              <a:solidFill>
                <a:srgbClr val="000000"/>
              </a:solidFill>
              <a:latin typeface="Comic Sans MS" pitchFamily="66" charset="0"/>
              <a:cs typeface="Arial" charset="0"/>
            </a:endParaRPr>
          </a:p>
          <a:p>
            <a:pPr algn="just"/>
            <a:r>
              <a:rPr lang="es-CO" sz="1800" i="1">
                <a:solidFill>
                  <a:srgbClr val="000000"/>
                </a:solidFill>
                <a:latin typeface="Comic Sans MS" pitchFamily="66" charset="0"/>
                <a:cs typeface="Arial" charset="0"/>
              </a:rPr>
              <a:t>Los Ingresos Corrientes se han ejecutado en un 84% lo cual significa que existe un alto de porcentaje de cumplimiento para la meta establecida para el año 2.012 de $887 Millones. Esto gracias a las gestiones que se han venido adelantando por parte de esta Secretaría en lo que va transcurrido del presente año. </a:t>
            </a:r>
          </a:p>
          <a:p>
            <a:pPr algn="just"/>
            <a:endParaRPr lang="es-CO" sz="1800" i="1">
              <a:solidFill>
                <a:srgbClr val="000000"/>
              </a:solidFill>
              <a:latin typeface="Comic Sans MS" pitchFamily="66" charset="0"/>
              <a:cs typeface="Arial" charset="0"/>
            </a:endParaRPr>
          </a:p>
          <a:p>
            <a:pPr algn="just"/>
            <a:r>
              <a:rPr lang="es-CO" sz="1800" i="1">
                <a:solidFill>
                  <a:srgbClr val="000000"/>
                </a:solidFill>
                <a:latin typeface="Comic Sans MS" pitchFamily="66" charset="0"/>
                <a:cs typeface="Arial" charset="0"/>
              </a:rPr>
              <a:t>A continuación se presenta el detalle de lo EJECUTADO contra lo PRESUPUESTADO durante el período comprendido entre el 1º. De Enero y el 30 de Septiembre  del año 2.012.</a:t>
            </a:r>
          </a:p>
        </p:txBody>
      </p:sp>
      <p:sp>
        <p:nvSpPr>
          <p:cNvPr id="11"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Tree>
    <p:extLst>
      <p:ext uri="{BB962C8B-B14F-4D97-AF65-F5344CB8AC3E}">
        <p14:creationId xmlns:p14="http://schemas.microsoft.com/office/powerpoint/2010/main" xmlns="" val="10122265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4"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6148"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6149" name="Line 6"/>
          <p:cNvSpPr>
            <a:spLocks noChangeShapeType="1"/>
          </p:cNvSpPr>
          <p:nvPr/>
        </p:nvSpPr>
        <p:spPr bwMode="auto">
          <a:xfrm>
            <a:off x="1081088"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6151" name="Rectangle 39"/>
          <p:cNvSpPr>
            <a:spLocks noChangeArrowheads="1"/>
          </p:cNvSpPr>
          <p:nvPr/>
        </p:nvSpPr>
        <p:spPr bwMode="auto">
          <a:xfrm>
            <a:off x="15716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9" name="Text Box 40"/>
          <p:cNvSpPr txBox="1">
            <a:spLocks noChangeArrowheads="1"/>
          </p:cNvSpPr>
          <p:nvPr/>
        </p:nvSpPr>
        <p:spPr bwMode="auto">
          <a:xfrm>
            <a:off x="228600" y="5410201"/>
            <a:ext cx="762000" cy="132343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l">
              <a:spcBef>
                <a:spcPct val="50000"/>
              </a:spcBef>
              <a:defRPr/>
            </a:pPr>
            <a:r>
              <a:rPr lang="es-ES" sz="8000" b="1" spc="150" dirty="0">
                <a:ln w="11430"/>
                <a:solidFill>
                  <a:srgbClr val="F8F8F8"/>
                </a:solidFill>
                <a:effectLst>
                  <a:outerShdw blurRad="25400" algn="tl" rotWithShape="0">
                    <a:srgbClr val="000000">
                      <a:alpha val="43000"/>
                    </a:srgbClr>
                  </a:outerShdw>
                </a:effectLst>
                <a:latin typeface="Stencil" pitchFamily="82" charset="0"/>
              </a:rPr>
              <a:t>A</a:t>
            </a:r>
          </a:p>
        </p:txBody>
      </p:sp>
      <p:pic>
        <p:nvPicPr>
          <p:cNvPr id="6153"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25" y="5000625"/>
            <a:ext cx="10715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0"/>
          <p:cNvSpPr>
            <a:spLocks noChangeArrowheads="1"/>
          </p:cNvSpPr>
          <p:nvPr/>
        </p:nvSpPr>
        <p:spPr bwMode="auto">
          <a:xfrm>
            <a:off x="1214415" y="426349"/>
            <a:ext cx="7429520" cy="5262979"/>
          </a:xfrm>
          <a:prstGeom prst="rect">
            <a:avLst/>
          </a:prstGeom>
          <a:noFill/>
          <a:ln w="9525" cap="flat" cmpd="sng">
            <a:noFill/>
            <a:prstDash val="solid"/>
            <a:miter lim="800000"/>
            <a:headEnd/>
            <a:tailEnd/>
          </a:ln>
          <a:effectLst>
            <a:glow rad="139700">
              <a:schemeClr val="accent6">
                <a:satMod val="175000"/>
                <a:alpha val="40000"/>
              </a:schemeClr>
            </a:glow>
          </a:effectLst>
        </p:spPr>
        <p:txBody>
          <a:bodyPr anchor="ctr">
            <a:spAutoFit/>
          </a:bodyPr>
          <a:lstStyle/>
          <a:p>
            <a:pPr eaLnBrk="0" hangingPunct="0">
              <a:defRPr/>
            </a:pPr>
            <a:r>
              <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ÁREAS:</a:t>
            </a:r>
          </a:p>
          <a:p>
            <a:pPr eaLnBrk="0" hangingPunct="0">
              <a:defRPr/>
            </a:pPr>
            <a:endPar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endParaRPr>
          </a:p>
          <a:p>
            <a:pPr marL="457200" indent="-457200" eaLnBrk="0" hangingPunct="0">
              <a:buFont typeface="Wingdings" pitchFamily="2" charset="2"/>
              <a:buChar char="ü"/>
              <a:defRPr/>
            </a:pPr>
            <a:r>
              <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Sector Justicia y fortalecimiento Administrativo.</a:t>
            </a:r>
          </a:p>
          <a:p>
            <a:pPr marL="457200" indent="-457200" eaLnBrk="0" hangingPunct="0">
              <a:buFont typeface="Wingdings" pitchFamily="2" charset="2"/>
              <a:buChar char="ü"/>
              <a:defRPr/>
            </a:pPr>
            <a:r>
              <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Sectores Especiales.</a:t>
            </a:r>
          </a:p>
          <a:p>
            <a:pPr marL="457200" indent="-457200" eaLnBrk="0" hangingPunct="0">
              <a:buFont typeface="Wingdings" pitchFamily="2" charset="2"/>
              <a:buChar char="ü"/>
              <a:defRPr/>
            </a:pPr>
            <a:r>
              <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Recurso Humano.</a:t>
            </a:r>
          </a:p>
          <a:p>
            <a:pPr marL="457200" indent="-457200" eaLnBrk="0" hangingPunct="0">
              <a:buFont typeface="Wingdings" pitchFamily="2" charset="2"/>
              <a:buChar char="ü"/>
              <a:defRPr/>
            </a:pPr>
            <a:r>
              <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Procesos Jurídicos.</a:t>
            </a:r>
          </a:p>
          <a:p>
            <a:pPr marL="457200" indent="-457200" eaLnBrk="0" hangingPunct="0">
              <a:buFont typeface="Wingdings" pitchFamily="2" charset="2"/>
              <a:buChar char="ü"/>
              <a:defRPr/>
            </a:pPr>
            <a:r>
              <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rPr>
              <a:t>Apoyo Administrativo.</a:t>
            </a:r>
          </a:p>
          <a:p>
            <a:pPr marL="457200" indent="-457200" eaLnBrk="0" hangingPunct="0">
              <a:buFont typeface="Wingdings" pitchFamily="2" charset="2"/>
              <a:buChar char="ü"/>
              <a:defRPr/>
            </a:pPr>
            <a:endParaRPr lang="es-CO" sz="2800" b="1" dirty="0">
              <a:solidFill>
                <a:srgbClr val="884106"/>
              </a:solidFill>
              <a:effectLst>
                <a:outerShdw blurRad="38100" dist="38100" dir="2700000" algn="tl">
                  <a:srgbClr val="000000">
                    <a:alpha val="43137"/>
                  </a:srgbClr>
                </a:outerShdw>
              </a:effectLst>
              <a:latin typeface="Comic Sans MS" pitchFamily="66" charset="0"/>
              <a:ea typeface="Calibri" pitchFamily="34" charset="0"/>
              <a:cs typeface="Arial" pitchFamily="34" charset="0"/>
            </a:endParaRPr>
          </a:p>
          <a:p>
            <a:pPr marL="457200" indent="-457200" eaLnBrk="0" hangingPunct="0">
              <a:buFont typeface="Wingdings" pitchFamily="2" charset="2"/>
              <a:buChar char="ü"/>
              <a:defRPr/>
            </a:pPr>
            <a:endParaRPr lang="es-CO" sz="2800" b="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endParaRPr lang="es-CO" sz="2800" b="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algn="l" eaLnBrk="0" hangingPunct="0">
              <a:defRPr/>
            </a:pPr>
            <a:endParaRPr lang="es-CO" sz="2800" dirty="0"/>
          </a:p>
        </p:txBody>
      </p:sp>
      <p:sp>
        <p:nvSpPr>
          <p:cNvPr id="12"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Tree>
    <p:extLst>
      <p:ext uri="{BB962C8B-B14F-4D97-AF65-F5344CB8AC3E}">
        <p14:creationId xmlns:p14="http://schemas.microsoft.com/office/powerpoint/2010/main" xmlns="" val="2549775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2228"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2229"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2230"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223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2" name="table"/>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9963" y="692150"/>
            <a:ext cx="7912100" cy="487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Tree>
    <p:extLst>
      <p:ext uri="{BB962C8B-B14F-4D97-AF65-F5344CB8AC3E}">
        <p14:creationId xmlns:p14="http://schemas.microsoft.com/office/powerpoint/2010/main" xmlns="" val="25029079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3252"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3253"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3254"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325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8"/>
          <p:cNvSpPr>
            <a:spLocks noChangeArrowheads="1"/>
          </p:cNvSpPr>
          <p:nvPr/>
        </p:nvSpPr>
        <p:spPr bwMode="auto">
          <a:xfrm>
            <a:off x="806450" y="6092825"/>
            <a:ext cx="8229600" cy="585788"/>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
        <p:nvSpPr>
          <p:cNvPr id="10" name="9 Rectángulo"/>
          <p:cNvSpPr/>
          <p:nvPr/>
        </p:nvSpPr>
        <p:spPr>
          <a:xfrm>
            <a:off x="1230313" y="674688"/>
            <a:ext cx="7483475" cy="5078412"/>
          </a:xfrm>
          <a:prstGeom prst="rect">
            <a:avLst/>
          </a:prstGeom>
        </p:spPr>
        <p:txBody>
          <a:bodyPr>
            <a:spAutoFit/>
          </a:bodyPr>
          <a:lstStyle/>
          <a:p>
            <a:pPr algn="l" fontAlgn="auto">
              <a:spcBef>
                <a:spcPts val="0"/>
              </a:spcBef>
              <a:spcAft>
                <a:spcPts val="0"/>
              </a:spcAft>
              <a:defRPr/>
            </a:pPr>
            <a:r>
              <a:rPr lang="es-CO" sz="1800" b="1" i="1" dirty="0">
                <a:solidFill>
                  <a:prstClr val="black"/>
                </a:solidFill>
                <a:latin typeface="Comic Sans MS" pitchFamily="66" charset="0"/>
                <a:cs typeface="Arial" pitchFamily="34" charset="0"/>
              </a:rPr>
              <a:t>Situación Actual</a:t>
            </a:r>
          </a:p>
          <a:p>
            <a:pPr algn="l" fontAlgn="auto">
              <a:spcBef>
                <a:spcPts val="0"/>
              </a:spcBef>
              <a:spcAft>
                <a:spcPts val="0"/>
              </a:spcAft>
              <a:defRPr/>
            </a:pPr>
            <a:endParaRPr lang="es-CO" sz="1800" i="1" dirty="0">
              <a:solidFill>
                <a:prstClr val="black"/>
              </a:solidFill>
              <a:latin typeface="Comic Sans MS" pitchFamily="66" charset="0"/>
              <a:cs typeface="Arial" pitchFamily="34" charset="0"/>
            </a:endParaRPr>
          </a:p>
          <a:p>
            <a:pPr algn="l" fontAlgn="auto">
              <a:spcBef>
                <a:spcPts val="0"/>
              </a:spcBef>
              <a:spcAft>
                <a:spcPts val="0"/>
              </a:spcAft>
              <a:defRPr/>
            </a:pPr>
            <a:r>
              <a:rPr lang="es-CO" sz="1800" i="1" dirty="0">
                <a:solidFill>
                  <a:prstClr val="black"/>
                </a:solidFill>
                <a:latin typeface="Comic Sans MS" pitchFamily="66" charset="0"/>
                <a:cs typeface="Arial" pitchFamily="34" charset="0"/>
              </a:rPr>
              <a:t>Se están iniciando Procesos de Cobro Persuasivo con respecto a los Impuestos Predial  e Industria y Comercio y su Complementario de Avisos y Tableros con el fin de crear Cultura Tributaria. </a:t>
            </a:r>
          </a:p>
          <a:p>
            <a:pPr algn="l" fontAlgn="auto">
              <a:spcBef>
                <a:spcPts val="0"/>
              </a:spcBef>
              <a:spcAft>
                <a:spcPts val="0"/>
              </a:spcAft>
              <a:defRPr/>
            </a:pPr>
            <a:endParaRPr lang="es-CO" sz="1800" i="1" dirty="0">
              <a:solidFill>
                <a:prstClr val="black"/>
              </a:solidFill>
              <a:latin typeface="Comic Sans MS" pitchFamily="66" charset="0"/>
              <a:cs typeface="Arial" pitchFamily="34" charset="0"/>
            </a:endParaRPr>
          </a:p>
          <a:p>
            <a:pPr algn="l" fontAlgn="auto">
              <a:spcBef>
                <a:spcPts val="0"/>
              </a:spcBef>
              <a:spcAft>
                <a:spcPts val="0"/>
              </a:spcAft>
              <a:defRPr/>
            </a:pPr>
            <a:r>
              <a:rPr lang="es-CO" sz="1800" b="1" i="1" dirty="0">
                <a:solidFill>
                  <a:prstClr val="black"/>
                </a:solidFill>
                <a:latin typeface="Comic Sans MS" pitchFamily="66" charset="0"/>
                <a:cs typeface="Arial" pitchFamily="34" charset="0"/>
              </a:rPr>
              <a:t>Cual será el futuro?</a:t>
            </a:r>
          </a:p>
          <a:p>
            <a:pPr algn="l" fontAlgn="auto">
              <a:spcBef>
                <a:spcPts val="0"/>
              </a:spcBef>
              <a:spcAft>
                <a:spcPts val="0"/>
              </a:spcAft>
              <a:defRPr/>
            </a:pPr>
            <a:endParaRPr lang="es-CO" sz="1800" i="1" dirty="0">
              <a:solidFill>
                <a:prstClr val="black"/>
              </a:solidFill>
              <a:latin typeface="Comic Sans MS" pitchFamily="66" charset="0"/>
              <a:cs typeface="Arial" pitchFamily="34" charset="0"/>
            </a:endParaRPr>
          </a:p>
          <a:p>
            <a:pPr marL="285750" indent="-285750" algn="l" fontAlgn="auto">
              <a:spcBef>
                <a:spcPts val="0"/>
              </a:spcBef>
              <a:spcAft>
                <a:spcPts val="0"/>
              </a:spcAft>
              <a:buFont typeface="Arial" pitchFamily="34" charset="0"/>
              <a:buChar char="•"/>
              <a:defRPr/>
            </a:pPr>
            <a:r>
              <a:rPr lang="es-CO" sz="1800" i="1" dirty="0">
                <a:solidFill>
                  <a:prstClr val="black"/>
                </a:solidFill>
                <a:latin typeface="Comic Sans MS" pitchFamily="66" charset="0"/>
                <a:cs typeface="Arial" pitchFamily="34" charset="0"/>
              </a:rPr>
              <a:t>Crear conciencia Tributaria para el pago de Tributos Generales como Predial, Industria y Comercio y su Complementario de Avisos y Tableros, Licencias de Construcción, Guías de Movilización de Ganado, Ocupación de Espacio Público, entre otros.</a:t>
            </a:r>
          </a:p>
          <a:p>
            <a:pPr algn="l" fontAlgn="auto">
              <a:spcBef>
                <a:spcPts val="0"/>
              </a:spcBef>
              <a:spcAft>
                <a:spcPts val="0"/>
              </a:spcAft>
              <a:defRPr/>
            </a:pPr>
            <a:endParaRPr lang="es-CO" sz="1800" i="1" dirty="0">
              <a:solidFill>
                <a:prstClr val="black"/>
              </a:solidFill>
              <a:latin typeface="Comic Sans MS" pitchFamily="66" charset="0"/>
              <a:cs typeface="Arial" pitchFamily="34" charset="0"/>
            </a:endParaRPr>
          </a:p>
          <a:p>
            <a:pPr marL="285750" indent="-285750" algn="l" fontAlgn="auto">
              <a:spcBef>
                <a:spcPts val="0"/>
              </a:spcBef>
              <a:spcAft>
                <a:spcPts val="0"/>
              </a:spcAft>
              <a:buFont typeface="Arial" pitchFamily="34" charset="0"/>
              <a:buChar char="•"/>
              <a:defRPr/>
            </a:pPr>
            <a:r>
              <a:rPr lang="es-CO" sz="1800" i="1" dirty="0">
                <a:solidFill>
                  <a:prstClr val="black"/>
                </a:solidFill>
                <a:latin typeface="Comic Sans MS" pitchFamily="66" charset="0"/>
                <a:cs typeface="Arial" pitchFamily="34" charset="0"/>
              </a:rPr>
              <a:t>Disminuir la Cartera pendiente por pagar de Impuesto Predial e Industria y comercio y su Complementario de Avisos y Tableros.</a:t>
            </a:r>
          </a:p>
          <a:p>
            <a:pPr algn="l" fontAlgn="auto">
              <a:spcBef>
                <a:spcPts val="0"/>
              </a:spcBef>
              <a:spcAft>
                <a:spcPts val="0"/>
              </a:spcAft>
              <a:defRPr/>
            </a:pPr>
            <a:endParaRPr lang="es-CO" sz="1800" i="1" dirty="0">
              <a:solidFill>
                <a:prstClr val="black"/>
              </a:solidFill>
              <a:latin typeface="Comic Sans MS" pitchFamily="66" charset="0"/>
              <a:cs typeface="Arial" pitchFamily="34" charset="0"/>
            </a:endParaRPr>
          </a:p>
          <a:p>
            <a:pPr marL="285750" indent="-285750" algn="l" fontAlgn="auto">
              <a:spcBef>
                <a:spcPts val="0"/>
              </a:spcBef>
              <a:spcAft>
                <a:spcPts val="0"/>
              </a:spcAft>
              <a:buFont typeface="Arial" pitchFamily="34" charset="0"/>
              <a:buChar char="•"/>
              <a:defRPr/>
            </a:pPr>
            <a:r>
              <a:rPr lang="es-CO" sz="1800" i="1" dirty="0">
                <a:solidFill>
                  <a:prstClr val="black"/>
                </a:solidFill>
                <a:latin typeface="Comic Sans MS" pitchFamily="66" charset="0"/>
                <a:cs typeface="Arial" pitchFamily="34" charset="0"/>
              </a:rPr>
              <a:t>Iniciar los Procesos de Cobro Coactivo.</a:t>
            </a:r>
          </a:p>
        </p:txBody>
      </p:sp>
    </p:spTree>
    <p:extLst>
      <p:ext uri="{BB962C8B-B14F-4D97-AF65-F5344CB8AC3E}">
        <p14:creationId xmlns:p14="http://schemas.microsoft.com/office/powerpoint/2010/main" xmlns="" val="9888303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4276"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4277"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4278"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427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Rectángulo"/>
          <p:cNvSpPr/>
          <p:nvPr/>
        </p:nvSpPr>
        <p:spPr>
          <a:xfrm>
            <a:off x="1619250" y="765175"/>
            <a:ext cx="6985000" cy="3970338"/>
          </a:xfrm>
          <a:prstGeom prst="rect">
            <a:avLst/>
          </a:prstGeom>
        </p:spPr>
        <p:txBody>
          <a:bodyPr>
            <a:spAutoFit/>
          </a:bodyPr>
          <a:lstStyle/>
          <a:p>
            <a:pPr algn="r" fontAlgn="auto">
              <a:spcBef>
                <a:spcPts val="0"/>
              </a:spcBef>
              <a:spcAft>
                <a:spcPts val="0"/>
              </a:spcAft>
              <a:defRPr/>
            </a:pPr>
            <a:r>
              <a:rPr lang="es-CO" sz="1800" b="1" i="1" dirty="0">
                <a:solidFill>
                  <a:prstClr val="black"/>
                </a:solidFill>
                <a:latin typeface="Comic Sans MS" pitchFamily="66" charset="0"/>
                <a:cs typeface="Arial" pitchFamily="34" charset="0"/>
              </a:rPr>
              <a:t>PRESUPUESTO GASTOS DE FUNCIONAMIENTO , SERVICIO A LA DEUDA E INVERSION.</a:t>
            </a:r>
          </a:p>
          <a:p>
            <a:pPr algn="just" fontAlgn="auto">
              <a:spcBef>
                <a:spcPts val="0"/>
              </a:spcBef>
              <a:spcAft>
                <a:spcPts val="0"/>
              </a:spcAft>
              <a:defRPr/>
            </a:pPr>
            <a:endParaRPr lang="es-CO" sz="1800" i="1" dirty="0">
              <a:solidFill>
                <a:prstClr val="black"/>
              </a:solidFill>
              <a:latin typeface="Comic Sans MS" pitchFamily="66" charset="0"/>
              <a:cs typeface="Arial" pitchFamily="34" charset="0"/>
            </a:endParaRPr>
          </a:p>
          <a:p>
            <a:pPr marL="285750" indent="-285750" algn="just" fontAlgn="auto">
              <a:spcBef>
                <a:spcPts val="0"/>
              </a:spcBef>
              <a:spcAft>
                <a:spcPts val="0"/>
              </a:spcAft>
              <a:buFont typeface="Arial" pitchFamily="34" charset="0"/>
              <a:buChar char="•"/>
              <a:defRPr/>
            </a:pPr>
            <a:r>
              <a:rPr lang="es-CO" sz="1800" b="1" i="1" dirty="0">
                <a:solidFill>
                  <a:prstClr val="black"/>
                </a:solidFill>
                <a:latin typeface="Comic Sans MS" pitchFamily="66" charset="0"/>
                <a:cs typeface="Arial" pitchFamily="34" charset="0"/>
              </a:rPr>
              <a:t>Gastos de Funcionamiento</a:t>
            </a:r>
            <a:r>
              <a:rPr lang="es-CO" sz="1800" i="1" dirty="0">
                <a:solidFill>
                  <a:prstClr val="black"/>
                </a:solidFill>
                <a:latin typeface="Comic Sans MS" pitchFamily="66" charset="0"/>
                <a:cs typeface="Arial" pitchFamily="34" charset="0"/>
              </a:rPr>
              <a:t>.  </a:t>
            </a:r>
          </a:p>
          <a:p>
            <a:pPr algn="just" fontAlgn="auto">
              <a:spcBef>
                <a:spcPts val="0"/>
              </a:spcBef>
              <a:spcAft>
                <a:spcPts val="0"/>
              </a:spcAft>
              <a:defRPr/>
            </a:pPr>
            <a:endParaRPr lang="es-CO" sz="1800" i="1" dirty="0">
              <a:solidFill>
                <a:prstClr val="black"/>
              </a:solidFill>
              <a:latin typeface="Comic Sans MS" pitchFamily="66" charset="0"/>
              <a:cs typeface="Arial" pitchFamily="34" charset="0"/>
            </a:endParaRPr>
          </a:p>
          <a:p>
            <a:pPr algn="just" fontAlgn="auto">
              <a:spcBef>
                <a:spcPts val="0"/>
              </a:spcBef>
              <a:spcAft>
                <a:spcPts val="0"/>
              </a:spcAft>
              <a:defRPr/>
            </a:pPr>
            <a:r>
              <a:rPr lang="es-CO" sz="1800" i="1" dirty="0">
                <a:solidFill>
                  <a:prstClr val="black"/>
                </a:solidFill>
                <a:latin typeface="Comic Sans MS" pitchFamily="66" charset="0"/>
                <a:cs typeface="Arial" pitchFamily="34" charset="0"/>
              </a:rPr>
              <a:t>Para los Gastos de Funcionamiento se efectuó una apropiación inicial de $1.131 Millones. A Septiembre 30 de 2.012 se ha incrementado esta cifra en la suma de $143 Millones ascendiendo a la suma de $1.275 Millones. </a:t>
            </a:r>
          </a:p>
          <a:p>
            <a:pPr algn="just" fontAlgn="auto">
              <a:spcBef>
                <a:spcPts val="0"/>
              </a:spcBef>
              <a:spcAft>
                <a:spcPts val="0"/>
              </a:spcAft>
              <a:defRPr/>
            </a:pPr>
            <a:endParaRPr lang="es-CO" sz="1800" i="1" dirty="0">
              <a:solidFill>
                <a:prstClr val="black"/>
              </a:solidFill>
              <a:latin typeface="Comic Sans MS" pitchFamily="66" charset="0"/>
              <a:cs typeface="Arial" pitchFamily="34" charset="0"/>
            </a:endParaRPr>
          </a:p>
          <a:p>
            <a:pPr algn="just" fontAlgn="auto">
              <a:spcBef>
                <a:spcPts val="0"/>
              </a:spcBef>
              <a:spcAft>
                <a:spcPts val="0"/>
              </a:spcAft>
              <a:defRPr/>
            </a:pPr>
            <a:r>
              <a:rPr lang="es-CO" sz="1800" i="1" dirty="0">
                <a:solidFill>
                  <a:prstClr val="black"/>
                </a:solidFill>
                <a:latin typeface="Comic Sans MS" pitchFamily="66" charset="0"/>
                <a:cs typeface="Arial" pitchFamily="34" charset="0"/>
              </a:rPr>
              <a:t>El detalle de la distribución de estos recursos  por Sectores de los componentes de la administración, se puede observar en la tabla que sigue a continuación:</a:t>
            </a:r>
          </a:p>
          <a:p>
            <a:pPr algn="l" fontAlgn="auto">
              <a:spcBef>
                <a:spcPts val="0"/>
              </a:spcBef>
              <a:spcAft>
                <a:spcPts val="0"/>
              </a:spcAft>
              <a:defRPr/>
            </a:pPr>
            <a:r>
              <a:rPr lang="es-CO" sz="1800" dirty="0">
                <a:solidFill>
                  <a:prstClr val="black"/>
                </a:solidFill>
                <a:latin typeface="Candara"/>
              </a:rPr>
              <a:t>   </a:t>
            </a:r>
          </a:p>
        </p:txBody>
      </p:sp>
      <p:sp>
        <p:nvSpPr>
          <p:cNvPr id="11"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Tree>
    <p:extLst>
      <p:ext uri="{BB962C8B-B14F-4D97-AF65-F5344CB8AC3E}">
        <p14:creationId xmlns:p14="http://schemas.microsoft.com/office/powerpoint/2010/main" xmlns="" val="24454489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5300"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5301"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5302"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5303"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pic>
        <p:nvPicPr>
          <p:cNvPr id="55305" name="table"/>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3300" y="1052513"/>
            <a:ext cx="7904163" cy="405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47684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6324"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6325"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6326"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6327"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
        <p:nvSpPr>
          <p:cNvPr id="56329" name="9 Rectángulo"/>
          <p:cNvSpPr>
            <a:spLocks noChangeArrowheads="1"/>
          </p:cNvSpPr>
          <p:nvPr/>
        </p:nvSpPr>
        <p:spPr bwMode="auto">
          <a:xfrm>
            <a:off x="1230313" y="1042988"/>
            <a:ext cx="6942137"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s-CO" sz="1800" b="1" i="1">
                <a:solidFill>
                  <a:srgbClr val="000000"/>
                </a:solidFill>
                <a:latin typeface="Comic Sans MS" pitchFamily="66" charset="0"/>
                <a:cs typeface="Arial" charset="0"/>
              </a:rPr>
              <a:t>SERVICIO A LA DEUDA</a:t>
            </a:r>
          </a:p>
          <a:p>
            <a:pPr algn="just"/>
            <a:endParaRPr lang="es-CO" sz="1800" i="1">
              <a:solidFill>
                <a:srgbClr val="000000"/>
              </a:solidFill>
              <a:latin typeface="Comic Sans MS" pitchFamily="66" charset="0"/>
              <a:cs typeface="Arial" charset="0"/>
            </a:endParaRPr>
          </a:p>
          <a:p>
            <a:pPr algn="just"/>
            <a:r>
              <a:rPr lang="es-CO" sz="1800" i="1">
                <a:solidFill>
                  <a:srgbClr val="000000"/>
                </a:solidFill>
                <a:latin typeface="Comic Sans MS" pitchFamily="66" charset="0"/>
                <a:cs typeface="Arial" charset="0"/>
              </a:rPr>
              <a:t>Dentro de este concepto se deben incluir los empréstitos adquiridos por la Administración Municipal de Gachalá al Sector Financiero Público y/o Privado.  La Alcaldía Municipal de Gachalá no tiene deudas pendientes por este concepto.</a:t>
            </a:r>
          </a:p>
          <a:p>
            <a:pPr algn="just"/>
            <a:endParaRPr lang="es-CO" sz="1800" i="1">
              <a:solidFill>
                <a:srgbClr val="000000"/>
              </a:solidFill>
              <a:latin typeface="Comic Sans MS" pitchFamily="66" charset="0"/>
              <a:cs typeface="Arial" charset="0"/>
            </a:endParaRPr>
          </a:p>
          <a:p>
            <a:pPr algn="just"/>
            <a:r>
              <a:rPr lang="es-CO" sz="1800" b="1" i="1">
                <a:solidFill>
                  <a:srgbClr val="000000"/>
                </a:solidFill>
                <a:latin typeface="Comic Sans MS" pitchFamily="66" charset="0"/>
                <a:cs typeface="Arial" charset="0"/>
              </a:rPr>
              <a:t>GASTOS DE INVERSION</a:t>
            </a:r>
            <a:endParaRPr lang="es-CO" sz="1800" i="1">
              <a:solidFill>
                <a:srgbClr val="000000"/>
              </a:solidFill>
              <a:latin typeface="Comic Sans MS" pitchFamily="66" charset="0"/>
              <a:cs typeface="Arial" charset="0"/>
            </a:endParaRPr>
          </a:p>
          <a:p>
            <a:pPr algn="just"/>
            <a:endParaRPr lang="es-CO" sz="1800" i="1">
              <a:solidFill>
                <a:srgbClr val="000000"/>
              </a:solidFill>
              <a:latin typeface="Comic Sans MS" pitchFamily="66" charset="0"/>
              <a:cs typeface="Arial" charset="0"/>
            </a:endParaRPr>
          </a:p>
          <a:p>
            <a:pPr algn="just"/>
            <a:r>
              <a:rPr lang="es-CO" sz="1800" i="1">
                <a:solidFill>
                  <a:srgbClr val="000000"/>
                </a:solidFill>
                <a:latin typeface="Comic Sans MS" pitchFamily="66" charset="0"/>
                <a:cs typeface="Arial" charset="0"/>
              </a:rPr>
              <a:t>Al analizar el Sector de </a:t>
            </a:r>
            <a:r>
              <a:rPr lang="es-CO" sz="1800" b="1" i="1">
                <a:solidFill>
                  <a:srgbClr val="000000"/>
                </a:solidFill>
                <a:latin typeface="Comic Sans MS" pitchFamily="66" charset="0"/>
                <a:cs typeface="Arial" charset="0"/>
              </a:rPr>
              <a:t>GASTOS DE INVERSION</a:t>
            </a:r>
            <a:r>
              <a:rPr lang="es-CO" sz="1800" i="1">
                <a:solidFill>
                  <a:srgbClr val="000000"/>
                </a:solidFill>
                <a:latin typeface="Comic Sans MS" pitchFamily="66" charset="0"/>
                <a:cs typeface="Arial" charset="0"/>
              </a:rPr>
              <a:t> debemos dejar constancia de que el comportamiento de este Sector  es </a:t>
            </a:r>
            <a:r>
              <a:rPr lang="es-CO" sz="1800" b="1" i="1">
                <a:solidFill>
                  <a:srgbClr val="000000"/>
                </a:solidFill>
                <a:latin typeface="Comic Sans MS" pitchFamily="66" charset="0"/>
                <a:cs typeface="Arial" charset="0"/>
              </a:rPr>
              <a:t>ATIPICO</a:t>
            </a:r>
            <a:r>
              <a:rPr lang="es-CO" sz="1800" i="1">
                <a:solidFill>
                  <a:srgbClr val="000000"/>
                </a:solidFill>
                <a:latin typeface="Comic Sans MS" pitchFamily="66" charset="0"/>
                <a:cs typeface="Arial" charset="0"/>
              </a:rPr>
              <a:t> ya que durante la presente vigencia por ser el inicio de un nuevo período de Gobierno, 2.012-2,015,, se debe implementar un nuevo </a:t>
            </a:r>
            <a:r>
              <a:rPr lang="es-CO" sz="1800" b="1" i="1">
                <a:solidFill>
                  <a:srgbClr val="000000"/>
                </a:solidFill>
                <a:latin typeface="Comic Sans MS" pitchFamily="66" charset="0"/>
                <a:cs typeface="Arial" charset="0"/>
              </a:rPr>
              <a:t>PLAN DE DESARROLLO</a:t>
            </a:r>
            <a:r>
              <a:rPr lang="es-CO" sz="1800" i="1">
                <a:solidFill>
                  <a:srgbClr val="000000"/>
                </a:solidFill>
                <a:latin typeface="Comic Sans MS" pitchFamily="66" charset="0"/>
                <a:cs typeface="Arial" charset="0"/>
              </a:rPr>
              <a:t> y como es conocido por ustedes este se denomina</a:t>
            </a:r>
          </a:p>
        </p:txBody>
      </p:sp>
    </p:spTree>
    <p:extLst>
      <p:ext uri="{BB962C8B-B14F-4D97-AF65-F5344CB8AC3E}">
        <p14:creationId xmlns:p14="http://schemas.microsoft.com/office/powerpoint/2010/main" xmlns="" val="19175867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7348"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7349"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7350"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735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
        <p:nvSpPr>
          <p:cNvPr id="57353" name="9 Rectángulo"/>
          <p:cNvSpPr>
            <a:spLocks noChangeArrowheads="1"/>
          </p:cNvSpPr>
          <p:nvPr/>
        </p:nvSpPr>
        <p:spPr bwMode="auto">
          <a:xfrm>
            <a:off x="1230313" y="2151063"/>
            <a:ext cx="712628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s-CO" sz="1800" i="1">
                <a:solidFill>
                  <a:srgbClr val="000000"/>
                </a:solidFill>
                <a:latin typeface="Comic Sans MS" pitchFamily="66" charset="0"/>
                <a:cs typeface="Arial" charset="0"/>
              </a:rPr>
              <a:t>Una vez realizada la Armonización Presupuestal, la cual consiste en encadenar los Programas, Proyectos establecidos en el Plan de Desarrollo «PROSPERIDAD Y SEGURIDAD ALIMENTARIA  dentro del PLAN PRESUPUESTAL, se detalla a continuación las cifras tanto presupuestadas inicialmente como las ajustadas de acuerdo con la Armonización mencionada y con las gestiones adelantadas para el desarrollo de los mismos:</a:t>
            </a:r>
          </a:p>
        </p:txBody>
      </p:sp>
    </p:spTree>
    <p:extLst>
      <p:ext uri="{BB962C8B-B14F-4D97-AF65-F5344CB8AC3E}">
        <p14:creationId xmlns:p14="http://schemas.microsoft.com/office/powerpoint/2010/main" xmlns="" val="30757449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8372"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8373"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8374"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8375"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pic>
        <p:nvPicPr>
          <p:cNvPr id="58377" name="table"/>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6013" y="765175"/>
            <a:ext cx="7559675" cy="459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56698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59396"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59397"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59398"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59399"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8"/>
          <p:cNvSpPr>
            <a:spLocks noChangeArrowheads="1"/>
          </p:cNvSpPr>
          <p:nvPr/>
        </p:nvSpPr>
        <p:spPr bwMode="auto">
          <a:xfrm>
            <a:off x="806450" y="6045200"/>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LUIS ERNESTO MORENO </a:t>
            </a:r>
            <a:r>
              <a:rPr lang="es-CO" sz="1800" b="1" dirty="0" err="1">
                <a:solidFill>
                  <a:srgbClr val="CC3300"/>
                </a:solidFill>
                <a:effectLst>
                  <a:outerShdw blurRad="38100" dist="38100" dir="2700000" algn="tl">
                    <a:srgbClr val="000000"/>
                  </a:outerShdw>
                </a:effectLst>
                <a:latin typeface="Verdana" pitchFamily="34" charset="0"/>
                <a:cs typeface="Tahoma" pitchFamily="34" charset="0"/>
              </a:rPr>
              <a:t>MORENO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SECRETARIO DE HACIENDA</a:t>
            </a:r>
            <a:endParaRPr lang="es-ES" sz="1200" dirty="0">
              <a:solidFill>
                <a:srgbClr val="CC3300"/>
              </a:solidFill>
            </a:endParaRPr>
          </a:p>
        </p:txBody>
      </p:sp>
      <p:sp>
        <p:nvSpPr>
          <p:cNvPr id="59401" name="8 Rectángulo"/>
          <p:cNvSpPr>
            <a:spLocks noChangeArrowheads="1"/>
          </p:cNvSpPr>
          <p:nvPr/>
        </p:nvSpPr>
        <p:spPr bwMode="auto">
          <a:xfrm>
            <a:off x="1003300" y="550863"/>
            <a:ext cx="7710488"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s-CO" sz="1800">
                <a:solidFill>
                  <a:srgbClr val="000000"/>
                </a:solidFill>
                <a:latin typeface="Comic Sans MS" pitchFamily="66" charset="0"/>
                <a:cs typeface="Arial" charset="0"/>
              </a:rPr>
              <a:t>CONCLUSIONES</a:t>
            </a:r>
          </a:p>
          <a:p>
            <a:endParaRPr lang="es-CO" sz="1800">
              <a:solidFill>
                <a:srgbClr val="000000"/>
              </a:solidFill>
              <a:latin typeface="Comic Sans MS" pitchFamily="66" charset="0"/>
              <a:cs typeface="Arial" charset="0"/>
            </a:endParaRPr>
          </a:p>
          <a:p>
            <a:pPr algn="l"/>
            <a:endParaRPr lang="es-CO" sz="1800">
              <a:solidFill>
                <a:srgbClr val="000000"/>
              </a:solidFill>
              <a:latin typeface="Comic Sans MS" pitchFamily="66" charset="0"/>
              <a:cs typeface="Arial" charset="0"/>
            </a:endParaRPr>
          </a:p>
          <a:p>
            <a:pPr algn="just"/>
            <a:r>
              <a:rPr lang="es-CO" sz="1800">
                <a:solidFill>
                  <a:srgbClr val="000000"/>
                </a:solidFill>
                <a:latin typeface="Comic Sans MS" pitchFamily="66" charset="0"/>
                <a:cs typeface="Arial" charset="0"/>
              </a:rPr>
              <a:t>Con la participación de la Ciudadanía Gachaluna para incrementar los ingresos tributarios, se logrará un mejor desarrollo y posicionamiento del Municipio.</a:t>
            </a:r>
          </a:p>
          <a:p>
            <a:pPr algn="just"/>
            <a:endParaRPr lang="es-CO" sz="1800">
              <a:solidFill>
                <a:srgbClr val="000000"/>
              </a:solidFill>
              <a:latin typeface="Comic Sans MS" pitchFamily="66" charset="0"/>
              <a:cs typeface="Arial" charset="0"/>
            </a:endParaRPr>
          </a:p>
          <a:p>
            <a:pPr algn="just"/>
            <a:r>
              <a:rPr lang="es-CO" sz="1800">
                <a:solidFill>
                  <a:srgbClr val="000000"/>
                </a:solidFill>
                <a:latin typeface="Comic Sans MS" pitchFamily="66" charset="0"/>
                <a:cs typeface="Arial" charset="0"/>
              </a:rPr>
              <a:t>Se hace necesario incrementar los avalúos catastrales para tener una mejor proyección del Municipio a nivel Departamental y Nacional.</a:t>
            </a:r>
          </a:p>
          <a:p>
            <a:pPr algn="just"/>
            <a:endParaRPr lang="es-CO" sz="1800">
              <a:solidFill>
                <a:srgbClr val="000000"/>
              </a:solidFill>
              <a:latin typeface="Comic Sans MS" pitchFamily="66" charset="0"/>
              <a:cs typeface="Arial" charset="0"/>
            </a:endParaRPr>
          </a:p>
          <a:p>
            <a:pPr algn="just"/>
            <a:r>
              <a:rPr lang="es-CO" sz="1800">
                <a:solidFill>
                  <a:srgbClr val="000000"/>
                </a:solidFill>
                <a:latin typeface="Comic Sans MS" pitchFamily="66" charset="0"/>
                <a:cs typeface="Arial" charset="0"/>
              </a:rPr>
              <a:t>La proyección del Municipio del Gachalá, en la REGION DEL GUAVIO, en el DEPARTAMENTO y la NACION como una de las promesas dentro del sector  AGRO ECO TURÍSTICO incrementará los INGRESOS y traerá beneficios al Municipio y a la Ciudadanía en general.</a:t>
            </a:r>
          </a:p>
          <a:p>
            <a:pPr algn="l"/>
            <a:endParaRPr lang="es-CO" sz="1800">
              <a:solidFill>
                <a:srgbClr val="000000"/>
              </a:solidFill>
              <a:latin typeface="Comic Sans MS" pitchFamily="66" charset="0"/>
              <a:cs typeface="Arial" charset="0"/>
            </a:endParaRPr>
          </a:p>
          <a:p>
            <a:r>
              <a:rPr lang="es-CO" sz="1800">
                <a:solidFill>
                  <a:srgbClr val="000000"/>
                </a:solidFill>
                <a:latin typeface="Comic Sans MS" pitchFamily="66" charset="0"/>
                <a:cs typeface="Arial" charset="0"/>
              </a:rPr>
              <a:t>CONTRIBUYA CON EL PAGO OPORTUNO DE SUS OBLIGACIONES TRIBUTARIAS.</a:t>
            </a:r>
          </a:p>
        </p:txBody>
      </p:sp>
    </p:spTree>
    <p:extLst>
      <p:ext uri="{BB962C8B-B14F-4D97-AF65-F5344CB8AC3E}">
        <p14:creationId xmlns:p14="http://schemas.microsoft.com/office/powerpoint/2010/main" xmlns="" val="29118354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60420"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60421"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60422"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60423"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
        <p:nvSpPr>
          <p:cNvPr id="9" name="Rectangle 20"/>
          <p:cNvSpPr>
            <a:spLocks noChangeArrowheads="1"/>
          </p:cNvSpPr>
          <p:nvPr/>
        </p:nvSpPr>
        <p:spPr bwMode="auto">
          <a:xfrm>
            <a:off x="1214415" y="1072676"/>
            <a:ext cx="7429520" cy="3970318"/>
          </a:xfrm>
          <a:prstGeom prst="rect">
            <a:avLst/>
          </a:prstGeom>
          <a:noFill/>
          <a:ln w="9525" cap="flat" cmpd="sng">
            <a:noFill/>
            <a:prstDash val="solid"/>
            <a:miter lim="800000"/>
            <a:headEnd/>
            <a:tailEnd/>
          </a:ln>
          <a:effectLst>
            <a:glow rad="139700">
              <a:schemeClr val="accent6">
                <a:satMod val="175000"/>
                <a:alpha val="40000"/>
              </a:schemeClr>
            </a:glow>
          </a:effectLst>
        </p:spPr>
        <p:txBody>
          <a:bodyPr anchor="ctr">
            <a:spAutoFit/>
          </a:bodyPr>
          <a:lstStyle/>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INFORME DE GESTIÓN</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SECRETARIA DE DESARROLLO SOCIAL</a:t>
            </a:r>
            <a:endParaRPr lang="es-CO" sz="2800" i="1" dirty="0">
              <a:solidFill>
                <a:srgbClr val="884106"/>
              </a:solidFill>
              <a:effectLst>
                <a:outerShdw blurRad="38100" dist="38100" dir="2700000" algn="tl">
                  <a:srgbClr val="000000">
                    <a:alpha val="43137"/>
                  </a:srgbClr>
                </a:outerShdw>
              </a:effectLst>
            </a:endParaRPr>
          </a:p>
          <a:p>
            <a:pPr eaLnBrk="0" hangingPunct="0">
              <a:defRPr/>
            </a:pPr>
            <a:endPar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PERIODO</a:t>
            </a:r>
          </a:p>
          <a:p>
            <a:pPr eaLnBrk="0" hangingPunct="0">
              <a:defRPr/>
            </a:pPr>
            <a:endParaRPr lang="es-CO" sz="2800" i="1" dirty="0">
              <a:solidFill>
                <a:srgbClr val="884106"/>
              </a:solidFill>
              <a:effectLst>
                <a:outerShdw blurRad="38100" dist="38100" dir="2700000" algn="tl">
                  <a:srgbClr val="000000">
                    <a:alpha val="43137"/>
                  </a:srgbClr>
                </a:outerShdw>
              </a:effectLst>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ENERO A NOVIEMBRE 30 DE 2012</a:t>
            </a:r>
            <a:endParaRPr lang="es-CO" sz="2800" i="1" dirty="0">
              <a:solidFill>
                <a:srgbClr val="884106"/>
              </a:solidFill>
              <a:effectLst>
                <a:outerShdw blurRad="38100" dist="38100" dir="2700000" algn="tl">
                  <a:srgbClr val="000000">
                    <a:alpha val="43137"/>
                  </a:srgbClr>
                </a:outerShdw>
              </a:effectLst>
            </a:endParaRPr>
          </a:p>
          <a:p>
            <a:pPr algn="l" eaLnBrk="0" hangingPunct="0">
              <a:defRPr/>
            </a:pPr>
            <a:endParaRPr lang="es-CO" sz="2800" dirty="0"/>
          </a:p>
        </p:txBody>
      </p:sp>
    </p:spTree>
    <p:extLst>
      <p:ext uri="{BB962C8B-B14F-4D97-AF65-F5344CB8AC3E}">
        <p14:creationId xmlns:p14="http://schemas.microsoft.com/office/powerpoint/2010/main" xmlns="" val="2989951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61444"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61445"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61446"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61447"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8"/>
          <p:cNvSpPr>
            <a:spLocks noChangeArrowheads="1"/>
          </p:cNvSpPr>
          <p:nvPr/>
        </p:nvSpPr>
        <p:spPr bwMode="auto">
          <a:xfrm>
            <a:off x="374650" y="5986463"/>
            <a:ext cx="8229600" cy="538162"/>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i="1" dirty="0">
                <a:solidFill>
                  <a:srgbClr val="664B20"/>
                </a:solidFill>
                <a:latin typeface="Verdana" pitchFamily="34" charset="0"/>
                <a:cs typeface="Tahoma" pitchFamily="34" charset="0"/>
              </a:rPr>
              <a:t>Para seguir sirviendo !!!</a:t>
            </a:r>
            <a:endParaRPr lang="es-CO" sz="1100" i="1"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endParaRPr lang="es-ES" sz="1200" dirty="0">
              <a:solidFill>
                <a:srgbClr val="CC3300"/>
              </a:solidFill>
            </a:endParaRPr>
          </a:p>
        </p:txBody>
      </p:sp>
      <p:sp>
        <p:nvSpPr>
          <p:cNvPr id="12" name="Rectangle 20"/>
          <p:cNvSpPr>
            <a:spLocks noChangeArrowheads="1"/>
          </p:cNvSpPr>
          <p:nvPr/>
        </p:nvSpPr>
        <p:spPr bwMode="auto">
          <a:xfrm>
            <a:off x="1214415" y="1934451"/>
            <a:ext cx="7429520" cy="2246769"/>
          </a:xfrm>
          <a:prstGeom prst="rect">
            <a:avLst/>
          </a:prstGeom>
          <a:noFill/>
          <a:ln w="9525" cap="flat" cmpd="sng">
            <a:noFill/>
            <a:prstDash val="solid"/>
            <a:miter lim="800000"/>
            <a:headEnd/>
            <a:tailEnd/>
          </a:ln>
          <a:effectLst>
            <a:glow rad="139700">
              <a:schemeClr val="accent6">
                <a:satMod val="175000"/>
                <a:alpha val="40000"/>
              </a:schemeClr>
            </a:glow>
          </a:effectLst>
        </p:spPr>
        <p:txBody>
          <a:bodyPr anchor="ctr">
            <a:spAutoFit/>
          </a:bodyPr>
          <a:lstStyle/>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Ing. LINA MARCELA RODRIGUEZ ROMERO</a:t>
            </a:r>
          </a:p>
          <a:p>
            <a:pPr eaLnBrk="0" hangingPunct="0">
              <a:defRPr/>
            </a:pPr>
            <a:endParaRPr lang="es-CO" sz="2800" i="1" dirty="0">
              <a:solidFill>
                <a:srgbClr val="884106"/>
              </a:solidFill>
              <a:effectLst>
                <a:outerShdw blurRad="38100" dist="38100" dir="2700000" algn="tl">
                  <a:srgbClr val="000000">
                    <a:alpha val="43137"/>
                  </a:srgbClr>
                </a:outerShdw>
              </a:effectLst>
            </a:endParaRPr>
          </a:p>
          <a:p>
            <a:pPr eaLnBrk="0" hangingPunct="0">
              <a:defRPr/>
            </a:pPr>
            <a:r>
              <a:rPr lang="es-CO" sz="2800" b="1" i="1" dirty="0">
                <a:solidFill>
                  <a:srgbClr val="884106"/>
                </a:solidFill>
                <a:effectLst>
                  <a:outerShdw blurRad="38100" dist="38100" dir="2700000" algn="tl">
                    <a:srgbClr val="000000">
                      <a:alpha val="43137"/>
                    </a:srgbClr>
                  </a:outerShdw>
                </a:effectLst>
                <a:latin typeface="Arial" pitchFamily="34" charset="0"/>
                <a:ea typeface="Calibri" pitchFamily="34" charset="0"/>
                <a:cs typeface="Arial" pitchFamily="34" charset="0"/>
              </a:rPr>
              <a:t>SECRETARIA DE DESARROLLO SOCIAL</a:t>
            </a:r>
            <a:endParaRPr lang="es-CO" sz="2800" i="1" dirty="0">
              <a:solidFill>
                <a:srgbClr val="884106"/>
              </a:solidFill>
              <a:effectLst>
                <a:outerShdw blurRad="38100" dist="38100" dir="2700000" algn="tl">
                  <a:srgbClr val="000000">
                    <a:alpha val="43137"/>
                  </a:srgbClr>
                </a:outerShdw>
              </a:effectLst>
            </a:endParaRPr>
          </a:p>
          <a:p>
            <a:pPr algn="l" eaLnBrk="0" hangingPunct="0">
              <a:defRPr/>
            </a:pPr>
            <a:endParaRPr lang="es-CO" sz="2800" dirty="0"/>
          </a:p>
        </p:txBody>
      </p:sp>
    </p:spTree>
    <p:extLst>
      <p:ext uri="{BB962C8B-B14F-4D97-AF65-F5344CB8AC3E}">
        <p14:creationId xmlns:p14="http://schemas.microsoft.com/office/powerpoint/2010/main" xmlns="" val="42400664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1"/>
          <p:cNvSpPr txBox="1">
            <a:spLocks noChangeArrowheads="1"/>
          </p:cNvSpPr>
          <p:nvPr/>
        </p:nvSpPr>
        <p:spPr bwMode="auto">
          <a:xfrm>
            <a:off x="5029200" y="430213"/>
            <a:ext cx="4114800" cy="429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endParaRPr lang="es-CO" sz="2800">
              <a:solidFill>
                <a:srgbClr val="FF9933"/>
              </a:solidFill>
              <a:cs typeface="Times New Roman" pitchFamily="18" charset="0"/>
            </a:endParaRPr>
          </a:p>
          <a:p>
            <a:pPr eaLnBrk="1" hangingPunct="1">
              <a:spcBef>
                <a:spcPct val="50000"/>
              </a:spcBef>
            </a:pPr>
            <a:r>
              <a:rPr lang="es-ES" sz="2800" b="1">
                <a:latin typeface="Comic Sans MS" pitchFamily="66" charset="0"/>
                <a:cs typeface="Arial" charset="0"/>
              </a:rPr>
              <a:t>SECTOR JUSTICIA Y FORTALECIMIENTO ADMINISTRATIVO</a:t>
            </a:r>
            <a:endParaRPr lang="es-CO" sz="1800">
              <a:solidFill>
                <a:schemeClr val="bg1"/>
              </a:solidFill>
              <a:latin typeface="Comic Sans MS" pitchFamily="66" charset="0"/>
              <a:cs typeface="Arial" charset="0"/>
            </a:endParaRPr>
          </a:p>
          <a:p>
            <a:pPr algn="just" eaLnBrk="1" hangingPunct="1">
              <a:spcBef>
                <a:spcPct val="50000"/>
              </a:spcBef>
            </a:pPr>
            <a:endParaRPr lang="es-CO" sz="1800">
              <a:solidFill>
                <a:schemeClr val="bg1"/>
              </a:solidFill>
              <a:latin typeface="Verdana" pitchFamily="34" charset="0"/>
            </a:endParaRPr>
          </a:p>
          <a:p>
            <a:pPr algn="just" eaLnBrk="1" hangingPunct="1"/>
            <a:endParaRPr lang="es-ES" sz="2000">
              <a:latin typeface="Arial" charset="0"/>
              <a:cs typeface="Arial" charset="0"/>
            </a:endParaRPr>
          </a:p>
          <a:p>
            <a:pPr algn="just" eaLnBrk="1" hangingPunct="1"/>
            <a:r>
              <a:rPr lang="es-ES" sz="2000" i="1">
                <a:latin typeface="Comic Sans MS" pitchFamily="66" charset="0"/>
                <a:cs typeface="Arial" charset="0"/>
              </a:rPr>
              <a:t>Realizar acciones pertinentes para conservar la convivencia y garantizar los Derechos Constitucionales de todos los Gachalunos</a:t>
            </a:r>
            <a:r>
              <a:rPr lang="es-ES" sz="2000">
                <a:latin typeface="Comic Sans MS" pitchFamily="66" charset="0"/>
                <a:cs typeface="Arial" charset="0"/>
              </a:rPr>
              <a:t>. </a:t>
            </a:r>
            <a:endParaRPr lang="es-CO" sz="2000">
              <a:latin typeface="Comic Sans MS" pitchFamily="66" charset="0"/>
              <a:cs typeface="Arial" charset="0"/>
            </a:endParaRPr>
          </a:p>
        </p:txBody>
      </p:sp>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2052" name="WordArt 7"/>
          <p:cNvSpPr>
            <a:spLocks noChangeArrowheads="1" noChangeShapeType="1" noTextEdit="1"/>
          </p:cNvSpPr>
          <p:nvPr/>
        </p:nvSpPr>
        <p:spPr bwMode="auto">
          <a:xfrm rot="-54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7174"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175" name="Line 6"/>
          <p:cNvSpPr>
            <a:spLocks noChangeShapeType="1"/>
          </p:cNvSpPr>
          <p:nvPr/>
        </p:nvSpPr>
        <p:spPr bwMode="auto">
          <a:xfrm>
            <a:off x="1081088"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7177"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7178" name="Rectangle 39"/>
          <p:cNvSpPr>
            <a:spLocks noChangeArrowheads="1"/>
          </p:cNvSpPr>
          <p:nvPr/>
        </p:nvSpPr>
        <p:spPr bwMode="auto">
          <a:xfrm>
            <a:off x="157163"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solidFill>
                <a:srgbClr val="FF0000"/>
              </a:solidFill>
            </a:endParaRPr>
          </a:p>
        </p:txBody>
      </p:sp>
      <p:sp>
        <p:nvSpPr>
          <p:cNvPr id="2062" name="Text Box 40"/>
          <p:cNvSpPr txBox="1">
            <a:spLocks noChangeArrowheads="1"/>
          </p:cNvSpPr>
          <p:nvPr/>
        </p:nvSpPr>
        <p:spPr bwMode="auto">
          <a:xfrm>
            <a:off x="309537" y="5429265"/>
            <a:ext cx="762000" cy="132343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l">
              <a:spcBef>
                <a:spcPct val="50000"/>
              </a:spcBef>
              <a:defRPr/>
            </a:pPr>
            <a:r>
              <a:rPr lang="es-ES" sz="8000" b="1" spc="150" dirty="0">
                <a:ln w="11430"/>
                <a:solidFill>
                  <a:srgbClr val="F8F8F8"/>
                </a:solidFill>
                <a:effectLst>
                  <a:outerShdw blurRad="25400" algn="tl" rotWithShape="0">
                    <a:srgbClr val="000000">
                      <a:alpha val="43000"/>
                    </a:srgbClr>
                  </a:outerShdw>
                </a:effectLst>
                <a:latin typeface="Stencil" pitchFamily="82" charset="0"/>
              </a:rPr>
              <a:t>A</a:t>
            </a:r>
          </a:p>
        </p:txBody>
      </p:sp>
      <p:sp>
        <p:nvSpPr>
          <p:cNvPr id="7182" name="Text Box 24"/>
          <p:cNvSpPr txBox="1">
            <a:spLocks noChangeArrowheads="1"/>
          </p:cNvSpPr>
          <p:nvPr/>
        </p:nvSpPr>
        <p:spPr bwMode="auto">
          <a:xfrm>
            <a:off x="5127625" y="2628900"/>
            <a:ext cx="2743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defRPr/>
            </a:pPr>
            <a:r>
              <a:rPr lang="es-ES" sz="3200" b="1" dirty="0" smtClean="0">
                <a:solidFill>
                  <a:schemeClr val="tx1">
                    <a:lumMod val="95000"/>
                    <a:lumOff val="5000"/>
                  </a:schemeClr>
                </a:solidFill>
                <a:latin typeface="Comic Sans MS" pitchFamily="66" charset="0"/>
              </a:rPr>
              <a:t>OBJETIVO</a:t>
            </a:r>
            <a:endParaRPr lang="es-ES" dirty="0" smtClean="0">
              <a:solidFill>
                <a:schemeClr val="tx1">
                  <a:lumMod val="95000"/>
                  <a:lumOff val="5000"/>
                </a:schemeClr>
              </a:solidFill>
              <a:latin typeface="Comic Sans MS" pitchFamily="66" charset="0"/>
            </a:endParaRPr>
          </a:p>
        </p:txBody>
      </p:sp>
      <p:pic>
        <p:nvPicPr>
          <p:cNvPr id="718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8125" y="5000625"/>
            <a:ext cx="1071563"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1" descr="http://mivozcolombia.files.wordpress.com/2012/06/homewpcompublic_htmlwp-contentblogs-dira9f14711892files201206justicia.jpg"/>
          <p:cNvPicPr>
            <a:picLocks noChangeAspect="1" noChangeArrowheads="1"/>
          </p:cNvPicPr>
          <p:nvPr/>
        </p:nvPicPr>
        <p:blipFill>
          <a:blip r:embed="rId3" cstate="print"/>
          <a:srcRect/>
          <a:stretch>
            <a:fillRect/>
          </a:stretch>
        </p:blipFill>
        <p:spPr bwMode="auto">
          <a:xfrm>
            <a:off x="1417638" y="1190625"/>
            <a:ext cx="3370262" cy="4541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82017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p:cNvSpPr>
            <a:spLocks noChangeArrowheads="1" noChangeShapeType="1" noTextEdit="1"/>
          </p:cNvSpPr>
          <p:nvPr/>
        </p:nvSpPr>
        <p:spPr bwMode="auto">
          <a:xfrm rot="16200000">
            <a:off x="-2176493"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3"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62468" name="Line 5"/>
          <p:cNvSpPr>
            <a:spLocks noChangeShapeType="1"/>
          </p:cNvSpPr>
          <p:nvPr/>
        </p:nvSpPr>
        <p:spPr bwMode="auto">
          <a:xfrm flipV="1">
            <a:off x="1000125" y="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62469"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62470" name="Text Box 40"/>
          <p:cNvSpPr txBox="1">
            <a:spLocks noChangeArrowheads="1"/>
          </p:cNvSpPr>
          <p:nvPr/>
        </p:nvSpPr>
        <p:spPr bwMode="auto">
          <a:xfrm>
            <a:off x="238125" y="5546725"/>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62471"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56600" y="5572125"/>
            <a:ext cx="7159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10 Imagen" descr="I:\DCIM\100PHOTO\SAM_1007.JPG"/>
          <p:cNvPicPr/>
          <p:nvPr/>
        </p:nvPicPr>
        <p:blipFill>
          <a:blip r:embed="rId3" cstate="print"/>
          <a:srcRect/>
          <a:stretch>
            <a:fillRect/>
          </a:stretch>
        </p:blipFill>
        <p:spPr bwMode="auto">
          <a:xfrm>
            <a:off x="1331913" y="765175"/>
            <a:ext cx="2447925" cy="1571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10 Imagen" descr="Foto0452.jpg"/>
          <p:cNvPicPr/>
          <p:nvPr/>
        </p:nvPicPr>
        <p:blipFill>
          <a:blip r:embed="rId4" cstate="print"/>
          <a:stretch>
            <a:fillRect/>
          </a:stretch>
        </p:blipFill>
        <p:spPr>
          <a:xfrm>
            <a:off x="5740400" y="620713"/>
            <a:ext cx="2503488"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12 Imagen" descr="D:\ARCHIVOS VARIOS\DISCAPACIDAD 2012\fotico trabajo\DSC00753.jpg"/>
          <p:cNvPicPr/>
          <p:nvPr/>
        </p:nvPicPr>
        <p:blipFill>
          <a:blip r:embed="rId5" cstate="print"/>
          <a:srcRect/>
          <a:stretch>
            <a:fillRect/>
          </a:stretch>
        </p:blipFill>
        <p:spPr bwMode="auto">
          <a:xfrm>
            <a:off x="3865563" y="2276475"/>
            <a:ext cx="1785937"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139" name="Picture 1" descr="G:\110_PANA\P1100173.JPG"/>
          <p:cNvPicPr>
            <a:picLocks noChangeAspect="1" noChangeArrowheads="1"/>
          </p:cNvPicPr>
          <p:nvPr/>
        </p:nvPicPr>
        <p:blipFill>
          <a:blip r:embed="rId6" cstate="print"/>
          <a:srcRect/>
          <a:stretch>
            <a:fillRect/>
          </a:stretch>
        </p:blipFill>
        <p:spPr bwMode="auto">
          <a:xfrm>
            <a:off x="5724525" y="4108450"/>
            <a:ext cx="2519363" cy="176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6" name="Picture 2" descr="C:\Users\ANGEL\AppData\Local\Temp\IMG_8477.JPG"/>
          <p:cNvPicPr>
            <a:picLocks noChangeAspect="1" noChangeArrowheads="1"/>
          </p:cNvPicPr>
          <p:nvPr/>
        </p:nvPicPr>
        <p:blipFill>
          <a:blip r:embed="rId7" cstate="print"/>
          <a:srcRect/>
          <a:stretch>
            <a:fillRect/>
          </a:stretch>
        </p:blipFill>
        <p:spPr bwMode="auto">
          <a:xfrm>
            <a:off x="1077913" y="4076700"/>
            <a:ext cx="2701925" cy="1804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38"/>
          <p:cNvSpPr>
            <a:spLocks noChangeArrowheads="1"/>
          </p:cNvSpPr>
          <p:nvPr/>
        </p:nvSpPr>
        <p:spPr bwMode="auto">
          <a:xfrm>
            <a:off x="827088" y="6092825"/>
            <a:ext cx="8229600" cy="585788"/>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LINA MARCELA  RODRIGUEZ R.</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DE DESARROLLO SOCIAL</a:t>
            </a:r>
            <a:endParaRPr lang="es-ES" sz="1200" dirty="0">
              <a:solidFill>
                <a:srgbClr val="CC3300"/>
              </a:solidFill>
            </a:endParaRPr>
          </a:p>
        </p:txBody>
      </p:sp>
    </p:spTree>
    <p:extLst>
      <p:ext uri="{BB962C8B-B14F-4D97-AF65-F5344CB8AC3E}">
        <p14:creationId xmlns:p14="http://schemas.microsoft.com/office/powerpoint/2010/main" xmlns="" val="36553162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1"/>
          <p:cNvSpPr txBox="1">
            <a:spLocks noChangeArrowheads="1"/>
          </p:cNvSpPr>
          <p:nvPr/>
        </p:nvSpPr>
        <p:spPr bwMode="auto">
          <a:xfrm>
            <a:off x="1171575" y="465138"/>
            <a:ext cx="7715250"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ES" sz="1800" b="1">
                <a:latin typeface="Comic Sans MS" pitchFamily="66" charset="0"/>
                <a:cs typeface="Arial" charset="0"/>
              </a:rPr>
              <a:t>SECTOR JUSTICIA Y FORTALECIMIENTO ADMINISTRATIVO</a:t>
            </a:r>
            <a:endParaRPr lang="es-CO" sz="1800">
              <a:solidFill>
                <a:schemeClr val="bg1"/>
              </a:solidFill>
              <a:latin typeface="Comic Sans MS" pitchFamily="66" charset="0"/>
              <a:cs typeface="Arial" charset="0"/>
            </a:endParaRPr>
          </a:p>
          <a:p>
            <a:pPr algn="just" eaLnBrk="1" hangingPunct="1">
              <a:spcBef>
                <a:spcPct val="50000"/>
              </a:spcBef>
            </a:pPr>
            <a:endParaRPr lang="es-CO" sz="1800">
              <a:solidFill>
                <a:schemeClr val="bg1"/>
              </a:solidFill>
              <a:latin typeface="Verdana" pitchFamily="34" charset="0"/>
            </a:endParaRPr>
          </a:p>
          <a:p>
            <a:pPr algn="just" eaLnBrk="1" hangingPunct="1"/>
            <a:endParaRPr lang="es-ES" sz="2000">
              <a:latin typeface="Arial" charset="0"/>
              <a:cs typeface="Arial" charset="0"/>
            </a:endParaRPr>
          </a:p>
        </p:txBody>
      </p:sp>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a:t>
            </a:r>
            <a:r>
              <a:rPr lang="es-CO" sz="2000" b="1" dirty="0" err="1">
                <a:solidFill>
                  <a:srgbClr val="664B20"/>
                </a:solidFill>
                <a:latin typeface="Verdana" pitchFamily="34" charset="0"/>
                <a:cs typeface="Tahoma" pitchFamily="34" charset="0"/>
              </a:rPr>
              <a:t>GACHALA</a:t>
            </a:r>
            <a:r>
              <a:rPr lang="es-CO" sz="2000" b="1" dirty="0">
                <a:solidFill>
                  <a:srgbClr val="664B20"/>
                </a:solidFill>
                <a:latin typeface="Verdana" pitchFamily="34" charset="0"/>
                <a:cs typeface="Tahoma" pitchFamily="34" charset="0"/>
              </a:rPr>
              <a:t>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3076"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914400"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8198" name="Line 5"/>
          <p:cNvSpPr>
            <a:spLocks noChangeShapeType="1"/>
          </p:cNvSpPr>
          <p:nvPr/>
        </p:nvSpPr>
        <p:spPr bwMode="auto">
          <a:xfrm flipV="1">
            <a:off x="9906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8199"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8201"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8202"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8203"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8204"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5" name="20 CuadroTexto"/>
          <p:cNvSpPr txBox="1">
            <a:spLocks noChangeArrowheads="1"/>
          </p:cNvSpPr>
          <p:nvPr/>
        </p:nvSpPr>
        <p:spPr bwMode="auto">
          <a:xfrm>
            <a:off x="1403350" y="1011238"/>
            <a:ext cx="38227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CO" sz="1600">
                <a:latin typeface="Comic Sans MS" pitchFamily="66" charset="0"/>
                <a:cs typeface="Arial" charset="0"/>
              </a:rPr>
              <a:t>En materia de seguridad se realizan patrullajes,  retenes en</a:t>
            </a:r>
          </a:p>
          <a:p>
            <a:pPr algn="just" eaLnBrk="1" hangingPunct="1"/>
            <a:r>
              <a:rPr lang="es-CO" sz="1600">
                <a:latin typeface="Comic Sans MS" pitchFamily="66" charset="0"/>
                <a:cs typeface="Arial" charset="0"/>
              </a:rPr>
              <a:t>el Municipio por parte de la Policía Nacional y Ejército. </a:t>
            </a:r>
            <a:endParaRPr lang="es-ES" sz="1600">
              <a:latin typeface="Comic Sans MS" pitchFamily="66" charset="0"/>
              <a:cs typeface="Arial" charset="0"/>
            </a:endParaRPr>
          </a:p>
          <a:p>
            <a:pPr algn="just" eaLnBrk="1" hangingPunct="1"/>
            <a:r>
              <a:rPr lang="es-CO" sz="1600">
                <a:latin typeface="Comic Sans MS" pitchFamily="66" charset="0"/>
                <a:cs typeface="Arial" charset="0"/>
              </a:rPr>
              <a:t> </a:t>
            </a:r>
            <a:endParaRPr lang="es-ES" sz="1600">
              <a:latin typeface="Comic Sans MS" pitchFamily="66" charset="0"/>
              <a:cs typeface="Arial" charset="0"/>
            </a:endParaRPr>
          </a:p>
          <a:p>
            <a:pPr algn="just" eaLnBrk="1" hangingPunct="1"/>
            <a:r>
              <a:rPr lang="es-CO" sz="1600">
                <a:latin typeface="Comic Sans MS" pitchFamily="66" charset="0"/>
                <a:cs typeface="Arial" charset="0"/>
              </a:rPr>
              <a:t>Se han realizado diferentes reuniones con la comunidad en el Municipio, con el fin de fortalecer la red de cooperantes e incentivar a que las personas denuncien cualquier sospecha que atente contra la seguridad, esto ha generado conciencia y compromiso ciudadano, los resultados se han visto ya que se han disminuido en gran porcentaje el número de homicidios, desplazamientos, manteniendo un control del orden público</a:t>
            </a:r>
            <a:endParaRPr lang="es-ES" sz="1600">
              <a:latin typeface="Comic Sans MS" pitchFamily="66" charset="0"/>
              <a:cs typeface="Arial" charset="0"/>
            </a:endParaRPr>
          </a:p>
        </p:txBody>
      </p:sp>
      <p:pic>
        <p:nvPicPr>
          <p:cNvPr id="8206" name="Picture 14" descr="C:\Users\user\Desktop\fotos\DSC029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5600" y="1773238"/>
            <a:ext cx="3457575" cy="2592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84365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1"/>
          <p:cNvSpPr txBox="1">
            <a:spLocks noChangeArrowheads="1"/>
          </p:cNvSpPr>
          <p:nvPr/>
        </p:nvSpPr>
        <p:spPr bwMode="auto">
          <a:xfrm>
            <a:off x="1071563" y="138113"/>
            <a:ext cx="7715250"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es-ES" sz="1800" b="1">
                <a:latin typeface="Comic Sans MS" pitchFamily="66" charset="0"/>
                <a:cs typeface="Arial" charset="0"/>
              </a:rPr>
              <a:t>SECTOR JUSTICIA Y FORTALECIMIENTO ADMINISTRATIVO</a:t>
            </a:r>
            <a:endParaRPr lang="es-CO" sz="1800">
              <a:solidFill>
                <a:schemeClr val="bg1"/>
              </a:solidFill>
              <a:latin typeface="Comic Sans MS" pitchFamily="66" charset="0"/>
              <a:cs typeface="Arial" charset="0"/>
            </a:endParaRPr>
          </a:p>
          <a:p>
            <a:pPr algn="just" eaLnBrk="1" hangingPunct="1">
              <a:spcBef>
                <a:spcPct val="50000"/>
              </a:spcBef>
            </a:pPr>
            <a:endParaRPr lang="es-CO" sz="1800">
              <a:solidFill>
                <a:schemeClr val="bg1"/>
              </a:solidFill>
              <a:latin typeface="Verdana" pitchFamily="34" charset="0"/>
            </a:endParaRPr>
          </a:p>
          <a:p>
            <a:pPr algn="just" eaLnBrk="1" hangingPunct="1"/>
            <a:endParaRPr lang="es-ES" sz="2000">
              <a:latin typeface="Arial" charset="0"/>
              <a:cs typeface="Arial" charset="0"/>
            </a:endParaRPr>
          </a:p>
        </p:txBody>
      </p:sp>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4100"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842963"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9222" name="Line 5"/>
          <p:cNvSpPr>
            <a:spLocks noChangeShapeType="1"/>
          </p:cNvSpPr>
          <p:nvPr/>
        </p:nvSpPr>
        <p:spPr bwMode="auto">
          <a:xfrm flipV="1">
            <a:off x="1143000"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9223"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9225"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9226" name="Rectangle 39"/>
          <p:cNvSpPr>
            <a:spLocks noChangeArrowheads="1"/>
          </p:cNvSpPr>
          <p:nvPr/>
        </p:nvSpPr>
        <p:spPr bwMode="auto">
          <a:xfrm>
            <a:off x="88900"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9227" name="Text Box 40"/>
          <p:cNvSpPr txBox="1">
            <a:spLocks noChangeArrowheads="1"/>
          </p:cNvSpPr>
          <p:nvPr/>
        </p:nvSpPr>
        <p:spPr bwMode="auto">
          <a:xfrm>
            <a:off x="228600" y="5410200"/>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9228"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9" name="20 CuadroTexto"/>
          <p:cNvSpPr txBox="1">
            <a:spLocks noChangeArrowheads="1"/>
          </p:cNvSpPr>
          <p:nvPr/>
        </p:nvSpPr>
        <p:spPr bwMode="auto">
          <a:xfrm>
            <a:off x="1228725" y="476250"/>
            <a:ext cx="7429500" cy="344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endParaRPr lang="es-ES" sz="1600">
              <a:latin typeface="Arial" charset="0"/>
              <a:cs typeface="Arial" charset="0"/>
            </a:endParaRPr>
          </a:p>
          <a:p>
            <a:pPr algn="r" eaLnBrk="1" hangingPunct="1"/>
            <a:r>
              <a:rPr lang="es-ES" sz="1600" b="1" u="sng">
                <a:latin typeface="Comic Sans MS" pitchFamily="66" charset="0"/>
                <a:cs typeface="Arial" charset="0"/>
              </a:rPr>
              <a:t>FONDO DE SEGURIDAD</a:t>
            </a:r>
          </a:p>
          <a:p>
            <a:pPr algn="just" eaLnBrk="1" hangingPunct="1"/>
            <a:endParaRPr lang="es-CO" sz="1600">
              <a:latin typeface="Comic Sans MS" pitchFamily="66" charset="0"/>
            </a:endParaRPr>
          </a:p>
          <a:p>
            <a:pPr algn="just" eaLnBrk="1" hangingPunct="1"/>
            <a:r>
              <a:rPr lang="es-CO" sz="1600">
                <a:latin typeface="Comic Sans MS" pitchFamily="66" charset="0"/>
                <a:cs typeface="Arial" charset="0"/>
              </a:rPr>
              <a:t>Tiene su fundamento legal en la Ley 418 de 1997, Ley 782 de 2002, la Administración Municipal ha aunado esfuerzos con los organismos de seguridad con el fin de establecer actividades tendientes a fortalecer y generar un ambiente sano en cuanto a la seguridad ciudadana y la preservación del orden público suministrándoles combustible y raciones alimenticias a la  Policía Nacional , Ejército Nacional, SIJIN, Cuerpo Técnico de Investigación C.T.I, Fiscalía, como parte de apoyo para el desarrollo de sus actividades.</a:t>
            </a:r>
          </a:p>
          <a:p>
            <a:pPr algn="just" eaLnBrk="1" hangingPunct="1"/>
            <a:endParaRPr lang="es-ES" sz="2000">
              <a:latin typeface="Arial" charset="0"/>
              <a:cs typeface="Arial" charset="0"/>
            </a:endParaRPr>
          </a:p>
          <a:p>
            <a:pPr algn="just" eaLnBrk="1" hangingPunct="1"/>
            <a:endParaRPr lang="es-ES" sz="2200">
              <a:latin typeface="Arial" charset="0"/>
              <a:cs typeface="Arial" charset="0"/>
            </a:endParaRPr>
          </a:p>
        </p:txBody>
      </p:sp>
      <p:pic>
        <p:nvPicPr>
          <p:cNvPr id="9230" name="Picture 14" descr="F:\rendicoin de cuentas\CONCEJOS DE SEGURIDAD\HNI_0017.JPG"/>
          <p:cNvPicPr>
            <a:picLocks noChangeAspect="1" noChangeArrowheads="1"/>
          </p:cNvPicPr>
          <p:nvPr/>
        </p:nvPicPr>
        <p:blipFill>
          <a:blip r:embed="rId3" cstate="print"/>
          <a:srcRect/>
          <a:stretch>
            <a:fillRect/>
          </a:stretch>
        </p:blipFill>
        <p:spPr bwMode="auto">
          <a:xfrm>
            <a:off x="4140200" y="3213100"/>
            <a:ext cx="3709988"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96563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1"/>
          <p:cNvSpPr txBox="1">
            <a:spLocks noChangeArrowheads="1"/>
          </p:cNvSpPr>
          <p:nvPr/>
        </p:nvSpPr>
        <p:spPr bwMode="auto">
          <a:xfrm>
            <a:off x="1071563" y="138113"/>
            <a:ext cx="7715250" cy="423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endParaRPr lang="es-CO" sz="2800">
              <a:solidFill>
                <a:srgbClr val="FF9933"/>
              </a:solidFill>
              <a:cs typeface="Times New Roman" pitchFamily="18" charset="0"/>
            </a:endParaRPr>
          </a:p>
          <a:p>
            <a:pPr algn="r" eaLnBrk="1" hangingPunct="1">
              <a:spcBef>
                <a:spcPct val="50000"/>
              </a:spcBef>
            </a:pPr>
            <a:r>
              <a:rPr lang="es-ES" sz="1600" b="1" u="sng">
                <a:latin typeface="Comic Sans MS" pitchFamily="66" charset="0"/>
                <a:cs typeface="Arial" charset="0"/>
              </a:rPr>
              <a:t>SECTORES ESPECIALES</a:t>
            </a:r>
          </a:p>
          <a:p>
            <a:pPr algn="r" eaLnBrk="1" hangingPunct="1">
              <a:spcBef>
                <a:spcPct val="50000"/>
              </a:spcBef>
            </a:pPr>
            <a:r>
              <a:rPr lang="es-ES" sz="1600" b="1">
                <a:latin typeface="Comic Sans MS" pitchFamily="66" charset="0"/>
                <a:cs typeface="Arial" charset="0"/>
              </a:rPr>
              <a:t>PLAN DE ATENCIÓN Y PROTECCIÓN A LA POBLACIÓN DESPLAZADA</a:t>
            </a:r>
          </a:p>
          <a:p>
            <a:pPr algn="just" eaLnBrk="1" hangingPunct="1"/>
            <a:endParaRPr lang="es-CO" sz="1800">
              <a:latin typeface="Comic Sans MS" pitchFamily="66" charset="0"/>
              <a:cs typeface="Arial" charset="0"/>
            </a:endParaRPr>
          </a:p>
          <a:p>
            <a:pPr algn="just" eaLnBrk="1" hangingPunct="1"/>
            <a:r>
              <a:rPr lang="es-CO" sz="1600">
                <a:latin typeface="Comic Sans MS" pitchFamily="66" charset="0"/>
                <a:cs typeface="Arial" charset="0"/>
              </a:rPr>
              <a:t>Se le ha brindado toda la colaboración a las diferentes entidades del orden Nacional y Departamental en el suministro de información de esta población y de los beneficios que han tenido del ente territorial tales como:</a:t>
            </a:r>
            <a:endParaRPr lang="es-ES" sz="1600">
              <a:latin typeface="Comic Sans MS" pitchFamily="66" charset="0"/>
              <a:cs typeface="Arial" charset="0"/>
            </a:endParaRPr>
          </a:p>
          <a:p>
            <a:pPr algn="just" eaLnBrk="1" hangingPunct="1"/>
            <a:r>
              <a:rPr lang="es-CO" sz="1600">
                <a:latin typeface="Comic Sans MS" pitchFamily="66" charset="0"/>
                <a:cs typeface="Arial" charset="0"/>
              </a:rPr>
              <a:t> </a:t>
            </a:r>
            <a:endParaRPr lang="es-ES" sz="1600">
              <a:latin typeface="Comic Sans MS" pitchFamily="66" charset="0"/>
              <a:cs typeface="Arial" charset="0"/>
            </a:endParaRPr>
          </a:p>
          <a:p>
            <a:pPr algn="just" eaLnBrk="1" hangingPunct="1"/>
            <a:r>
              <a:rPr lang="es-CO" sz="1600">
                <a:latin typeface="Comic Sans MS" pitchFamily="66" charset="0"/>
                <a:cs typeface="Arial" charset="0"/>
              </a:rPr>
              <a:t>Afiliación al Régimen Subsidiado en Salud.</a:t>
            </a:r>
            <a:endParaRPr lang="es-ES" sz="1600">
              <a:latin typeface="Comic Sans MS" pitchFamily="66" charset="0"/>
              <a:cs typeface="Arial" charset="0"/>
            </a:endParaRPr>
          </a:p>
          <a:p>
            <a:pPr algn="just" eaLnBrk="1" hangingPunct="1"/>
            <a:r>
              <a:rPr lang="es-CO" sz="1600">
                <a:latin typeface="Comic Sans MS" pitchFamily="66" charset="0"/>
                <a:cs typeface="Arial" charset="0"/>
              </a:rPr>
              <a:t>Afiliación a los programas sociales del municipio y del Gobierno Nacional.</a:t>
            </a:r>
            <a:endParaRPr lang="es-ES" sz="1600">
              <a:latin typeface="Comic Sans MS" pitchFamily="66" charset="0"/>
              <a:cs typeface="Arial" charset="0"/>
            </a:endParaRPr>
          </a:p>
          <a:p>
            <a:pPr algn="just" eaLnBrk="1" hangingPunct="1"/>
            <a:r>
              <a:rPr lang="es-CO" sz="1600">
                <a:latin typeface="Comic Sans MS" pitchFamily="66" charset="0"/>
                <a:cs typeface="Arial" charset="0"/>
              </a:rPr>
              <a:t>Acceso a la educación.</a:t>
            </a:r>
            <a:endParaRPr lang="es-ES" sz="1600">
              <a:latin typeface="Comic Sans MS" pitchFamily="66" charset="0"/>
              <a:cs typeface="Arial" charset="0"/>
            </a:endParaRPr>
          </a:p>
          <a:p>
            <a:pPr algn="just" eaLnBrk="1" hangingPunct="1"/>
            <a:r>
              <a:rPr lang="es-CO" sz="1600">
                <a:latin typeface="Comic Sans MS" pitchFamily="66" charset="0"/>
                <a:cs typeface="Arial" charset="0"/>
              </a:rPr>
              <a:t>Transporte  Escolar</a:t>
            </a:r>
            <a:endParaRPr lang="es-ES" sz="1600">
              <a:latin typeface="Comic Sans MS" pitchFamily="66" charset="0"/>
              <a:cs typeface="Arial" charset="0"/>
            </a:endParaRPr>
          </a:p>
          <a:p>
            <a:pPr algn="just" eaLnBrk="1" hangingPunct="1">
              <a:spcBef>
                <a:spcPct val="50000"/>
              </a:spcBef>
            </a:pPr>
            <a:endParaRPr lang="es-CO" sz="1800" b="1">
              <a:solidFill>
                <a:schemeClr val="bg1"/>
              </a:solidFill>
              <a:latin typeface="Arial" charset="0"/>
              <a:cs typeface="Arial" charset="0"/>
            </a:endParaRPr>
          </a:p>
          <a:p>
            <a:pPr algn="just" eaLnBrk="1" hangingPunct="1"/>
            <a:endParaRPr lang="es-ES" sz="2000">
              <a:latin typeface="Arial" charset="0"/>
              <a:cs typeface="Arial" charset="0"/>
            </a:endParaRPr>
          </a:p>
        </p:txBody>
      </p:sp>
      <p:sp>
        <p:nvSpPr>
          <p:cNvPr id="2086" name="Rectangle 38"/>
          <p:cNvSpPr>
            <a:spLocks noChangeArrowheads="1"/>
          </p:cNvSpPr>
          <p:nvPr/>
        </p:nvSpPr>
        <p:spPr bwMode="auto">
          <a:xfrm>
            <a:off x="914400" y="6105525"/>
            <a:ext cx="8229600" cy="584200"/>
          </a:xfrm>
          <a:prstGeom prst="rect">
            <a:avLst/>
          </a:prstGeom>
          <a:noFill/>
          <a:ln w="9525">
            <a:noFill/>
            <a:miter lim="800000"/>
            <a:headEnd/>
            <a:tailEnd/>
          </a:ln>
          <a:effectLst/>
        </p:spPr>
        <p:txBody>
          <a:bodyPr>
            <a:spAutoFit/>
          </a:bodyPr>
          <a:lstStyle/>
          <a:p>
            <a:pPr>
              <a:defRPr/>
            </a:pPr>
            <a:r>
              <a:rPr lang="es-CO" sz="2000" b="1" dirty="0">
                <a:solidFill>
                  <a:srgbClr val="664B20"/>
                </a:solidFill>
                <a:latin typeface="Verdana" pitchFamily="34" charset="0"/>
                <a:cs typeface="Tahoma" pitchFamily="34" charset="0"/>
              </a:rPr>
              <a:t>LCALDIA DE GACHALA    </a:t>
            </a:r>
            <a:r>
              <a:rPr lang="es-CO" sz="1800" b="1" dirty="0">
                <a:solidFill>
                  <a:srgbClr val="CC3300"/>
                </a:solidFill>
                <a:effectLst>
                  <a:outerShdw blurRad="38100" dist="38100" dir="2700000" algn="tl">
                    <a:srgbClr val="000000"/>
                  </a:outerShdw>
                </a:effectLst>
                <a:latin typeface="Verdana" pitchFamily="34" charset="0"/>
                <a:cs typeface="Tahoma" pitchFamily="34" charset="0"/>
              </a:rPr>
              <a:t>GLORIA EMILSEN DAZA URREGO</a:t>
            </a:r>
            <a:endParaRPr lang="es-CO" sz="1200" dirty="0">
              <a:solidFill>
                <a:srgbClr val="CC3300"/>
              </a:solidFill>
              <a:effectLst>
                <a:outerShdw blurRad="38100" dist="38100" dir="2700000" algn="tl">
                  <a:srgbClr val="000000"/>
                </a:outerShdw>
              </a:effectLst>
              <a:cs typeface="Times New Roman" pitchFamily="18" charset="0"/>
            </a:endParaRPr>
          </a:p>
          <a:p>
            <a:pPr eaLnBrk="0" hangingPunct="0">
              <a:defRPr/>
            </a:pPr>
            <a:r>
              <a:rPr lang="es-CO" sz="900" b="1" dirty="0">
                <a:latin typeface="Verdana" pitchFamily="34" charset="0"/>
                <a:cs typeface="Times New Roman" pitchFamily="18" charset="0"/>
              </a:rPr>
              <a:t>                                                                                            </a:t>
            </a:r>
            <a:r>
              <a:rPr lang="es-ES" sz="1200" b="1" dirty="0">
                <a:solidFill>
                  <a:srgbClr val="CC3300"/>
                </a:solidFill>
                <a:latin typeface="Verdana" pitchFamily="34" charset="0"/>
                <a:cs typeface="Times New Roman" pitchFamily="18" charset="0"/>
              </a:rPr>
              <a:t>SECRETARIA GENERAL Y DE GOBIERNO</a:t>
            </a:r>
            <a:endParaRPr lang="es-ES" sz="1200" dirty="0">
              <a:solidFill>
                <a:srgbClr val="CC3300"/>
              </a:solidFill>
            </a:endParaRPr>
          </a:p>
        </p:txBody>
      </p:sp>
      <p:sp>
        <p:nvSpPr>
          <p:cNvPr id="5124" name="WordArt 7"/>
          <p:cNvSpPr>
            <a:spLocks noChangeArrowheads="1" noChangeShapeType="1" noTextEdit="1"/>
          </p:cNvSpPr>
          <p:nvPr/>
        </p:nvSpPr>
        <p:spPr bwMode="auto">
          <a:xfrm rot="16200000">
            <a:off x="-2105025" y="2476500"/>
            <a:ext cx="4876800" cy="381000"/>
          </a:xfrm>
          <a:prstGeom prst="rect">
            <a:avLst/>
          </a:prstGeom>
        </p:spPr>
        <p:txBody>
          <a:bodyPr wrap="none" fromWordArt="1">
            <a:prstTxWarp prst="textPlain">
              <a:avLst>
                <a:gd name="adj" fmla="val 50000"/>
              </a:avLst>
            </a:prstTxWarp>
          </a:bodyPr>
          <a:lstStyle/>
          <a:p>
            <a:pPr>
              <a:defRPr/>
            </a:pPr>
            <a:r>
              <a:rPr lang="es-CO"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INFORME DE GESTIÓN</a:t>
            </a:r>
          </a:p>
        </p:txBody>
      </p:sp>
      <p:sp>
        <p:nvSpPr>
          <p:cNvPr id="2" name="Text Box 4"/>
          <p:cNvSpPr txBox="1">
            <a:spLocks noChangeArrowheads="1"/>
          </p:cNvSpPr>
          <p:nvPr/>
        </p:nvSpPr>
        <p:spPr bwMode="auto">
          <a:xfrm rot="16200000">
            <a:off x="-858838" y="1128713"/>
            <a:ext cx="3273425" cy="1016000"/>
          </a:xfrm>
          <a:prstGeom prst="rect">
            <a:avLst/>
          </a:prstGeom>
          <a:noFill/>
          <a:ln w="9525">
            <a:noFill/>
            <a:miter lim="800000"/>
            <a:headEnd/>
            <a:tailEnd/>
          </a:ln>
          <a:effectLst/>
        </p:spPr>
        <p:txBody>
          <a:bodyPr>
            <a:spAutoFit/>
          </a:bodyPr>
          <a:lstStyle/>
          <a:p>
            <a:pPr algn="l">
              <a:defRPr/>
            </a:pPr>
            <a:r>
              <a:rPr lang="es-ES" sz="6000" b="1" dirty="0">
                <a:solidFill>
                  <a:srgbClr val="FF9933"/>
                </a:solidFill>
                <a:effectLst>
                  <a:outerShdw blurRad="38100" dist="38100" dir="2700000" algn="tl">
                    <a:srgbClr val="000000"/>
                  </a:outerShdw>
                </a:effectLst>
                <a:latin typeface="+mj-lt"/>
              </a:rPr>
              <a:t>M</a:t>
            </a:r>
            <a:r>
              <a:rPr lang="es-ES" sz="2800" dirty="0">
                <a:solidFill>
                  <a:srgbClr val="FF9933"/>
                </a:solidFill>
                <a:latin typeface="Impact" pitchFamily="34" charset="0"/>
              </a:rPr>
              <a:t>UNICIPAL   2012</a:t>
            </a:r>
          </a:p>
        </p:txBody>
      </p:sp>
      <p:sp>
        <p:nvSpPr>
          <p:cNvPr id="10246" name="Line 5"/>
          <p:cNvSpPr>
            <a:spLocks noChangeShapeType="1"/>
          </p:cNvSpPr>
          <p:nvPr/>
        </p:nvSpPr>
        <p:spPr bwMode="auto">
          <a:xfrm flipV="1">
            <a:off x="1071563" y="228600"/>
            <a:ext cx="0" cy="502920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0247" name="Line 6"/>
          <p:cNvSpPr>
            <a:spLocks noChangeShapeType="1"/>
          </p:cNvSpPr>
          <p:nvPr/>
        </p:nvSpPr>
        <p:spPr bwMode="auto">
          <a:xfrm>
            <a:off x="990600" y="228600"/>
            <a:ext cx="3276600" cy="0"/>
          </a:xfrm>
          <a:prstGeom prst="line">
            <a:avLst/>
          </a:prstGeom>
          <a:noFill/>
          <a:ln w="9525">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2056" name="Text Box 22"/>
          <p:cNvSpPr txBox="1">
            <a:spLocks noChangeArrowheads="1"/>
          </p:cNvSpPr>
          <p:nvPr/>
        </p:nvSpPr>
        <p:spPr bwMode="auto">
          <a:xfrm>
            <a:off x="1066800" y="5475288"/>
            <a:ext cx="7696200" cy="708025"/>
          </a:xfrm>
          <a:prstGeom prst="rect">
            <a:avLst/>
          </a:prstGeom>
          <a:noFill/>
          <a:ln w="9525">
            <a:noFill/>
            <a:miter lim="800000"/>
            <a:headEnd/>
            <a:tailEnd/>
          </a:ln>
        </p:spPr>
        <p:txBody>
          <a:bodyPr>
            <a:spAutoFit/>
          </a:bodyPr>
          <a:lstStyle/>
          <a:p>
            <a:pPr algn="just">
              <a:spcBef>
                <a:spcPct val="50000"/>
              </a:spcBef>
              <a:defRPr/>
            </a:pPr>
            <a:endParaRPr lang="es-ES" sz="1600" b="1" dirty="0">
              <a:solidFill>
                <a:srgbClr val="FF9933"/>
              </a:solidFill>
              <a:effectLst>
                <a:outerShdw blurRad="38100" dist="38100" dir="2700000" algn="tl">
                  <a:srgbClr val="000000"/>
                </a:outerShdw>
              </a:effectLst>
              <a:latin typeface="Verdana" pitchFamily="34" charset="0"/>
              <a:cs typeface="Arial" charset="0"/>
            </a:endParaRPr>
          </a:p>
          <a:p>
            <a:pPr algn="just">
              <a:spcBef>
                <a:spcPct val="50000"/>
              </a:spcBef>
              <a:defRPr/>
            </a:pPr>
            <a:endParaRPr lang="es-ES" sz="1600" dirty="0">
              <a:solidFill>
                <a:schemeClr val="bg1"/>
              </a:solidFill>
              <a:latin typeface="Verdana" pitchFamily="34" charset="0"/>
            </a:endParaRPr>
          </a:p>
        </p:txBody>
      </p:sp>
      <p:sp>
        <p:nvSpPr>
          <p:cNvPr id="10249" name="Line 34"/>
          <p:cNvSpPr>
            <a:spLocks noChangeShapeType="1"/>
          </p:cNvSpPr>
          <p:nvPr/>
        </p:nvSpPr>
        <p:spPr bwMode="auto">
          <a:xfrm>
            <a:off x="6057900" y="714375"/>
            <a:ext cx="2971800" cy="0"/>
          </a:xfrm>
          <a:prstGeom prst="line">
            <a:avLst/>
          </a:prstGeom>
          <a:noFill/>
          <a:ln w="12700">
            <a:solidFill>
              <a:srgbClr val="FF9933"/>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0250" name="Rectangle 39"/>
          <p:cNvSpPr>
            <a:spLocks noChangeArrowheads="1"/>
          </p:cNvSpPr>
          <p:nvPr/>
        </p:nvSpPr>
        <p:spPr bwMode="auto">
          <a:xfrm>
            <a:off x="300038" y="5257800"/>
            <a:ext cx="914400" cy="1371600"/>
          </a:xfrm>
          <a:prstGeom prst="rect">
            <a:avLst/>
          </a:prstGeom>
          <a:solidFill>
            <a:srgbClr val="FF99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CO"/>
          </a:p>
        </p:txBody>
      </p:sp>
      <p:sp>
        <p:nvSpPr>
          <p:cNvPr id="10251" name="Text Box 40"/>
          <p:cNvSpPr txBox="1">
            <a:spLocks noChangeArrowheads="1"/>
          </p:cNvSpPr>
          <p:nvPr/>
        </p:nvSpPr>
        <p:spPr bwMode="auto">
          <a:xfrm>
            <a:off x="452438" y="5475288"/>
            <a:ext cx="762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s-ES" sz="8000">
                <a:solidFill>
                  <a:srgbClr val="FFFFFF"/>
                </a:solidFill>
                <a:latin typeface="Stencil" pitchFamily="82" charset="0"/>
              </a:rPr>
              <a:t>A</a:t>
            </a:r>
          </a:p>
        </p:txBody>
      </p:sp>
      <p:pic>
        <p:nvPicPr>
          <p:cNvPr id="10252" name="2 Imagen" descr="ESCUDO DE GACHA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72438" y="5143500"/>
            <a:ext cx="1071562"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3" name="Picture 13" descr="I:\LEY DE VICTIMAS Y DESPLAZADOS\2012-09-14 10.47.44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8388" y="3429000"/>
            <a:ext cx="3267075" cy="2451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34533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4576</Words>
  <Application>Microsoft Office PowerPoint</Application>
  <PresentationFormat>Presentación en pantalla (4:3)</PresentationFormat>
  <Paragraphs>851</Paragraphs>
  <Slides>60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60</vt:i4>
      </vt:variant>
    </vt:vector>
  </HeadingPairs>
  <TitlesOfParts>
    <vt:vector size="62" baseType="lpstr">
      <vt:lpstr>Tema de Office</vt:lpstr>
      <vt:lpstr>Hoja de cálculo de Microsoft Office Excel 97-2003</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LEIDY</dc:creator>
  <cp:lastModifiedBy>nohosala</cp:lastModifiedBy>
  <cp:revision>1</cp:revision>
  <dcterms:created xsi:type="dcterms:W3CDTF">2013-01-08T14:53:01Z</dcterms:created>
  <dcterms:modified xsi:type="dcterms:W3CDTF">2013-04-11T00:05:06Z</dcterms:modified>
</cp:coreProperties>
</file>