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60" r:id="rId7"/>
    <p:sldId id="261" r:id="rId8"/>
    <p:sldId id="262"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C134424-070F-4BF9-9D1E-E880F45458F1}" type="datetimeFigureOut">
              <a:rPr lang="es-CO" smtClean="0"/>
              <a:pPr/>
              <a:t>10/07/2012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60FFF10-BD23-4139-873F-5DDE3534F476}"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C134424-070F-4BF9-9D1E-E880F45458F1}" type="datetimeFigureOut">
              <a:rPr lang="es-CO" smtClean="0"/>
              <a:pPr/>
              <a:t>10/07/2012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60FFF10-BD23-4139-873F-5DDE3534F476}"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C134424-070F-4BF9-9D1E-E880F45458F1}" type="datetimeFigureOut">
              <a:rPr lang="es-CO" smtClean="0"/>
              <a:pPr/>
              <a:t>10/07/2012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60FFF10-BD23-4139-873F-5DDE3534F476}"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C134424-070F-4BF9-9D1E-E880F45458F1}" type="datetimeFigureOut">
              <a:rPr lang="es-CO" smtClean="0"/>
              <a:pPr/>
              <a:t>10/07/2012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60FFF10-BD23-4139-873F-5DDE3534F476}"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C134424-070F-4BF9-9D1E-E880F45458F1}" type="datetimeFigureOut">
              <a:rPr lang="es-CO" smtClean="0"/>
              <a:pPr/>
              <a:t>10/07/2012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60FFF10-BD23-4139-873F-5DDE3534F476}"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C134424-070F-4BF9-9D1E-E880F45458F1}" type="datetimeFigureOut">
              <a:rPr lang="es-CO" smtClean="0"/>
              <a:pPr/>
              <a:t>10/07/2012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60FFF10-BD23-4139-873F-5DDE3534F476}"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C134424-070F-4BF9-9D1E-E880F45458F1}" type="datetimeFigureOut">
              <a:rPr lang="es-CO" smtClean="0"/>
              <a:pPr/>
              <a:t>10/07/2012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860FFF10-BD23-4139-873F-5DDE3534F476}"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C134424-070F-4BF9-9D1E-E880F45458F1}" type="datetimeFigureOut">
              <a:rPr lang="es-CO" smtClean="0"/>
              <a:pPr/>
              <a:t>10/07/2012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860FFF10-BD23-4139-873F-5DDE3534F476}"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C134424-070F-4BF9-9D1E-E880F45458F1}" type="datetimeFigureOut">
              <a:rPr lang="es-CO" smtClean="0"/>
              <a:pPr/>
              <a:t>10/07/2012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860FFF10-BD23-4139-873F-5DDE3534F476}"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134424-070F-4BF9-9D1E-E880F45458F1}" type="datetimeFigureOut">
              <a:rPr lang="es-CO" smtClean="0"/>
              <a:pPr/>
              <a:t>10/07/2012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60FFF10-BD23-4139-873F-5DDE3534F476}"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134424-070F-4BF9-9D1E-E880F45458F1}" type="datetimeFigureOut">
              <a:rPr lang="es-CO" smtClean="0"/>
              <a:pPr/>
              <a:t>10/07/2012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60FFF10-BD23-4139-873F-5DDE3534F476}"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34424-070F-4BF9-9D1E-E880F45458F1}" type="datetimeFigureOut">
              <a:rPr lang="es-CO" smtClean="0"/>
              <a:pPr/>
              <a:t>10/07/2012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FFF10-BD23-4139-873F-5DDE3534F476}"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guatica-risaralda.gov.co/apc-aa-files/31316164313234643134633137316464/IMG_1013.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57224" y="785794"/>
            <a:ext cx="7772400" cy="1470025"/>
          </a:xfrm>
        </p:spPr>
        <p:txBody>
          <a:bodyPr/>
          <a:lstStyle/>
          <a:p>
            <a:r>
              <a:rPr lang="es-CO" dirty="0" smtClean="0"/>
              <a:t>MUNICIPIO DE GUATICA</a:t>
            </a:r>
            <a:endParaRPr lang="es-CO" dirty="0"/>
          </a:p>
        </p:txBody>
      </p:sp>
      <p:pic>
        <p:nvPicPr>
          <p:cNvPr id="27650" name="Picture 2" descr=" ALCALDE - JOSE FERNANDO MONTOYA GOMEZ"/>
          <p:cNvPicPr>
            <a:picLocks noChangeAspect="1" noChangeArrowheads="1"/>
          </p:cNvPicPr>
          <p:nvPr/>
        </p:nvPicPr>
        <p:blipFill>
          <a:blip r:embed="rId2"/>
          <a:srcRect/>
          <a:stretch>
            <a:fillRect/>
          </a:stretch>
        </p:blipFill>
        <p:spPr bwMode="auto">
          <a:xfrm>
            <a:off x="1142976" y="2143116"/>
            <a:ext cx="2214578" cy="2786082"/>
          </a:xfrm>
          <a:prstGeom prst="rect">
            <a:avLst/>
          </a:prstGeom>
          <a:noFill/>
        </p:spPr>
      </p:pic>
      <p:sp>
        <p:nvSpPr>
          <p:cNvPr id="5" name="4 CuadroTexto"/>
          <p:cNvSpPr txBox="1"/>
          <p:nvPr/>
        </p:nvSpPr>
        <p:spPr>
          <a:xfrm>
            <a:off x="3857620" y="2714620"/>
            <a:ext cx="4500594" cy="923330"/>
          </a:xfrm>
          <a:prstGeom prst="rect">
            <a:avLst/>
          </a:prstGeom>
          <a:noFill/>
        </p:spPr>
        <p:txBody>
          <a:bodyPr wrap="square" rtlCol="0">
            <a:spAutoFit/>
          </a:bodyPr>
          <a:lstStyle/>
          <a:p>
            <a:r>
              <a:rPr lang="es-CO" dirty="0" smtClean="0"/>
              <a:t>ALCALDE 2012-2015</a:t>
            </a:r>
          </a:p>
          <a:p>
            <a:endParaRPr lang="es-CO" dirty="0"/>
          </a:p>
          <a:p>
            <a:r>
              <a:rPr lang="es-CO" dirty="0" smtClean="0"/>
              <a:t> </a:t>
            </a:r>
            <a:r>
              <a:rPr lang="es-CO" b="1" dirty="0" smtClean="0"/>
              <a:t>JOSE FERNANDO MONTOYA GOMEZ</a:t>
            </a:r>
            <a:endParaRPr lang="es-CO"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5" name="4 Rectángulo"/>
          <p:cNvSpPr/>
          <p:nvPr/>
        </p:nvSpPr>
        <p:spPr>
          <a:xfrm>
            <a:off x="571472" y="1643051"/>
            <a:ext cx="7786742" cy="2031325"/>
          </a:xfrm>
          <a:prstGeom prst="rect">
            <a:avLst/>
          </a:prstGeom>
        </p:spPr>
        <p:txBody>
          <a:bodyPr wrap="square">
            <a:spAutoFit/>
          </a:bodyPr>
          <a:lstStyle/>
          <a:p>
            <a:r>
              <a:rPr lang="es-CO" b="1" dirty="0" smtClean="0"/>
              <a:t>Identificación del municipio </a:t>
            </a:r>
          </a:p>
          <a:p>
            <a:r>
              <a:rPr lang="es-CO" b="1" dirty="0" smtClean="0"/>
              <a:t>Nombre del municipio:</a:t>
            </a:r>
            <a:r>
              <a:rPr lang="es-CO" dirty="0" smtClean="0"/>
              <a:t> GUÁTICA RISARALDA</a:t>
            </a:r>
          </a:p>
          <a:p>
            <a:r>
              <a:rPr lang="es-CO" b="1" dirty="0" smtClean="0"/>
              <a:t>NIT:</a:t>
            </a:r>
            <a:r>
              <a:rPr lang="es-CO" dirty="0" smtClean="0"/>
              <a:t> 891480025-5</a:t>
            </a:r>
          </a:p>
          <a:p>
            <a:r>
              <a:rPr lang="es-CO" b="1" dirty="0" smtClean="0"/>
              <a:t>Código Dane:</a:t>
            </a:r>
            <a:r>
              <a:rPr lang="es-CO" dirty="0" smtClean="0"/>
              <a:t> 66318</a:t>
            </a:r>
          </a:p>
          <a:p>
            <a:r>
              <a:rPr lang="es-CO" b="1" dirty="0" smtClean="0"/>
              <a:t>Gentilicio:</a:t>
            </a:r>
            <a:r>
              <a:rPr lang="es-CO" dirty="0" smtClean="0"/>
              <a:t> </a:t>
            </a:r>
            <a:r>
              <a:rPr lang="es-CO" dirty="0" err="1" smtClean="0"/>
              <a:t>Guatiqueños</a:t>
            </a:r>
            <a:endParaRPr lang="es-CO" dirty="0" smtClean="0"/>
          </a:p>
          <a:p>
            <a:r>
              <a:rPr lang="es-CO" b="1" dirty="0" smtClean="0"/>
              <a:t>Otros nombres que ha recibido el municipio:</a:t>
            </a:r>
            <a:r>
              <a:rPr lang="es-CO" dirty="0" smtClean="0"/>
              <a:t> </a:t>
            </a:r>
          </a:p>
          <a:p>
            <a:endParaRPr lang="es-CO" dirty="0"/>
          </a:p>
        </p:txBody>
      </p:sp>
      <p:sp>
        <p:nvSpPr>
          <p:cNvPr id="6" name="5 Rectángulo"/>
          <p:cNvSpPr/>
          <p:nvPr/>
        </p:nvSpPr>
        <p:spPr>
          <a:xfrm>
            <a:off x="714348" y="3929066"/>
            <a:ext cx="4572000" cy="1754326"/>
          </a:xfrm>
          <a:prstGeom prst="rect">
            <a:avLst/>
          </a:prstGeom>
        </p:spPr>
        <p:txBody>
          <a:bodyPr>
            <a:spAutoFit/>
          </a:bodyPr>
          <a:lstStyle/>
          <a:p>
            <a:r>
              <a:rPr lang="es-CO" b="1" dirty="0" smtClean="0"/>
              <a:t>Historia </a:t>
            </a:r>
          </a:p>
          <a:p>
            <a:r>
              <a:rPr lang="es-CO" b="1" dirty="0" smtClean="0"/>
              <a:t>Fecha de fundación:</a:t>
            </a:r>
            <a:r>
              <a:rPr lang="es-CO" dirty="0" smtClean="0"/>
              <a:t> 05 de marzo de 2009</a:t>
            </a:r>
          </a:p>
          <a:p>
            <a:r>
              <a:rPr lang="es-CO" b="1" dirty="0" smtClean="0"/>
              <a:t>Nombre del/los fundador (es):</a:t>
            </a:r>
            <a:r>
              <a:rPr lang="es-CO" dirty="0" smtClean="0"/>
              <a:t> Fundado en 1537 por indígenas bajo el mando del cacique </a:t>
            </a:r>
            <a:r>
              <a:rPr lang="es-CO" dirty="0" err="1" smtClean="0"/>
              <a:t>Guática</a:t>
            </a:r>
            <a:r>
              <a:rPr lang="es-CO" dirty="0" smtClean="0"/>
              <a:t>, nativos de la familia </a:t>
            </a:r>
            <a:r>
              <a:rPr lang="es-CO" dirty="0" err="1" smtClean="0"/>
              <a:t>Anserma</a:t>
            </a:r>
            <a:r>
              <a:rPr lang="es-CO" dirty="0" smtClean="0"/>
              <a:t>, pertenecientes a la rama </a:t>
            </a:r>
            <a:r>
              <a:rPr lang="es-CO" dirty="0" err="1" smtClean="0"/>
              <a:t>caribe</a:t>
            </a: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15362" name="Picture 2" descr="http://guatica-risaralda.gov.co/apc-aa-files/39616332363062323266326434333334/Diapositiva2.JPG"/>
          <p:cNvPicPr>
            <a:picLocks noChangeAspect="1" noChangeArrowheads="1"/>
          </p:cNvPicPr>
          <p:nvPr/>
        </p:nvPicPr>
        <p:blipFill>
          <a:blip r:embed="rId2"/>
          <a:srcRect/>
          <a:stretch>
            <a:fillRect/>
          </a:stretch>
        </p:blipFill>
        <p:spPr bwMode="auto">
          <a:xfrm>
            <a:off x="928662" y="1785926"/>
            <a:ext cx="1969718" cy="2626290"/>
          </a:xfrm>
          <a:prstGeom prst="rect">
            <a:avLst/>
          </a:prstGeom>
          <a:noFill/>
        </p:spPr>
      </p:pic>
      <p:pic>
        <p:nvPicPr>
          <p:cNvPr id="15364" name="Picture 4" descr="http://guatica-risaralda.gov.co/apc-aa-files/39616332363062323266326434333334/BANDERA_GUATICA.JPG"/>
          <p:cNvPicPr>
            <a:picLocks noChangeAspect="1" noChangeArrowheads="1"/>
          </p:cNvPicPr>
          <p:nvPr/>
        </p:nvPicPr>
        <p:blipFill>
          <a:blip r:embed="rId3"/>
          <a:srcRect/>
          <a:stretch>
            <a:fillRect/>
          </a:stretch>
        </p:blipFill>
        <p:spPr bwMode="auto">
          <a:xfrm>
            <a:off x="3929058" y="2000240"/>
            <a:ext cx="4304483" cy="19288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rmAutofit fontScale="90000"/>
          </a:bodyPr>
          <a:lstStyle/>
          <a:p>
            <a:endParaRPr lang="es-CO" dirty="0"/>
          </a:p>
        </p:txBody>
      </p:sp>
      <p:sp>
        <p:nvSpPr>
          <p:cNvPr id="4" name="3 Rectángulo"/>
          <p:cNvSpPr/>
          <p:nvPr/>
        </p:nvSpPr>
        <p:spPr>
          <a:xfrm>
            <a:off x="785786" y="948690"/>
            <a:ext cx="7715304" cy="5632311"/>
          </a:xfrm>
          <a:prstGeom prst="rect">
            <a:avLst/>
          </a:prstGeom>
        </p:spPr>
        <p:txBody>
          <a:bodyPr wrap="square">
            <a:spAutoFit/>
          </a:bodyPr>
          <a:lstStyle/>
          <a:p>
            <a:r>
              <a:rPr lang="es-CO" b="1" dirty="0" smtClean="0"/>
              <a:t>Geografía </a:t>
            </a:r>
          </a:p>
          <a:p>
            <a:r>
              <a:rPr lang="es-CO" b="1" dirty="0" smtClean="0"/>
              <a:t>Descripción Física:</a:t>
            </a:r>
            <a:r>
              <a:rPr lang="es-CO" dirty="0" smtClean="0"/>
              <a:t/>
            </a:r>
            <a:br>
              <a:rPr lang="es-CO" dirty="0" smtClean="0"/>
            </a:br>
            <a:r>
              <a:rPr lang="es-CO" dirty="0" smtClean="0"/>
              <a:t>Se levanta sobre las laderas de la vertiente oriental de la cordillera occidental. Su relieve es de colinas redondeadas, separadas por zonas planas, relieve poco evolucionado presentando hundimientos del terreno, como respuesta al último movimiento sísmico de 1.999 en el eje cafetero. Su altura máxima es de 2.600 msnm y se encuentra en el cerro de </a:t>
            </a:r>
            <a:r>
              <a:rPr lang="es-CO" dirty="0" err="1" smtClean="0"/>
              <a:t>de</a:t>
            </a:r>
            <a:r>
              <a:rPr lang="es-CO" dirty="0" smtClean="0"/>
              <a:t> </a:t>
            </a:r>
            <a:r>
              <a:rPr lang="es-CO" dirty="0" err="1" smtClean="0"/>
              <a:t>Gamonra</a:t>
            </a:r>
            <a:r>
              <a:rPr lang="es-CO" dirty="0" smtClean="0"/>
              <a:t>.</a:t>
            </a:r>
          </a:p>
          <a:p>
            <a:r>
              <a:rPr lang="es-CO" b="1" dirty="0" smtClean="0"/>
              <a:t>Límites del municipio:</a:t>
            </a:r>
            <a:r>
              <a:rPr lang="es-CO" dirty="0" smtClean="0"/>
              <a:t/>
            </a:r>
            <a:br>
              <a:rPr lang="es-CO" dirty="0" smtClean="0"/>
            </a:br>
            <a:r>
              <a:rPr lang="es-CO" dirty="0" smtClean="0"/>
              <a:t>Por el norte limita con el municipio de </a:t>
            </a:r>
            <a:r>
              <a:rPr lang="es-CO" dirty="0" err="1" smtClean="0"/>
              <a:t>Riosucio</a:t>
            </a:r>
            <a:r>
              <a:rPr lang="es-CO" dirty="0" smtClean="0"/>
              <a:t> ( Departamento de Caldas ), por el sur con el municipio de Belén de Umbría ( Departamento de Risaralda ) y </a:t>
            </a:r>
            <a:r>
              <a:rPr lang="es-CO" dirty="0" err="1" smtClean="0"/>
              <a:t>Anserma</a:t>
            </a:r>
            <a:r>
              <a:rPr lang="es-CO" dirty="0" smtClean="0"/>
              <a:t> ( Departamento de Caldas ), por el oriente con el municipio de </a:t>
            </a:r>
            <a:r>
              <a:rPr lang="es-CO" dirty="0" err="1" smtClean="0"/>
              <a:t>Quinchía</a:t>
            </a:r>
            <a:r>
              <a:rPr lang="es-CO" dirty="0" smtClean="0"/>
              <a:t> ( Departamento de Risaralda ), por el occidente con el municipio de </a:t>
            </a:r>
            <a:r>
              <a:rPr lang="es-CO" dirty="0" err="1" smtClean="0"/>
              <a:t>Mistrató</a:t>
            </a:r>
            <a:r>
              <a:rPr lang="es-CO" dirty="0" smtClean="0"/>
              <a:t> ( Departamento de Risaralda ).</a:t>
            </a:r>
          </a:p>
          <a:p>
            <a:r>
              <a:rPr lang="es-CO" b="1" dirty="0" smtClean="0"/>
              <a:t>Extensión total:</a:t>
            </a:r>
            <a:r>
              <a:rPr lang="es-CO" dirty="0" smtClean="0"/>
              <a:t> 100.6 7 Km2</a:t>
            </a:r>
          </a:p>
          <a:p>
            <a:r>
              <a:rPr lang="es-CO" b="1" dirty="0" smtClean="0"/>
              <a:t>Extensión área urbana:</a:t>
            </a:r>
            <a:r>
              <a:rPr lang="es-CO" dirty="0" smtClean="0"/>
              <a:t> 0.64 Km2</a:t>
            </a:r>
          </a:p>
          <a:p>
            <a:r>
              <a:rPr lang="es-CO" b="1" dirty="0" smtClean="0"/>
              <a:t>Extensión área rural:</a:t>
            </a:r>
            <a:r>
              <a:rPr lang="es-CO" dirty="0" smtClean="0"/>
              <a:t> 100.03 Km2</a:t>
            </a:r>
          </a:p>
          <a:p>
            <a:r>
              <a:rPr lang="es-CO" b="1" dirty="0" smtClean="0"/>
              <a:t>Altitud de la cabecera municipal (metros sobre el nivel del mar):</a:t>
            </a:r>
            <a:r>
              <a:rPr lang="es-CO" dirty="0" smtClean="0"/>
              <a:t> 2600</a:t>
            </a:r>
          </a:p>
          <a:p>
            <a:r>
              <a:rPr lang="es-CO" b="1" dirty="0" smtClean="0"/>
              <a:t>Temperatura media:</a:t>
            </a:r>
            <a:r>
              <a:rPr lang="es-CO" dirty="0" smtClean="0"/>
              <a:t> Presenta variedad de climas debido a su </a:t>
            </a:r>
            <a:r>
              <a:rPr lang="es-CO" dirty="0" err="1" smtClean="0"/>
              <a:t>topográfia</a:t>
            </a:r>
            <a:r>
              <a:rPr lang="es-CO" dirty="0" smtClean="0"/>
              <a:t>; distribuyendo sus pisos térmicos en medio 57 km2 y frío 40 km2 , su temperatura media es de 20ºC .º C</a:t>
            </a:r>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endParaRPr lang="es-CO" dirty="0"/>
          </a:p>
        </p:txBody>
      </p:sp>
      <p:sp>
        <p:nvSpPr>
          <p:cNvPr id="4" name="3 Rectángulo"/>
          <p:cNvSpPr/>
          <p:nvPr/>
        </p:nvSpPr>
        <p:spPr>
          <a:xfrm>
            <a:off x="714348" y="1142984"/>
            <a:ext cx="7429552" cy="2862322"/>
          </a:xfrm>
          <a:prstGeom prst="rect">
            <a:avLst/>
          </a:prstGeom>
        </p:spPr>
        <p:txBody>
          <a:bodyPr wrap="square">
            <a:spAutoFit/>
          </a:bodyPr>
          <a:lstStyle/>
          <a:p>
            <a:r>
              <a:rPr lang="es-CO" b="1" dirty="0" smtClean="0"/>
              <a:t>Ecología </a:t>
            </a:r>
          </a:p>
          <a:p>
            <a:r>
              <a:rPr lang="es-CO" dirty="0" smtClean="0"/>
              <a:t>El río </a:t>
            </a:r>
            <a:r>
              <a:rPr lang="es-CO" dirty="0" err="1" smtClean="0"/>
              <a:t>Guática</a:t>
            </a:r>
            <a:r>
              <a:rPr lang="es-CO" dirty="0" smtClean="0"/>
              <a:t> es su principal fuente hidrográfica, nace en el sector del Alto San Vicente (Departamento de Antioquia) desciende en pequeños rápidos, interrumpidos por largos remansos hasta encontrar su desembocadura en el río Risaralda.</a:t>
            </a:r>
            <a:br>
              <a:rPr lang="es-CO" dirty="0" smtClean="0"/>
            </a:br>
            <a:r>
              <a:rPr lang="es-CO" dirty="0" smtClean="0"/>
              <a:t/>
            </a:r>
            <a:br>
              <a:rPr lang="es-CO" dirty="0" smtClean="0"/>
            </a:br>
            <a:r>
              <a:rPr lang="es-CO" dirty="0" smtClean="0"/>
              <a:t>Entre sus principales afluentes tiene: Río Frio, quebrada </a:t>
            </a:r>
            <a:r>
              <a:rPr lang="es-CO" dirty="0" err="1" smtClean="0"/>
              <a:t>Castrillón</a:t>
            </a:r>
            <a:r>
              <a:rPr lang="es-CO" dirty="0" smtClean="0"/>
              <a:t>, Rio del Oro, </a:t>
            </a:r>
            <a:r>
              <a:rPr lang="es-CO" dirty="0" err="1" smtClean="0"/>
              <a:t>Opiramá</a:t>
            </a:r>
            <a:r>
              <a:rPr lang="es-CO" dirty="0" smtClean="0"/>
              <a:t>, </a:t>
            </a:r>
            <a:r>
              <a:rPr lang="es-CO" dirty="0" err="1" smtClean="0"/>
              <a:t>Tarqui</a:t>
            </a:r>
            <a:r>
              <a:rPr lang="es-CO" dirty="0" smtClean="0"/>
              <a:t>, El Salado, </a:t>
            </a:r>
            <a:r>
              <a:rPr lang="es-CO" dirty="0" err="1" smtClean="0"/>
              <a:t>Ocharma</a:t>
            </a:r>
            <a:r>
              <a:rPr lang="es-CO" dirty="0" smtClean="0"/>
              <a:t>, La mesa, Sirva, El Jordán, Agua Bonita, El Caucho, La Carmela, Paraíso, Los Chorros, Cristalina, Albarán, </a:t>
            </a:r>
            <a:r>
              <a:rPr lang="es-CO" dirty="0" err="1" smtClean="0"/>
              <a:t>Guaravita</a:t>
            </a:r>
            <a:r>
              <a:rPr lang="es-CO" dirty="0" smtClean="0"/>
              <a:t>, La Esperanza</a:t>
            </a:r>
            <a:endParaRPr lang="es-CO" dirty="0"/>
          </a:p>
        </p:txBody>
      </p:sp>
      <p:sp>
        <p:nvSpPr>
          <p:cNvPr id="5" name="4 Rectángulo"/>
          <p:cNvSpPr/>
          <p:nvPr/>
        </p:nvSpPr>
        <p:spPr>
          <a:xfrm>
            <a:off x="785786" y="4000504"/>
            <a:ext cx="7500990" cy="1754326"/>
          </a:xfrm>
          <a:prstGeom prst="rect">
            <a:avLst/>
          </a:prstGeom>
        </p:spPr>
        <p:txBody>
          <a:bodyPr wrap="square">
            <a:spAutoFit/>
          </a:bodyPr>
          <a:lstStyle/>
          <a:p>
            <a:r>
              <a:rPr lang="es-CO" b="1" dirty="0" smtClean="0"/>
              <a:t>Economía </a:t>
            </a:r>
          </a:p>
          <a:p>
            <a:r>
              <a:rPr lang="es-CO" dirty="0" smtClean="0"/>
              <a:t>La economía de </a:t>
            </a:r>
            <a:r>
              <a:rPr lang="es-CO" dirty="0" err="1" smtClean="0"/>
              <a:t>Guática</a:t>
            </a:r>
            <a:r>
              <a:rPr lang="es-CO" dirty="0" smtClean="0"/>
              <a:t> se basa por lo general en los cultivos y el comercio, donde se realiza por parte de los funcionarios en valor de nuestro municipio. Donde la comunidad debe participar en todo momento de eventos de la alcaldía en colaboración de la humanidad.</a:t>
            </a:r>
          </a:p>
          <a:p>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13314" name="Picture 2" descr=" LAGO"/>
          <p:cNvPicPr>
            <a:picLocks noChangeAspect="1" noChangeArrowheads="1"/>
          </p:cNvPicPr>
          <p:nvPr/>
        </p:nvPicPr>
        <p:blipFill>
          <a:blip r:embed="rId2"/>
          <a:srcRect/>
          <a:stretch>
            <a:fillRect/>
          </a:stretch>
        </p:blipFill>
        <p:spPr bwMode="auto">
          <a:xfrm>
            <a:off x="785786" y="1857364"/>
            <a:ext cx="1571636" cy="1143008"/>
          </a:xfrm>
          <a:prstGeom prst="rect">
            <a:avLst/>
          </a:prstGeom>
          <a:noFill/>
        </p:spPr>
      </p:pic>
      <p:sp>
        <p:nvSpPr>
          <p:cNvPr id="5" name="4 CuadroTexto"/>
          <p:cNvSpPr txBox="1"/>
          <p:nvPr/>
        </p:nvSpPr>
        <p:spPr>
          <a:xfrm>
            <a:off x="642910" y="3143248"/>
            <a:ext cx="2071702" cy="369332"/>
          </a:xfrm>
          <a:prstGeom prst="rect">
            <a:avLst/>
          </a:prstGeom>
          <a:noFill/>
        </p:spPr>
        <p:txBody>
          <a:bodyPr wrap="square" rtlCol="0">
            <a:spAutoFit/>
          </a:bodyPr>
          <a:lstStyle/>
          <a:p>
            <a:r>
              <a:rPr lang="es-CO" dirty="0" smtClean="0"/>
              <a:t>JARDIN BOTANICO</a:t>
            </a:r>
            <a:endParaRPr lang="es-CO" dirty="0"/>
          </a:p>
        </p:txBody>
      </p:sp>
      <p:pic>
        <p:nvPicPr>
          <p:cNvPr id="13316" name="Picture 4" descr=" Panoramica"/>
          <p:cNvPicPr>
            <a:picLocks noChangeAspect="1" noChangeArrowheads="1"/>
          </p:cNvPicPr>
          <p:nvPr/>
        </p:nvPicPr>
        <p:blipFill>
          <a:blip r:embed="rId3"/>
          <a:srcRect/>
          <a:stretch>
            <a:fillRect/>
          </a:stretch>
        </p:blipFill>
        <p:spPr bwMode="auto">
          <a:xfrm>
            <a:off x="2928926" y="1785926"/>
            <a:ext cx="1333500" cy="1143008"/>
          </a:xfrm>
          <a:prstGeom prst="rect">
            <a:avLst/>
          </a:prstGeom>
          <a:noFill/>
        </p:spPr>
      </p:pic>
      <p:sp>
        <p:nvSpPr>
          <p:cNvPr id="7" name="6 CuadroTexto"/>
          <p:cNvSpPr txBox="1"/>
          <p:nvPr/>
        </p:nvSpPr>
        <p:spPr>
          <a:xfrm>
            <a:off x="2786050" y="3143248"/>
            <a:ext cx="2071702" cy="369332"/>
          </a:xfrm>
          <a:prstGeom prst="rect">
            <a:avLst/>
          </a:prstGeom>
          <a:noFill/>
        </p:spPr>
        <p:txBody>
          <a:bodyPr wrap="square" rtlCol="0">
            <a:spAutoFit/>
          </a:bodyPr>
          <a:lstStyle/>
          <a:p>
            <a:r>
              <a:rPr lang="es-CO" dirty="0" smtClean="0"/>
              <a:t>PANORAMICA</a:t>
            </a:r>
            <a:endParaRPr lang="es-CO" dirty="0"/>
          </a:p>
        </p:txBody>
      </p:sp>
      <p:pic>
        <p:nvPicPr>
          <p:cNvPr id="13318" name="Picture 6" descr="PLAZA PRINCIPAL">
            <a:hlinkClick r:id="rId4" tooltip="Ver imágen de tamaño original"/>
          </p:cNvPr>
          <p:cNvPicPr>
            <a:picLocks noChangeAspect="1" noChangeArrowheads="1"/>
          </p:cNvPicPr>
          <p:nvPr/>
        </p:nvPicPr>
        <p:blipFill>
          <a:blip r:embed="rId5"/>
          <a:srcRect/>
          <a:stretch>
            <a:fillRect/>
          </a:stretch>
        </p:blipFill>
        <p:spPr bwMode="auto">
          <a:xfrm>
            <a:off x="4643438" y="1571612"/>
            <a:ext cx="3810000" cy="2857500"/>
          </a:xfrm>
          <a:prstGeom prst="rect">
            <a:avLst/>
          </a:prstGeom>
          <a:noFill/>
        </p:spPr>
      </p:pic>
      <p:sp>
        <p:nvSpPr>
          <p:cNvPr id="9" name="8 CuadroTexto"/>
          <p:cNvSpPr txBox="1"/>
          <p:nvPr/>
        </p:nvSpPr>
        <p:spPr>
          <a:xfrm>
            <a:off x="4857752" y="4572008"/>
            <a:ext cx="2071702" cy="369332"/>
          </a:xfrm>
          <a:prstGeom prst="rect">
            <a:avLst/>
          </a:prstGeom>
          <a:noFill/>
        </p:spPr>
        <p:txBody>
          <a:bodyPr wrap="square" rtlCol="0">
            <a:spAutoFit/>
          </a:bodyPr>
          <a:lstStyle/>
          <a:p>
            <a:r>
              <a:rPr lang="es-CO" dirty="0" smtClean="0"/>
              <a:t>PLAZA PRINCIPAL</a:t>
            </a:r>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MAPAS</a:t>
            </a:r>
            <a:endParaRPr lang="es-CO" dirty="0"/>
          </a:p>
        </p:txBody>
      </p:sp>
      <p:pic>
        <p:nvPicPr>
          <p:cNvPr id="12290" name="Picture 2" descr="http://guatica-risaralda.gov.co/apc-aa-files/66336336386465346565343537633461/images.jpg"/>
          <p:cNvPicPr>
            <a:picLocks noChangeAspect="1" noChangeArrowheads="1"/>
          </p:cNvPicPr>
          <p:nvPr/>
        </p:nvPicPr>
        <p:blipFill>
          <a:blip r:embed="rId2"/>
          <a:srcRect/>
          <a:stretch>
            <a:fillRect/>
          </a:stretch>
        </p:blipFill>
        <p:spPr bwMode="auto">
          <a:xfrm>
            <a:off x="928662" y="2214554"/>
            <a:ext cx="2571768" cy="1857380"/>
          </a:xfrm>
          <a:prstGeom prst="rect">
            <a:avLst/>
          </a:prstGeom>
          <a:noFill/>
        </p:spPr>
      </p:pic>
      <p:pic>
        <p:nvPicPr>
          <p:cNvPr id="12292" name="Picture 4" descr="http://guatica-risaralda.gov.co/apc-aa-files/66336336386465346565343537633461/GUATICA.gif"/>
          <p:cNvPicPr>
            <a:picLocks noChangeAspect="1" noChangeArrowheads="1"/>
          </p:cNvPicPr>
          <p:nvPr/>
        </p:nvPicPr>
        <p:blipFill>
          <a:blip r:embed="rId3"/>
          <a:srcRect/>
          <a:stretch>
            <a:fillRect/>
          </a:stretch>
        </p:blipFill>
        <p:spPr bwMode="auto">
          <a:xfrm>
            <a:off x="3857620" y="1714488"/>
            <a:ext cx="4438650" cy="3009900"/>
          </a:xfrm>
          <a:prstGeom prst="rect">
            <a:avLst/>
          </a:prstGeom>
          <a:noFill/>
        </p:spPr>
      </p:pic>
      <p:sp>
        <p:nvSpPr>
          <p:cNvPr id="6" name="5 CuadroTexto"/>
          <p:cNvSpPr txBox="1"/>
          <p:nvPr/>
        </p:nvSpPr>
        <p:spPr>
          <a:xfrm>
            <a:off x="4929190" y="5000636"/>
            <a:ext cx="2928958" cy="369332"/>
          </a:xfrm>
          <a:prstGeom prst="rect">
            <a:avLst/>
          </a:prstGeom>
          <a:noFill/>
        </p:spPr>
        <p:txBody>
          <a:bodyPr wrap="square" rtlCol="0">
            <a:spAutoFit/>
          </a:bodyPr>
          <a:lstStyle/>
          <a:p>
            <a:r>
              <a:rPr lang="es-CO" dirty="0" smtClean="0"/>
              <a:t>GUATICA CENTRO URBANO</a:t>
            </a:r>
            <a:endParaRPr lang="es-CO" dirty="0"/>
          </a:p>
        </p:txBody>
      </p:sp>
      <p:sp>
        <p:nvSpPr>
          <p:cNvPr id="7" name="6 CuadroTexto"/>
          <p:cNvSpPr txBox="1"/>
          <p:nvPr/>
        </p:nvSpPr>
        <p:spPr>
          <a:xfrm>
            <a:off x="785786" y="4286256"/>
            <a:ext cx="2286016" cy="369332"/>
          </a:xfrm>
          <a:prstGeom prst="rect">
            <a:avLst/>
          </a:prstGeom>
          <a:noFill/>
        </p:spPr>
        <p:txBody>
          <a:bodyPr wrap="square" rtlCol="0">
            <a:spAutoFit/>
          </a:bodyPr>
          <a:lstStyle/>
          <a:p>
            <a:r>
              <a:rPr lang="es-CO" dirty="0" smtClean="0"/>
              <a:t>MAPA DE GUATICA </a:t>
            </a:r>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643050"/>
            <a:ext cx="8229600" cy="1143000"/>
          </a:xfrm>
        </p:spPr>
        <p:txBody>
          <a:bodyPr/>
          <a:lstStyle/>
          <a:p>
            <a:r>
              <a:rPr lang="es-CO" dirty="0" smtClean="0"/>
              <a:t>GRACIAS</a:t>
            </a:r>
            <a:endParaRPr lang="es-CO"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184</Words>
  <Application>Microsoft Office PowerPoint</Application>
  <PresentationFormat>Presentación en pantalla (4:3)</PresentationFormat>
  <Paragraphs>32</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MUNICIPIO DE GUATICA</vt:lpstr>
      <vt:lpstr>Diapositiva 2</vt:lpstr>
      <vt:lpstr>Diapositiva 3</vt:lpstr>
      <vt:lpstr>Diapositiva 4</vt:lpstr>
      <vt:lpstr>Diapositiva 5</vt:lpstr>
      <vt:lpstr>Diapositiva 6</vt:lpstr>
      <vt:lpstr>MAPAS</vt:lpstr>
      <vt:lpstr>GRACIAS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MUNICIPIO DE GUATICA</dc:title>
  <dc:creator>mariesala</dc:creator>
  <cp:lastModifiedBy>rubiurre</cp:lastModifiedBy>
  <cp:revision>11</cp:revision>
  <dcterms:created xsi:type="dcterms:W3CDTF">2012-06-25T17:57:18Z</dcterms:created>
  <dcterms:modified xsi:type="dcterms:W3CDTF">2012-07-10T21:08:27Z</dcterms:modified>
</cp:coreProperties>
</file>