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5" d="100"/>
          <a:sy n="65" d="100"/>
        </p:scale>
        <p:origin x="-462"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CO"/>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CO"/>
          </a:p>
        </p:txBody>
      </p:sp>
      <p:sp>
        <p:nvSpPr>
          <p:cNvPr id="4" name="3 Marcador de fecha"/>
          <p:cNvSpPr>
            <a:spLocks noGrp="1"/>
          </p:cNvSpPr>
          <p:nvPr>
            <p:ph type="dt" sz="half" idx="10"/>
          </p:nvPr>
        </p:nvSpPr>
        <p:spPr/>
        <p:txBody>
          <a:bodyPr/>
          <a:lstStyle/>
          <a:p>
            <a:fld id="{DA8C4771-249E-4702-83BE-01C3DAE08139}" type="datetimeFigureOut">
              <a:rPr lang="es-CO" smtClean="0"/>
              <a:pPr/>
              <a:t>10/07/2012</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2059985-61DF-4F37-84C1-7B70C0114EE5}" type="slidenum">
              <a:rPr lang="es-CO" smtClean="0"/>
              <a:pPr/>
              <a:t>‹Nº›</a:t>
            </a:fld>
            <a:endParaRPr lang="es-C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p>
            <a:fld id="{DA8C4771-249E-4702-83BE-01C3DAE08139}" type="datetimeFigureOut">
              <a:rPr lang="es-CO" smtClean="0"/>
              <a:pPr/>
              <a:t>10/07/2012</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2059985-61DF-4F37-84C1-7B70C0114EE5}" type="slidenum">
              <a:rPr lang="es-CO" smtClean="0"/>
              <a:pPr/>
              <a:t>‹Nº›</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CO"/>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p>
            <a:fld id="{DA8C4771-249E-4702-83BE-01C3DAE08139}" type="datetimeFigureOut">
              <a:rPr lang="es-CO" smtClean="0"/>
              <a:pPr/>
              <a:t>10/07/2012</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2059985-61DF-4F37-84C1-7B70C0114EE5}" type="slidenum">
              <a:rPr lang="es-CO" smtClean="0"/>
              <a:pPr/>
              <a:t>‹Nº›</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p>
            <a:fld id="{DA8C4771-249E-4702-83BE-01C3DAE08139}" type="datetimeFigureOut">
              <a:rPr lang="es-CO" smtClean="0"/>
              <a:pPr/>
              <a:t>10/07/2012</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2059985-61DF-4F37-84C1-7B70C0114EE5}" type="slidenum">
              <a:rPr lang="es-CO" smtClean="0"/>
              <a:pPr/>
              <a:t>‹Nº›</a:t>
            </a:fld>
            <a:endParaRPr lang="es-C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DA8C4771-249E-4702-83BE-01C3DAE08139}" type="datetimeFigureOut">
              <a:rPr lang="es-CO" smtClean="0"/>
              <a:pPr/>
              <a:t>10/07/2012</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2059985-61DF-4F37-84C1-7B70C0114EE5}" type="slidenum">
              <a:rPr lang="es-CO" smtClean="0"/>
              <a:pPr/>
              <a:t>‹Nº›</a:t>
            </a:fld>
            <a:endParaRPr lang="es-CO"/>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5" name="4 Marcador de fecha"/>
          <p:cNvSpPr>
            <a:spLocks noGrp="1"/>
          </p:cNvSpPr>
          <p:nvPr>
            <p:ph type="dt" sz="half" idx="10"/>
          </p:nvPr>
        </p:nvSpPr>
        <p:spPr/>
        <p:txBody>
          <a:bodyPr/>
          <a:lstStyle/>
          <a:p>
            <a:fld id="{DA8C4771-249E-4702-83BE-01C3DAE08139}" type="datetimeFigureOut">
              <a:rPr lang="es-CO" smtClean="0"/>
              <a:pPr/>
              <a:t>10/07/2012</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2059985-61DF-4F37-84C1-7B70C0114EE5}" type="slidenum">
              <a:rPr lang="es-CO" smtClean="0"/>
              <a:pPr/>
              <a:t>‹Nº›</a:t>
            </a:fld>
            <a:endParaRPr lang="es-C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7" name="6 Marcador de fecha"/>
          <p:cNvSpPr>
            <a:spLocks noGrp="1"/>
          </p:cNvSpPr>
          <p:nvPr>
            <p:ph type="dt" sz="half" idx="10"/>
          </p:nvPr>
        </p:nvSpPr>
        <p:spPr/>
        <p:txBody>
          <a:bodyPr/>
          <a:lstStyle/>
          <a:p>
            <a:fld id="{DA8C4771-249E-4702-83BE-01C3DAE08139}" type="datetimeFigureOut">
              <a:rPr lang="es-CO" smtClean="0"/>
              <a:pPr/>
              <a:t>10/07/2012</a:t>
            </a:fld>
            <a:endParaRPr lang="es-CO"/>
          </a:p>
        </p:txBody>
      </p:sp>
      <p:sp>
        <p:nvSpPr>
          <p:cNvPr id="8" name="7 Marcador de pie de página"/>
          <p:cNvSpPr>
            <a:spLocks noGrp="1"/>
          </p:cNvSpPr>
          <p:nvPr>
            <p:ph type="ftr" sz="quarter" idx="11"/>
          </p:nvPr>
        </p:nvSpPr>
        <p:spPr/>
        <p:txBody>
          <a:bodyPr/>
          <a:lstStyle/>
          <a:p>
            <a:endParaRPr lang="es-CO"/>
          </a:p>
        </p:txBody>
      </p:sp>
      <p:sp>
        <p:nvSpPr>
          <p:cNvPr id="9" name="8 Marcador de número de diapositiva"/>
          <p:cNvSpPr>
            <a:spLocks noGrp="1"/>
          </p:cNvSpPr>
          <p:nvPr>
            <p:ph type="sldNum" sz="quarter" idx="12"/>
          </p:nvPr>
        </p:nvSpPr>
        <p:spPr/>
        <p:txBody>
          <a:bodyPr/>
          <a:lstStyle/>
          <a:p>
            <a:fld id="{82059985-61DF-4F37-84C1-7B70C0114EE5}" type="slidenum">
              <a:rPr lang="es-CO" smtClean="0"/>
              <a:pPr/>
              <a:t>‹Nº›</a:t>
            </a:fld>
            <a:endParaRPr lang="es-CO"/>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fecha"/>
          <p:cNvSpPr>
            <a:spLocks noGrp="1"/>
          </p:cNvSpPr>
          <p:nvPr>
            <p:ph type="dt" sz="half" idx="10"/>
          </p:nvPr>
        </p:nvSpPr>
        <p:spPr/>
        <p:txBody>
          <a:bodyPr/>
          <a:lstStyle/>
          <a:p>
            <a:fld id="{DA8C4771-249E-4702-83BE-01C3DAE08139}" type="datetimeFigureOut">
              <a:rPr lang="es-CO" smtClean="0"/>
              <a:pPr/>
              <a:t>10/07/2012</a:t>
            </a:fld>
            <a:endParaRPr lang="es-CO"/>
          </a:p>
        </p:txBody>
      </p:sp>
      <p:sp>
        <p:nvSpPr>
          <p:cNvPr id="4" name="3 Marcador de pie de página"/>
          <p:cNvSpPr>
            <a:spLocks noGrp="1"/>
          </p:cNvSpPr>
          <p:nvPr>
            <p:ph type="ftr" sz="quarter" idx="11"/>
          </p:nvPr>
        </p:nvSpPr>
        <p:spPr/>
        <p:txBody>
          <a:bodyPr/>
          <a:lstStyle/>
          <a:p>
            <a:endParaRPr lang="es-CO"/>
          </a:p>
        </p:txBody>
      </p:sp>
      <p:sp>
        <p:nvSpPr>
          <p:cNvPr id="5" name="4 Marcador de número de diapositiva"/>
          <p:cNvSpPr>
            <a:spLocks noGrp="1"/>
          </p:cNvSpPr>
          <p:nvPr>
            <p:ph type="sldNum" sz="quarter" idx="12"/>
          </p:nvPr>
        </p:nvSpPr>
        <p:spPr/>
        <p:txBody>
          <a:bodyPr/>
          <a:lstStyle/>
          <a:p>
            <a:fld id="{82059985-61DF-4F37-84C1-7B70C0114EE5}" type="slidenum">
              <a:rPr lang="es-CO" smtClean="0"/>
              <a:pPr/>
              <a:t>‹Nº›</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DA8C4771-249E-4702-83BE-01C3DAE08139}" type="datetimeFigureOut">
              <a:rPr lang="es-CO" smtClean="0"/>
              <a:pPr/>
              <a:t>10/07/2012</a:t>
            </a:fld>
            <a:endParaRPr lang="es-CO"/>
          </a:p>
        </p:txBody>
      </p:sp>
      <p:sp>
        <p:nvSpPr>
          <p:cNvPr id="3" name="2 Marcador de pie de página"/>
          <p:cNvSpPr>
            <a:spLocks noGrp="1"/>
          </p:cNvSpPr>
          <p:nvPr>
            <p:ph type="ftr" sz="quarter" idx="11"/>
          </p:nvPr>
        </p:nvSpPr>
        <p:spPr/>
        <p:txBody>
          <a:bodyPr/>
          <a:lstStyle/>
          <a:p>
            <a:endParaRPr lang="es-CO"/>
          </a:p>
        </p:txBody>
      </p:sp>
      <p:sp>
        <p:nvSpPr>
          <p:cNvPr id="4" name="3 Marcador de número de diapositiva"/>
          <p:cNvSpPr>
            <a:spLocks noGrp="1"/>
          </p:cNvSpPr>
          <p:nvPr>
            <p:ph type="sldNum" sz="quarter" idx="12"/>
          </p:nvPr>
        </p:nvSpPr>
        <p:spPr/>
        <p:txBody>
          <a:bodyPr/>
          <a:lstStyle/>
          <a:p>
            <a:fld id="{82059985-61DF-4F37-84C1-7B70C0114EE5}" type="slidenum">
              <a:rPr lang="es-CO" smtClean="0"/>
              <a:pPr/>
              <a:t>‹Nº›</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CO"/>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DA8C4771-249E-4702-83BE-01C3DAE08139}" type="datetimeFigureOut">
              <a:rPr lang="es-CO" smtClean="0"/>
              <a:pPr/>
              <a:t>10/07/2012</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2059985-61DF-4F37-84C1-7B70C0114EE5}" type="slidenum">
              <a:rPr lang="es-CO" smtClean="0"/>
              <a:pPr/>
              <a:t>‹Nº›</a:t>
            </a:fld>
            <a:endParaRPr lang="es-C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CO"/>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O"/>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DA8C4771-249E-4702-83BE-01C3DAE08139}" type="datetimeFigureOut">
              <a:rPr lang="es-CO" smtClean="0"/>
              <a:pPr/>
              <a:t>10/07/2012</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2059985-61DF-4F37-84C1-7B70C0114EE5}" type="slidenum">
              <a:rPr lang="es-CO" smtClean="0"/>
              <a:pPr/>
              <a:t>‹Nº›</a:t>
            </a:fld>
            <a:endParaRPr lang="es-CO"/>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A8C4771-249E-4702-83BE-01C3DAE08139}" type="datetimeFigureOut">
              <a:rPr lang="es-CO" smtClean="0"/>
              <a:pPr/>
              <a:t>10/07/2012</a:t>
            </a:fld>
            <a:endParaRPr lang="es-CO"/>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O"/>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2059985-61DF-4F37-84C1-7B70C0114EE5}" type="slidenum">
              <a:rPr lang="es-CO" smtClean="0"/>
              <a:pPr/>
              <a:t>‹Nº›</a:t>
            </a:fld>
            <a:endParaRPr lang="es-CO"/>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arriba"/><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hyperlink" Target="http://mistrato-risaralda.gov.co/apc-aa-files/62303133646238333235373038633464/FOTOARCHIVO.jpg"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arriba"/><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jpeg"/><Relationship Id="rId7" Type="http://schemas.openxmlformats.org/officeDocument/2006/relationships/image" Target="../media/image9.jpeg"/><Relationship Id="rId2" Type="http://schemas.openxmlformats.org/officeDocument/2006/relationships/image" Target="../media/image4.jpeg"/><Relationship Id="rId1" Type="http://schemas.openxmlformats.org/officeDocument/2006/relationships/slideLayout" Target="../slideLayouts/slideLayout2.xml"/><Relationship Id="rId6" Type="http://schemas.openxmlformats.org/officeDocument/2006/relationships/image" Target="../media/image8.jpeg"/><Relationship Id="rId5" Type="http://schemas.openxmlformats.org/officeDocument/2006/relationships/image" Target="../media/image7.jpeg"/><Relationship Id="rId4" Type="http://schemas.openxmlformats.org/officeDocument/2006/relationships/image" Target="../media/image6.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r>
              <a:rPr lang="es-CO" b="1" dirty="0" smtClean="0"/>
              <a:t>MUNICIPIO DE MISTRATO</a:t>
            </a:r>
            <a:endParaRPr lang="es-CO" b="1" dirty="0"/>
          </a:p>
        </p:txBody>
      </p:sp>
      <p:sp>
        <p:nvSpPr>
          <p:cNvPr id="3" name="2 Subtítulo"/>
          <p:cNvSpPr>
            <a:spLocks noGrp="1"/>
          </p:cNvSpPr>
          <p:nvPr>
            <p:ph type="subTitle" idx="1"/>
          </p:nvPr>
        </p:nvSpPr>
        <p:spPr/>
        <p:txBody>
          <a:bodyPr/>
          <a:lstStyle/>
          <a:p>
            <a:endParaRPr lang="es-CO"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28596" y="2214554"/>
            <a:ext cx="8229600" cy="1143000"/>
          </a:xfrm>
        </p:spPr>
        <p:txBody>
          <a:bodyPr/>
          <a:lstStyle/>
          <a:p>
            <a:r>
              <a:rPr lang="es-CO" b="1" dirty="0" smtClean="0"/>
              <a:t>MIL GRACIAS</a:t>
            </a:r>
            <a:endParaRPr lang="es-CO" b="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CO"/>
          </a:p>
        </p:txBody>
      </p:sp>
      <p:sp>
        <p:nvSpPr>
          <p:cNvPr id="3" name="2 Marcador de contenido"/>
          <p:cNvSpPr>
            <a:spLocks noGrp="1"/>
          </p:cNvSpPr>
          <p:nvPr>
            <p:ph idx="1"/>
          </p:nvPr>
        </p:nvSpPr>
        <p:spPr/>
        <p:txBody>
          <a:bodyPr/>
          <a:lstStyle/>
          <a:p>
            <a:r>
              <a:rPr lang="es-CO" b="1" dirty="0" smtClean="0"/>
              <a:t>Identificación del municipio </a:t>
            </a:r>
          </a:p>
          <a:p>
            <a:r>
              <a:rPr lang="es-CO" b="1" dirty="0" smtClean="0"/>
              <a:t>Nombre del municipio:</a:t>
            </a:r>
            <a:r>
              <a:rPr lang="es-CO" dirty="0" smtClean="0"/>
              <a:t> </a:t>
            </a:r>
            <a:r>
              <a:rPr lang="es-CO" dirty="0" err="1" smtClean="0"/>
              <a:t>Informacion</a:t>
            </a:r>
            <a:r>
              <a:rPr lang="es-CO" dirty="0" smtClean="0"/>
              <a:t> General</a:t>
            </a:r>
          </a:p>
          <a:p>
            <a:r>
              <a:rPr lang="es-CO" b="1" dirty="0" smtClean="0"/>
              <a:t>NIT:</a:t>
            </a:r>
            <a:r>
              <a:rPr lang="es-CO" dirty="0" smtClean="0"/>
              <a:t> 800037075-7</a:t>
            </a:r>
          </a:p>
          <a:p>
            <a:r>
              <a:rPr lang="es-CO" b="1" dirty="0" smtClean="0"/>
              <a:t>Código Dane:</a:t>
            </a:r>
            <a:r>
              <a:rPr lang="es-CO" dirty="0" smtClean="0"/>
              <a:t> 66456</a:t>
            </a:r>
          </a:p>
          <a:p>
            <a:r>
              <a:rPr lang="es-CO" b="1" dirty="0" smtClean="0"/>
              <a:t>Gentilicio:</a:t>
            </a:r>
            <a:r>
              <a:rPr lang="es-CO" dirty="0" smtClean="0"/>
              <a:t> </a:t>
            </a:r>
            <a:r>
              <a:rPr lang="es-CO" dirty="0" err="1" smtClean="0"/>
              <a:t>Mistratense</a:t>
            </a:r>
            <a:endParaRPr lang="es-CO" dirty="0" smtClean="0"/>
          </a:p>
          <a:p>
            <a:r>
              <a:rPr lang="es-CO" b="1" dirty="0" smtClean="0"/>
              <a:t>Otros nombres que ha recibido el municipio:</a:t>
            </a:r>
            <a:r>
              <a:rPr lang="es-CO" dirty="0" smtClean="0"/>
              <a:t> </a:t>
            </a:r>
          </a:p>
          <a:p>
            <a:r>
              <a:rPr lang="es-CO" dirty="0" smtClean="0">
                <a:hlinkClick r:id="rId2" action="ppaction://hlinkfile" tooltip="ir arriba"/>
              </a:rPr>
              <a:t>Arriba</a:t>
            </a:r>
            <a:endParaRPr lang="es-CO" dirty="0" smtClean="0"/>
          </a:p>
          <a:p>
            <a:endParaRPr lang="es-CO"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dirty="0" smtClean="0"/>
              <a:t>MUNICIPIO DE MISTRATO</a:t>
            </a:r>
            <a:endParaRPr lang="es-CO" dirty="0"/>
          </a:p>
        </p:txBody>
      </p:sp>
      <p:pic>
        <p:nvPicPr>
          <p:cNvPr id="1026" name="Picture 2" descr="C:\Users\mariesala\Desktop\Bandera_thumb.jpg"/>
          <p:cNvPicPr>
            <a:picLocks noGrp="1" noChangeAspect="1" noChangeArrowheads="1"/>
          </p:cNvPicPr>
          <p:nvPr>
            <p:ph idx="1"/>
          </p:nvPr>
        </p:nvPicPr>
        <p:blipFill>
          <a:blip r:embed="rId2"/>
          <a:srcRect/>
          <a:stretch>
            <a:fillRect/>
          </a:stretch>
        </p:blipFill>
        <p:spPr bwMode="auto">
          <a:xfrm>
            <a:off x="642910" y="3357562"/>
            <a:ext cx="1905000" cy="1428750"/>
          </a:xfrm>
          <a:prstGeom prst="rect">
            <a:avLst/>
          </a:prstGeom>
          <a:noFill/>
        </p:spPr>
      </p:pic>
      <p:pic>
        <p:nvPicPr>
          <p:cNvPr id="1027" name="Picture 3" descr="C:\Users\mariesala\Desktop\Escudo.jpg"/>
          <p:cNvPicPr>
            <a:picLocks noChangeAspect="1" noChangeArrowheads="1"/>
          </p:cNvPicPr>
          <p:nvPr/>
        </p:nvPicPr>
        <p:blipFill>
          <a:blip r:embed="rId3"/>
          <a:srcRect/>
          <a:stretch>
            <a:fillRect/>
          </a:stretch>
        </p:blipFill>
        <p:spPr bwMode="auto">
          <a:xfrm>
            <a:off x="714348" y="4643446"/>
            <a:ext cx="1857388" cy="1218906"/>
          </a:xfrm>
          <a:prstGeom prst="rect">
            <a:avLst/>
          </a:prstGeom>
          <a:noFill/>
        </p:spPr>
      </p:pic>
      <p:sp>
        <p:nvSpPr>
          <p:cNvPr id="1028" name="Rectangle 4"/>
          <p:cNvSpPr>
            <a:spLocks noChangeArrowheads="1"/>
          </p:cNvSpPr>
          <p:nvPr/>
        </p:nvSpPr>
        <p:spPr bwMode="auto">
          <a:xfrm>
            <a:off x="2928926" y="1357298"/>
            <a:ext cx="5572164" cy="55092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CO" sz="1000" b="1" i="0" u="none" strike="noStrike" cap="none" normalizeH="0" baseline="0" dirty="0" smtClean="0">
                <a:ln>
                  <a:noFill/>
                </a:ln>
                <a:solidFill>
                  <a:schemeClr val="tx1"/>
                </a:solidFill>
                <a:effectLst/>
                <a:latin typeface="Arial" charset="0"/>
                <a:cs typeface="Arial" charset="0"/>
              </a:rPr>
              <a:t>Historia </a:t>
            </a:r>
          </a:p>
          <a:p>
            <a:pPr marL="0" marR="0" lvl="0" indent="0" algn="l" defTabSz="914400" rtl="0" eaLnBrk="0" fontAlgn="base" latinLnBrk="0" hangingPunct="0">
              <a:lnSpc>
                <a:spcPct val="100000"/>
              </a:lnSpc>
              <a:spcBef>
                <a:spcPct val="0"/>
              </a:spcBef>
              <a:spcAft>
                <a:spcPct val="0"/>
              </a:spcAft>
              <a:buClrTx/>
              <a:buSzTx/>
              <a:buFontTx/>
              <a:buNone/>
              <a:tabLst/>
            </a:pPr>
            <a:r>
              <a:rPr kumimoji="0" lang="es-CO" sz="900" b="1" i="0" u="none" strike="noStrike" cap="none" normalizeH="0" baseline="0" dirty="0" smtClean="0">
                <a:ln>
                  <a:noFill/>
                </a:ln>
                <a:solidFill>
                  <a:schemeClr val="tx1"/>
                </a:solidFill>
                <a:effectLst/>
                <a:latin typeface="Arial" charset="0"/>
                <a:cs typeface="Arial" charset="0"/>
              </a:rPr>
              <a:t>Fecha de fundación:</a:t>
            </a:r>
            <a:r>
              <a:rPr kumimoji="0" lang="es-CO" sz="1800" b="0" i="0" u="none" strike="noStrike" cap="none" normalizeH="0" baseline="0" dirty="0" smtClean="0">
                <a:ln>
                  <a:noFill/>
                </a:ln>
                <a:solidFill>
                  <a:schemeClr val="tx1"/>
                </a:solidFill>
                <a:effectLst/>
                <a:latin typeface="Arial" charset="0"/>
                <a:cs typeface="Arial" charset="0"/>
              </a:rPr>
              <a:t> 01 de enero de 1925</a:t>
            </a:r>
          </a:p>
          <a:p>
            <a:pPr marL="0" marR="0" lvl="0" indent="0" algn="l" defTabSz="914400" rtl="0" eaLnBrk="0" fontAlgn="base" latinLnBrk="0" hangingPunct="0">
              <a:lnSpc>
                <a:spcPct val="100000"/>
              </a:lnSpc>
              <a:spcBef>
                <a:spcPct val="0"/>
              </a:spcBef>
              <a:spcAft>
                <a:spcPct val="0"/>
              </a:spcAft>
              <a:buClrTx/>
              <a:buSzTx/>
              <a:buFontTx/>
              <a:buNone/>
              <a:tabLst/>
            </a:pPr>
            <a:r>
              <a:rPr kumimoji="0" lang="es-CO" sz="1800" b="1" i="0" u="none" strike="noStrike" cap="none" normalizeH="0" baseline="0" dirty="0" smtClean="0">
                <a:ln>
                  <a:noFill/>
                </a:ln>
                <a:solidFill>
                  <a:schemeClr val="tx1"/>
                </a:solidFill>
                <a:effectLst/>
                <a:latin typeface="Arial" charset="0"/>
                <a:cs typeface="Arial" charset="0"/>
              </a:rPr>
              <a:t>Nombre del/los</a:t>
            </a:r>
            <a:r>
              <a:rPr kumimoji="0" lang="es-CO" sz="1800" b="1" i="0" u="none" strike="noStrike" cap="none" normalizeH="0" baseline="0" dirty="0" smtClean="0">
                <a:ln>
                  <a:noFill/>
                </a:ln>
                <a:solidFill>
                  <a:schemeClr val="tx1"/>
                </a:solidFill>
                <a:effectLst/>
                <a:latin typeface="Arial" charset="0"/>
                <a:cs typeface="Arial" charset="0"/>
                <a:hlinkClick r:id="rId4" tooltip="Ver imágen del tamaño original"/>
              </a:rPr>
              <a:t> fundador (es):</a:t>
            </a:r>
            <a:r>
              <a:rPr kumimoji="0" lang="es-CO" sz="1800" b="0" i="0" u="none" strike="noStrike" cap="none" normalizeH="0" baseline="0" dirty="0" smtClean="0">
                <a:ln>
                  <a:noFill/>
                </a:ln>
                <a:solidFill>
                  <a:schemeClr val="tx1"/>
                </a:solidFill>
                <a:effectLst/>
                <a:latin typeface="Arial" charset="0"/>
                <a:cs typeface="Arial" charset="0"/>
                <a:hlinkClick r:id="rId4" tooltip="Ver imágen del tamaño original"/>
              </a:rPr>
              <a:t> Nativos de la Familia </a:t>
            </a:r>
            <a:r>
              <a:rPr kumimoji="0" lang="es-CO" sz="1800" b="0" i="0" u="none" strike="noStrike" cap="none" normalizeH="0" baseline="0" dirty="0" err="1" smtClean="0">
                <a:ln>
                  <a:noFill/>
                </a:ln>
                <a:solidFill>
                  <a:schemeClr val="tx1"/>
                </a:solidFill>
                <a:effectLst/>
                <a:latin typeface="Arial" charset="0"/>
                <a:cs typeface="Arial" charset="0"/>
                <a:hlinkClick r:id="rId4" tooltip="Ver imágen del tamaño original"/>
              </a:rPr>
              <a:t>Chamí</a:t>
            </a:r>
            <a:endParaRPr kumimoji="0" lang="es-CO" sz="1800" b="0" i="0" u="none" strike="noStrike" cap="none" normalizeH="0" baseline="0" dirty="0" smtClean="0">
              <a:ln>
                <a:noFill/>
              </a:ln>
              <a:solidFill>
                <a:schemeClr val="tx1"/>
              </a:solidFill>
              <a:effectLst/>
              <a:latin typeface="Arial" charset="0"/>
              <a:cs typeface="Arial" charset="0"/>
              <a:hlinkClick r:id="rId4" tooltip="Ver imágen del tamaño original"/>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CO" sz="1800" b="1" i="0" u="none" strike="noStrike" cap="none" normalizeH="0" baseline="0" dirty="0" smtClean="0">
                <a:ln>
                  <a:noFill/>
                </a:ln>
                <a:solidFill>
                  <a:schemeClr val="tx1"/>
                </a:solidFill>
                <a:effectLst/>
                <a:latin typeface="Arial" charset="0"/>
                <a:cs typeface="Arial" charset="0"/>
                <a:hlinkClick r:id="rId4" tooltip="Ver imágen del tamaño original"/>
              </a:rPr>
              <a:t>Reseña histórica:</a:t>
            </a:r>
            <a:r>
              <a:rPr kumimoji="0" lang="es-CO" sz="1800" b="0" i="0" u="none" strike="noStrike" cap="none" normalizeH="0" baseline="0" dirty="0" smtClean="0">
                <a:ln>
                  <a:noFill/>
                </a:ln>
                <a:solidFill>
                  <a:schemeClr val="tx1"/>
                </a:solidFill>
                <a:effectLst/>
                <a:latin typeface="Arial" charset="0"/>
                <a:cs typeface="Arial" charset="0"/>
                <a:hlinkClick r:id="rId4" tooltip="Ver imágen del tamaño original"/>
              </a:rPr>
              <a:t/>
            </a:r>
            <a:br>
              <a:rPr kumimoji="0" lang="es-CO" sz="1800" b="0" i="0" u="none" strike="noStrike" cap="none" normalizeH="0" baseline="0" dirty="0" smtClean="0">
                <a:ln>
                  <a:noFill/>
                </a:ln>
                <a:solidFill>
                  <a:schemeClr val="tx1"/>
                </a:solidFill>
                <a:effectLst/>
                <a:latin typeface="Arial" charset="0"/>
                <a:cs typeface="Arial" charset="0"/>
                <a:hlinkClick r:id="rId4" tooltip="Ver imágen del tamaño original"/>
              </a:rPr>
            </a:br>
            <a:r>
              <a:rPr kumimoji="0" lang="es-CO" sz="1800" b="0" i="0" u="none" strike="noStrike" cap="none" normalizeH="0" baseline="0" dirty="0" smtClean="0">
                <a:ln>
                  <a:noFill/>
                </a:ln>
                <a:solidFill>
                  <a:schemeClr val="tx1"/>
                </a:solidFill>
                <a:effectLst/>
                <a:latin typeface="Arial" charset="0"/>
                <a:cs typeface="Arial" charset="0"/>
                <a:hlinkClick r:id="rId4" tooltip="Ver imágen del tamaño original"/>
              </a:rPr>
              <a:t>  </a:t>
            </a:r>
            <a:r>
              <a:rPr kumimoji="0" lang="es-CO" sz="9000" b="0" i="0" u="none" strike="noStrike" cap="none" normalizeH="0" baseline="0" dirty="0" smtClean="0">
                <a:ln>
                  <a:noFill/>
                </a:ln>
                <a:solidFill>
                  <a:schemeClr val="tx1"/>
                </a:solidFill>
                <a:effectLst/>
                <a:latin typeface="Arial" charset="0"/>
                <a:cs typeface="Arial" charset="0"/>
                <a:hlinkClick r:id="rId4" tooltip="Ver imágen del tamaño original"/>
              </a:rPr>
              <a:t/>
            </a:r>
            <a:br>
              <a:rPr kumimoji="0" lang="es-CO" sz="9000" b="0" i="0" u="none" strike="noStrike" cap="none" normalizeH="0" baseline="0" dirty="0" smtClean="0">
                <a:ln>
                  <a:noFill/>
                </a:ln>
                <a:solidFill>
                  <a:schemeClr val="tx1"/>
                </a:solidFill>
                <a:effectLst/>
                <a:latin typeface="Arial" charset="0"/>
                <a:cs typeface="Arial" charset="0"/>
                <a:hlinkClick r:id="rId4" tooltip="Ver imágen del tamaño original"/>
              </a:rPr>
            </a:br>
            <a:r>
              <a:rPr kumimoji="0" lang="es-CO" sz="1800" b="0" i="0" u="none" strike="noStrike" cap="none" normalizeH="0" baseline="0" dirty="0" smtClean="0">
                <a:ln>
                  <a:noFill/>
                </a:ln>
                <a:solidFill>
                  <a:schemeClr val="tx1"/>
                </a:solidFill>
                <a:effectLst/>
                <a:latin typeface="Arial" charset="0"/>
                <a:cs typeface="Arial" charset="0"/>
                <a:hlinkClick r:id="rId4" tooltip="Ver imágen del tamaño original"/>
              </a:rPr>
              <a:t/>
            </a:r>
            <a:br>
              <a:rPr kumimoji="0" lang="es-CO" sz="1800" b="0" i="0" u="none" strike="noStrike" cap="none" normalizeH="0" baseline="0" dirty="0" smtClean="0">
                <a:ln>
                  <a:noFill/>
                </a:ln>
                <a:solidFill>
                  <a:schemeClr val="tx1"/>
                </a:solidFill>
                <a:effectLst/>
                <a:latin typeface="Arial" charset="0"/>
                <a:cs typeface="Arial" charset="0"/>
                <a:hlinkClick r:id="rId4" tooltip="Ver imágen del tamaño original"/>
              </a:rPr>
            </a:br>
            <a:r>
              <a:rPr kumimoji="0" lang="es-CO" sz="1800" b="0" i="0" u="none" strike="noStrike" cap="none" normalizeH="0" baseline="0" dirty="0" smtClean="0">
                <a:ln>
                  <a:noFill/>
                </a:ln>
                <a:solidFill>
                  <a:schemeClr val="tx1"/>
                </a:solidFill>
                <a:effectLst/>
                <a:latin typeface="Arial" charset="0"/>
                <a:cs typeface="Arial" charset="0"/>
                <a:hlinkClick r:id="rId4" tooltip="Ver imágen del tamaño original"/>
              </a:rPr>
              <a:t>El Municipio de </a:t>
            </a:r>
            <a:r>
              <a:rPr kumimoji="0" lang="es-CO" sz="1800" b="0" i="0" u="none" strike="noStrike" cap="none" normalizeH="0" baseline="0" dirty="0" err="1" smtClean="0">
                <a:ln>
                  <a:noFill/>
                </a:ln>
                <a:solidFill>
                  <a:schemeClr val="tx1"/>
                </a:solidFill>
                <a:effectLst/>
                <a:latin typeface="Arial" charset="0"/>
                <a:cs typeface="Arial" charset="0"/>
                <a:hlinkClick r:id="rId4" tooltip="Ver imágen del tamaño original"/>
              </a:rPr>
              <a:t>Mistrató</a:t>
            </a:r>
            <a:r>
              <a:rPr kumimoji="0" lang="es-CO" sz="1800" b="0" i="0" u="none" strike="noStrike" cap="none" normalizeH="0" baseline="0" dirty="0" smtClean="0">
                <a:ln>
                  <a:noFill/>
                </a:ln>
                <a:solidFill>
                  <a:schemeClr val="tx1"/>
                </a:solidFill>
                <a:effectLst/>
                <a:latin typeface="Arial" charset="0"/>
                <a:cs typeface="Arial" charset="0"/>
                <a:hlinkClick r:id="rId4" tooltip="Ver imágen del tamaño original"/>
              </a:rPr>
              <a:t> se encuentra ubicado sobre la Cordillera Occidental a unos 86 kilómetros al noroccidente de Pereira. </a:t>
            </a:r>
            <a:br>
              <a:rPr kumimoji="0" lang="es-CO" sz="1800" b="0" i="0" u="none" strike="noStrike" cap="none" normalizeH="0" baseline="0" dirty="0" smtClean="0">
                <a:ln>
                  <a:noFill/>
                </a:ln>
                <a:solidFill>
                  <a:schemeClr val="tx1"/>
                </a:solidFill>
                <a:effectLst/>
                <a:latin typeface="Arial" charset="0"/>
                <a:cs typeface="Arial" charset="0"/>
                <a:hlinkClick r:id="rId4" tooltip="Ver imágen del tamaño original"/>
              </a:rPr>
            </a:br>
            <a:r>
              <a:rPr kumimoji="0" lang="es-CO" sz="1800" b="0" i="0" u="none" strike="noStrike" cap="none" normalizeH="0" baseline="0" dirty="0" smtClean="0">
                <a:ln>
                  <a:noFill/>
                </a:ln>
                <a:solidFill>
                  <a:schemeClr val="tx1"/>
                </a:solidFill>
                <a:effectLst/>
                <a:latin typeface="Arial" charset="0"/>
                <a:cs typeface="Arial" charset="0"/>
                <a:hlinkClick r:id="rId4" tooltip="Ver imágen del tamaño original"/>
              </a:rPr>
              <a:t>Fundado en 1925 por los nativos de la familia </a:t>
            </a:r>
            <a:r>
              <a:rPr kumimoji="0" lang="es-CO" sz="1800" b="0" i="0" u="none" strike="noStrike" cap="none" normalizeH="0" baseline="0" dirty="0" err="1" smtClean="0">
                <a:ln>
                  <a:noFill/>
                </a:ln>
                <a:solidFill>
                  <a:schemeClr val="tx1"/>
                </a:solidFill>
                <a:effectLst/>
                <a:latin typeface="Arial" charset="0"/>
                <a:cs typeface="Arial" charset="0"/>
                <a:hlinkClick r:id="rId4" tooltip="Ver imágen del tamaño original"/>
              </a:rPr>
              <a:t>Chamí</a:t>
            </a:r>
            <a:r>
              <a:rPr kumimoji="0" lang="es-CO" sz="1800" b="0" i="0" u="none" strike="noStrike" cap="none" normalizeH="0" baseline="0" dirty="0" smtClean="0">
                <a:ln>
                  <a:noFill/>
                </a:ln>
                <a:solidFill>
                  <a:schemeClr val="tx1"/>
                </a:solidFill>
                <a:effectLst/>
                <a:latin typeface="Arial" charset="0"/>
                <a:cs typeface="Arial" charset="0"/>
                <a:hlinkClick r:id="rId4" tooltip="Ver imágen del tamaño original"/>
              </a:rPr>
              <a:t>.</a:t>
            </a:r>
            <a:br>
              <a:rPr kumimoji="0" lang="es-CO" sz="1800" b="0" i="0" u="none" strike="noStrike" cap="none" normalizeH="0" baseline="0" dirty="0" smtClean="0">
                <a:ln>
                  <a:noFill/>
                </a:ln>
                <a:solidFill>
                  <a:schemeClr val="tx1"/>
                </a:solidFill>
                <a:effectLst/>
                <a:latin typeface="Arial" charset="0"/>
                <a:cs typeface="Arial" charset="0"/>
                <a:hlinkClick r:id="rId4" tooltip="Ver imágen del tamaño original"/>
              </a:rPr>
            </a:br>
            <a:r>
              <a:rPr kumimoji="0" lang="es-CO" sz="1800" b="0" i="0" u="none" strike="noStrike" cap="none" normalizeH="0" baseline="0" dirty="0" smtClean="0">
                <a:ln>
                  <a:noFill/>
                </a:ln>
                <a:solidFill>
                  <a:schemeClr val="tx1"/>
                </a:solidFill>
                <a:effectLst/>
                <a:latin typeface="Arial" charset="0"/>
                <a:cs typeface="Arial" charset="0"/>
                <a:hlinkClick r:id="rId4" tooltip="Ver imágen del tamaño original"/>
              </a:rPr>
              <a:t/>
            </a:r>
            <a:br>
              <a:rPr kumimoji="0" lang="es-CO" sz="1800" b="0" i="0" u="none" strike="noStrike" cap="none" normalizeH="0" baseline="0" dirty="0" smtClean="0">
                <a:ln>
                  <a:noFill/>
                </a:ln>
                <a:solidFill>
                  <a:schemeClr val="tx1"/>
                </a:solidFill>
                <a:effectLst/>
                <a:latin typeface="Arial" charset="0"/>
                <a:cs typeface="Arial" charset="0"/>
                <a:hlinkClick r:id="rId4" tooltip="Ver imágen del tamaño original"/>
              </a:rPr>
            </a:br>
            <a:r>
              <a:rPr kumimoji="0" lang="es-CO" sz="1800" b="0" i="0" u="none" strike="noStrike" cap="none" normalizeH="0" baseline="0" dirty="0" smtClean="0">
                <a:ln>
                  <a:noFill/>
                </a:ln>
                <a:solidFill>
                  <a:schemeClr val="tx1"/>
                </a:solidFill>
                <a:effectLst/>
                <a:latin typeface="Arial" charset="0"/>
                <a:cs typeface="Arial" charset="0"/>
                <a:hlinkClick r:id="rId4" tooltip="Ver imágen del tamaño original"/>
              </a:rPr>
              <a:t>Idiosincrasia</a:t>
            </a:r>
            <a:br>
              <a:rPr kumimoji="0" lang="es-CO" sz="1800" b="0" i="0" u="none" strike="noStrike" cap="none" normalizeH="0" baseline="0" dirty="0" smtClean="0">
                <a:ln>
                  <a:noFill/>
                </a:ln>
                <a:solidFill>
                  <a:schemeClr val="tx1"/>
                </a:solidFill>
                <a:effectLst/>
                <a:latin typeface="Arial" charset="0"/>
                <a:cs typeface="Arial" charset="0"/>
                <a:hlinkClick r:id="rId4" tooltip="Ver imágen del tamaño original"/>
              </a:rPr>
            </a:br>
            <a:r>
              <a:rPr kumimoji="0" lang="es-CO" sz="1800" b="0" i="0" u="none" strike="noStrike" cap="none" normalizeH="0" baseline="0" dirty="0" smtClean="0">
                <a:ln>
                  <a:noFill/>
                </a:ln>
                <a:solidFill>
                  <a:schemeClr val="tx1"/>
                </a:solidFill>
                <a:effectLst/>
                <a:latin typeface="Arial" charset="0"/>
                <a:cs typeface="Arial" charset="0"/>
                <a:hlinkClick r:id="rId4" tooltip="Ver imágen del tamaño original"/>
              </a:rPr>
              <a:t>Una de las características que simboliza la cultura popular hace referencia a las fiestas aniversarias en marzo, Concurso Regional de Danzas y concurso Departamental de Música Parrandera.</a:t>
            </a:r>
            <a:br>
              <a:rPr kumimoji="0" lang="es-CO" sz="1800" b="0" i="0" u="none" strike="noStrike" cap="none" normalizeH="0" baseline="0" dirty="0" smtClean="0">
                <a:ln>
                  <a:noFill/>
                </a:ln>
                <a:solidFill>
                  <a:schemeClr val="tx1"/>
                </a:solidFill>
                <a:effectLst/>
                <a:latin typeface="Arial" charset="0"/>
                <a:cs typeface="Arial" charset="0"/>
                <a:hlinkClick r:id="rId4" tooltip="Ver imágen del tamaño original"/>
              </a:rPr>
            </a:br>
            <a:r>
              <a:rPr kumimoji="0" lang="es-CO" sz="1800" b="0" i="0" u="none" strike="noStrike" cap="none" normalizeH="0" baseline="0" dirty="0" smtClean="0">
                <a:ln>
                  <a:noFill/>
                </a:ln>
                <a:solidFill>
                  <a:schemeClr val="tx1"/>
                </a:solidFill>
                <a:effectLst/>
                <a:latin typeface="Arial" charset="0"/>
                <a:cs typeface="Arial" charset="0"/>
                <a:hlinkClick r:id="rId4" tooltip="Ver imágen del tamaño original"/>
              </a:rPr>
              <a:t/>
            </a:r>
            <a:br>
              <a:rPr kumimoji="0" lang="es-CO" sz="1800" b="0" i="0" u="none" strike="noStrike" cap="none" normalizeH="0" baseline="0" dirty="0" smtClean="0">
                <a:ln>
                  <a:noFill/>
                </a:ln>
                <a:solidFill>
                  <a:schemeClr val="tx1"/>
                </a:solidFill>
                <a:effectLst/>
                <a:latin typeface="Arial" charset="0"/>
                <a:cs typeface="Arial" charset="0"/>
                <a:hlinkClick r:id="rId4" tooltip="Ver imágen del tamaño original"/>
              </a:rPr>
            </a:br>
            <a:endParaRPr kumimoji="0" lang="es-CO" sz="1800" b="0" i="0" u="none" strike="noStrike" cap="none" normalizeH="0" baseline="0" dirty="0" smtClean="0">
              <a:ln>
                <a:noFill/>
              </a:ln>
              <a:solidFill>
                <a:schemeClr val="tx1"/>
              </a:solidFill>
              <a:effectLst/>
              <a:latin typeface="Arial" charset="0"/>
              <a:cs typeface="Arial" charset="0"/>
            </a:endParaRPr>
          </a:p>
        </p:txBody>
      </p:sp>
      <p:pic>
        <p:nvPicPr>
          <p:cNvPr id="1029" name="Picture 5" descr="Historia de Informacion General">
            <a:hlinkClick r:id="rId4" tooltip="Ver imágen del tamaño original"/>
          </p:cNvPr>
          <p:cNvPicPr>
            <a:picLocks noChangeAspect="1" noChangeArrowheads="1"/>
          </p:cNvPicPr>
          <p:nvPr/>
        </p:nvPicPr>
        <p:blipFill>
          <a:blip r:embed="rId5"/>
          <a:srcRect/>
          <a:stretch>
            <a:fillRect/>
          </a:stretch>
        </p:blipFill>
        <p:spPr bwMode="auto">
          <a:xfrm>
            <a:off x="571472" y="1500174"/>
            <a:ext cx="1905000" cy="1428751"/>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dirty="0" smtClean="0"/>
              <a:t>MUNICIPIO DE MISTRATO</a:t>
            </a:r>
            <a:endParaRPr lang="es-CO" dirty="0"/>
          </a:p>
        </p:txBody>
      </p:sp>
      <p:sp>
        <p:nvSpPr>
          <p:cNvPr id="3" name="2 Marcador de contenido"/>
          <p:cNvSpPr>
            <a:spLocks noGrp="1"/>
          </p:cNvSpPr>
          <p:nvPr>
            <p:ph idx="1"/>
          </p:nvPr>
        </p:nvSpPr>
        <p:spPr/>
        <p:txBody>
          <a:bodyPr>
            <a:normAutofit fontScale="62500" lnSpcReduction="20000"/>
          </a:bodyPr>
          <a:lstStyle/>
          <a:p>
            <a:r>
              <a:rPr lang="es-CO" b="1" dirty="0" smtClean="0"/>
              <a:t>Geografía </a:t>
            </a:r>
          </a:p>
          <a:p>
            <a:r>
              <a:rPr lang="es-CO" b="1" dirty="0" smtClean="0"/>
              <a:t>Descripción Física:</a:t>
            </a:r>
            <a:r>
              <a:rPr lang="es-CO" dirty="0" smtClean="0"/>
              <a:t/>
            </a:r>
            <a:br>
              <a:rPr lang="es-CO" dirty="0" smtClean="0"/>
            </a:br>
            <a:r>
              <a:rPr lang="es-CO" dirty="0" smtClean="0"/>
              <a:t>Se encuentra aproximadamente a 80 </a:t>
            </a:r>
            <a:r>
              <a:rPr lang="es-CO" dirty="0" err="1" smtClean="0"/>
              <a:t>Kms</a:t>
            </a:r>
            <a:r>
              <a:rPr lang="es-CO" dirty="0" smtClean="0"/>
              <a:t> al Noroccidente de la capital del departamento sobre la cordillera Occidental.</a:t>
            </a:r>
            <a:br>
              <a:rPr lang="es-CO" dirty="0" smtClean="0"/>
            </a:br>
            <a:r>
              <a:rPr lang="es-CO" dirty="0" smtClean="0"/>
              <a:t/>
            </a:r>
            <a:br>
              <a:rPr lang="es-CO" dirty="0" smtClean="0"/>
            </a:br>
            <a:r>
              <a:rPr lang="es-CO" dirty="0" smtClean="0"/>
              <a:t>El Municipio está delimitado por el río Risaralda, las quebradas Lava pié y La Ceba, y los cerros noroccidentales y una prolongación a lo largo de la quebrada Arrayanal en el sector de quebrada arriba. </a:t>
            </a:r>
            <a:br>
              <a:rPr lang="es-CO" dirty="0" smtClean="0"/>
            </a:br>
            <a:r>
              <a:rPr lang="es-CO" dirty="0" smtClean="0"/>
              <a:t/>
            </a:r>
            <a:br>
              <a:rPr lang="es-CO" dirty="0" smtClean="0"/>
            </a:br>
            <a:r>
              <a:rPr lang="es-CO" dirty="0" smtClean="0"/>
              <a:t>El Municipio de </a:t>
            </a:r>
            <a:r>
              <a:rPr lang="es-CO" dirty="0" err="1" smtClean="0"/>
              <a:t>Mistrató</a:t>
            </a:r>
            <a:r>
              <a:rPr lang="es-CO" dirty="0" smtClean="0"/>
              <a:t> posee en la zona rural dos (2) corregimientos. </a:t>
            </a:r>
            <a:br>
              <a:rPr lang="es-CO" dirty="0" smtClean="0"/>
            </a:br>
            <a:r>
              <a:rPr lang="es-CO" dirty="0" smtClean="0"/>
              <a:t/>
            </a:r>
            <a:br>
              <a:rPr lang="es-CO" dirty="0" smtClean="0"/>
            </a:br>
            <a:r>
              <a:rPr lang="es-CO" dirty="0" smtClean="0"/>
              <a:t>. Corregimiento de San Antonio del </a:t>
            </a:r>
            <a:r>
              <a:rPr lang="es-CO" dirty="0" err="1" smtClean="0"/>
              <a:t>Chamí</a:t>
            </a:r>
            <a:r>
              <a:rPr lang="es-CO" dirty="0" smtClean="0"/>
              <a:t>. </a:t>
            </a:r>
            <a:br>
              <a:rPr lang="es-CO" dirty="0" smtClean="0"/>
            </a:br>
            <a:r>
              <a:rPr lang="es-CO" dirty="0" smtClean="0"/>
              <a:t/>
            </a:r>
            <a:br>
              <a:rPr lang="es-CO" dirty="0" smtClean="0"/>
            </a:br>
            <a:r>
              <a:rPr lang="es-CO" dirty="0" smtClean="0"/>
              <a:t>Integrado por las siguientes veredas: </a:t>
            </a:r>
            <a:r>
              <a:rPr lang="es-CO" dirty="0" err="1" smtClean="0"/>
              <a:t>Arigató</a:t>
            </a:r>
            <a:r>
              <a:rPr lang="es-CO" dirty="0" smtClean="0"/>
              <a:t>, </a:t>
            </a:r>
            <a:r>
              <a:rPr lang="es-CO" dirty="0" err="1" smtClean="0"/>
              <a:t>Arkaka</a:t>
            </a:r>
            <a:r>
              <a:rPr lang="es-CO" dirty="0" smtClean="0"/>
              <a:t>, Atarraya, Buenos Aires, </a:t>
            </a:r>
            <a:r>
              <a:rPr lang="es-CO" dirty="0" err="1" smtClean="0"/>
              <a:t>Citabará</a:t>
            </a:r>
            <a:r>
              <a:rPr lang="es-CO" dirty="0" smtClean="0"/>
              <a:t>, Costa Rica, Chorros, El Silencio, Las Delicias, La Albania, Puerto Nuevo, Río </a:t>
            </a:r>
            <a:r>
              <a:rPr lang="es-CO" dirty="0" err="1" smtClean="0"/>
              <a:t>Mistrató</a:t>
            </a:r>
            <a:r>
              <a:rPr lang="es-CO" dirty="0" smtClean="0"/>
              <a:t>, y San Antonio del </a:t>
            </a:r>
            <a:r>
              <a:rPr lang="es-CO" dirty="0" err="1" smtClean="0"/>
              <a:t>Chamí</a:t>
            </a:r>
            <a:r>
              <a:rPr lang="es-CO" dirty="0" smtClean="0"/>
              <a:t>. </a:t>
            </a:r>
            <a:br>
              <a:rPr lang="es-CO" dirty="0" smtClean="0"/>
            </a:br>
            <a:endParaRPr lang="es-CO" dirty="0" smtClean="0"/>
          </a:p>
          <a:p>
            <a:endParaRPr lang="es-CO"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CO"/>
          </a:p>
        </p:txBody>
      </p:sp>
      <p:sp>
        <p:nvSpPr>
          <p:cNvPr id="3" name="2 Marcador de contenido"/>
          <p:cNvSpPr>
            <a:spLocks noGrp="1"/>
          </p:cNvSpPr>
          <p:nvPr>
            <p:ph idx="1"/>
          </p:nvPr>
        </p:nvSpPr>
        <p:spPr/>
        <p:txBody>
          <a:bodyPr>
            <a:normAutofit fontScale="40000" lnSpcReduction="20000"/>
          </a:bodyPr>
          <a:lstStyle/>
          <a:p>
            <a:r>
              <a:rPr lang="es-CO" dirty="0" smtClean="0"/>
              <a:t>Corregimiento de San Antonio del </a:t>
            </a:r>
            <a:r>
              <a:rPr lang="es-CO" dirty="0" err="1" smtClean="0"/>
              <a:t>Chamí</a:t>
            </a:r>
            <a:r>
              <a:rPr lang="es-CO" dirty="0" smtClean="0"/>
              <a:t>. </a:t>
            </a:r>
            <a:br>
              <a:rPr lang="es-CO" dirty="0" smtClean="0"/>
            </a:br>
            <a:r>
              <a:rPr lang="es-CO" dirty="0" smtClean="0"/>
              <a:t/>
            </a:r>
            <a:br>
              <a:rPr lang="es-CO" dirty="0" smtClean="0"/>
            </a:br>
            <a:r>
              <a:rPr lang="es-CO" dirty="0" smtClean="0"/>
              <a:t>Integrado por las siguientes veredas: </a:t>
            </a:r>
            <a:r>
              <a:rPr lang="es-CO" dirty="0" err="1" smtClean="0"/>
              <a:t>Arigató</a:t>
            </a:r>
            <a:r>
              <a:rPr lang="es-CO" dirty="0" smtClean="0"/>
              <a:t>, </a:t>
            </a:r>
            <a:r>
              <a:rPr lang="es-CO" dirty="0" err="1" smtClean="0"/>
              <a:t>Arkaka</a:t>
            </a:r>
            <a:r>
              <a:rPr lang="es-CO" dirty="0" smtClean="0"/>
              <a:t>, Atarraya, Buenos Aires, </a:t>
            </a:r>
            <a:r>
              <a:rPr lang="es-CO" dirty="0" err="1" smtClean="0"/>
              <a:t>Citabará</a:t>
            </a:r>
            <a:r>
              <a:rPr lang="es-CO" dirty="0" smtClean="0"/>
              <a:t>, Costa Rica, Chorros, El Silencio, Las Delicias, La Albania, Puerto Nuevo, Río </a:t>
            </a:r>
            <a:r>
              <a:rPr lang="es-CO" dirty="0" err="1" smtClean="0"/>
              <a:t>Mistrató</a:t>
            </a:r>
            <a:r>
              <a:rPr lang="es-CO" dirty="0" smtClean="0"/>
              <a:t>, y San Antonio del </a:t>
            </a:r>
            <a:r>
              <a:rPr lang="es-CO" dirty="0" err="1" smtClean="0"/>
              <a:t>Chamí</a:t>
            </a:r>
            <a:r>
              <a:rPr lang="es-CO" dirty="0" smtClean="0"/>
              <a:t>. </a:t>
            </a:r>
            <a:br>
              <a:rPr lang="es-CO" dirty="0" smtClean="0"/>
            </a:br>
            <a:r>
              <a:rPr lang="es-CO" dirty="0" smtClean="0"/>
              <a:t/>
            </a:r>
            <a:br>
              <a:rPr lang="es-CO" dirty="0" smtClean="0"/>
            </a:br>
            <a:r>
              <a:rPr lang="es-CO" dirty="0" smtClean="0"/>
              <a:t>. Corregimiento de Puerto de Oro. </a:t>
            </a:r>
            <a:br>
              <a:rPr lang="es-CO" dirty="0" smtClean="0"/>
            </a:br>
            <a:r>
              <a:rPr lang="es-CO" dirty="0" smtClean="0"/>
              <a:t/>
            </a:r>
            <a:br>
              <a:rPr lang="es-CO" dirty="0" smtClean="0"/>
            </a:br>
            <a:r>
              <a:rPr lang="es-CO" dirty="0" smtClean="0"/>
              <a:t>Lo conforman las veredas de: El Socorro, Buenavista, Bajo </a:t>
            </a:r>
            <a:r>
              <a:rPr lang="es-CO" dirty="0" err="1" smtClean="0"/>
              <a:t>Canchivare</a:t>
            </a:r>
            <a:r>
              <a:rPr lang="es-CO" dirty="0" smtClean="0"/>
              <a:t>, </a:t>
            </a:r>
            <a:r>
              <a:rPr lang="es-CO" dirty="0" err="1" smtClean="0"/>
              <a:t>Humacas</a:t>
            </a:r>
            <a:r>
              <a:rPr lang="es-CO" dirty="0" smtClean="0"/>
              <a:t> Medio, </a:t>
            </a:r>
            <a:r>
              <a:rPr lang="es-CO" dirty="0" err="1" smtClean="0"/>
              <a:t>Humacas</a:t>
            </a:r>
            <a:r>
              <a:rPr lang="es-CO" dirty="0" smtClean="0"/>
              <a:t> Bajo, La India, Las Palmas, La Josefina, </a:t>
            </a:r>
            <a:r>
              <a:rPr lang="es-CO" dirty="0" err="1" smtClean="0"/>
              <a:t>Jaguadas</a:t>
            </a:r>
            <a:r>
              <a:rPr lang="es-CO" dirty="0" smtClean="0"/>
              <a:t>, Barranca, </a:t>
            </a:r>
            <a:r>
              <a:rPr lang="es-CO" dirty="0" err="1" smtClean="0"/>
              <a:t>Currucay</a:t>
            </a:r>
            <a:r>
              <a:rPr lang="es-CO" dirty="0" smtClean="0"/>
              <a:t> Alto, </a:t>
            </a:r>
            <a:r>
              <a:rPr lang="es-CO" dirty="0" err="1" smtClean="0"/>
              <a:t>Currucay</a:t>
            </a:r>
            <a:r>
              <a:rPr lang="es-CO" dirty="0" smtClean="0"/>
              <a:t> Medio, </a:t>
            </a:r>
            <a:r>
              <a:rPr lang="es-CO" dirty="0" err="1" smtClean="0"/>
              <a:t>Embordo</a:t>
            </a:r>
            <a:r>
              <a:rPr lang="es-CO" dirty="0" smtClean="0"/>
              <a:t>, Cantarrana, Alto </a:t>
            </a:r>
            <a:r>
              <a:rPr lang="es-CO" dirty="0" err="1" smtClean="0"/>
              <a:t>Gete</a:t>
            </a:r>
            <a:r>
              <a:rPr lang="es-CO" dirty="0" smtClean="0"/>
              <a:t>, </a:t>
            </a:r>
            <a:r>
              <a:rPr lang="es-CO" dirty="0" err="1" smtClean="0"/>
              <a:t>Beker</a:t>
            </a:r>
            <a:r>
              <a:rPr lang="es-CO" dirty="0" smtClean="0"/>
              <a:t>, </a:t>
            </a:r>
            <a:r>
              <a:rPr lang="es-CO" dirty="0" err="1" smtClean="0"/>
              <a:t>Gete</a:t>
            </a:r>
            <a:r>
              <a:rPr lang="es-CO" dirty="0" smtClean="0"/>
              <a:t> Pita!, </a:t>
            </a:r>
            <a:r>
              <a:rPr lang="es-CO" dirty="0" err="1" smtClean="0"/>
              <a:t>Vidua</a:t>
            </a:r>
            <a:r>
              <a:rPr lang="es-CO" dirty="0" smtClean="0"/>
              <a:t>, Caimito, Puerto Oro. </a:t>
            </a:r>
            <a:br>
              <a:rPr lang="es-CO" dirty="0" smtClean="0"/>
            </a:br>
            <a:r>
              <a:rPr lang="es-CO" dirty="0" smtClean="0"/>
              <a:t/>
            </a:r>
            <a:br>
              <a:rPr lang="es-CO" dirty="0" smtClean="0"/>
            </a:br>
            <a:r>
              <a:rPr lang="es-CO" dirty="0" smtClean="0"/>
              <a:t>Veredas con jurisdicción en cabecera municipal. </a:t>
            </a:r>
            <a:br>
              <a:rPr lang="es-CO" dirty="0" smtClean="0"/>
            </a:br>
            <a:r>
              <a:rPr lang="es-CO" dirty="0" smtClean="0"/>
              <a:t/>
            </a:r>
            <a:br>
              <a:rPr lang="es-CO" dirty="0" smtClean="0"/>
            </a:br>
            <a:r>
              <a:rPr lang="es-CO" dirty="0" smtClean="0"/>
              <a:t>El Caucho, Pinar del Río, Génova, Dosquebradas, La Estrella, El Progreso, Bellavista, Miraflores, El Vergel, La Villada, La María, Río Arriba, Parte Bajo, </a:t>
            </a:r>
            <a:r>
              <a:rPr lang="es-CO" dirty="0" err="1" smtClean="0"/>
              <a:t>Mampay</a:t>
            </a:r>
            <a:r>
              <a:rPr lang="es-CO" dirty="0" smtClean="0"/>
              <a:t>, Playa Bonita, Nacederos, San Isidro, </a:t>
            </a:r>
            <a:r>
              <a:rPr lang="es-CO" dirty="0" err="1" smtClean="0"/>
              <a:t>Barcinal</a:t>
            </a:r>
            <a:r>
              <a:rPr lang="es-CO" dirty="0" smtClean="0"/>
              <a:t>, La Argentina, Quebrada Arriba, La Linda, Alto de Pueblo Rico, El Naranjo, El Terrero, Sequias, Jardín, Jardincito, La Esmeralda y la Aldea. </a:t>
            </a:r>
            <a:br>
              <a:rPr lang="es-CO" dirty="0" smtClean="0"/>
            </a:br>
            <a:r>
              <a:rPr lang="es-CO" dirty="0" smtClean="0"/>
              <a:t/>
            </a:r>
            <a:br>
              <a:rPr lang="es-CO" dirty="0" smtClean="0"/>
            </a:br>
            <a:r>
              <a:rPr lang="es-CO" dirty="0" smtClean="0"/>
              <a:t>Límites del municipio:</a:t>
            </a:r>
            <a:br>
              <a:rPr lang="es-CO" dirty="0" smtClean="0"/>
            </a:br>
            <a:r>
              <a:rPr lang="es-CO" dirty="0" smtClean="0"/>
              <a:t>Extensión total: 690 Km2</a:t>
            </a:r>
            <a:br>
              <a:rPr lang="es-CO" dirty="0" smtClean="0"/>
            </a:br>
            <a:r>
              <a:rPr lang="es-CO" dirty="0" smtClean="0"/>
              <a:t>Extensión área urbana: </a:t>
            </a:r>
            <a:br>
              <a:rPr lang="es-CO" dirty="0" smtClean="0"/>
            </a:br>
            <a:r>
              <a:rPr lang="es-CO" dirty="0" smtClean="0"/>
              <a:t>Extensión área rural: </a:t>
            </a:r>
            <a:br>
              <a:rPr lang="es-CO" dirty="0" smtClean="0"/>
            </a:br>
            <a:r>
              <a:rPr lang="es-CO" dirty="0" smtClean="0"/>
              <a:t>Altitud de la cabecera municipal (metros sobre el nivel del mar): 1,518 msnm</a:t>
            </a:r>
            <a:br>
              <a:rPr lang="es-CO" dirty="0" smtClean="0"/>
            </a:br>
            <a:r>
              <a:rPr lang="es-CO" dirty="0" smtClean="0"/>
              <a:t>Temperatura media: 19 C</a:t>
            </a:r>
            <a:br>
              <a:rPr lang="es-CO" dirty="0" smtClean="0"/>
            </a:br>
            <a:r>
              <a:rPr lang="es-CO" dirty="0" smtClean="0"/>
              <a:t>Distancia de referencia: a 87 kilómetros al noroccidente de la capital</a:t>
            </a:r>
            <a:br>
              <a:rPr lang="es-CO" dirty="0" smtClean="0"/>
            </a:br>
            <a:endParaRPr lang="es-CO"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CO"/>
          </a:p>
        </p:txBody>
      </p:sp>
      <p:sp>
        <p:nvSpPr>
          <p:cNvPr id="3" name="2 Marcador de contenido"/>
          <p:cNvSpPr>
            <a:spLocks noGrp="1"/>
          </p:cNvSpPr>
          <p:nvPr>
            <p:ph idx="1"/>
          </p:nvPr>
        </p:nvSpPr>
        <p:spPr/>
        <p:txBody>
          <a:bodyPr>
            <a:normAutofit fontScale="77500" lnSpcReduction="20000"/>
          </a:bodyPr>
          <a:lstStyle/>
          <a:p>
            <a:r>
              <a:rPr lang="es-CO" b="1" dirty="0" smtClean="0"/>
              <a:t>Límites del municipio:</a:t>
            </a:r>
            <a:r>
              <a:rPr lang="es-CO" dirty="0" smtClean="0"/>
              <a:t/>
            </a:r>
            <a:br>
              <a:rPr lang="es-CO" dirty="0" smtClean="0"/>
            </a:br>
            <a:r>
              <a:rPr lang="es-CO" dirty="0" smtClean="0"/>
              <a:t>Limita con los municipios Belén de Umbría, </a:t>
            </a:r>
            <a:r>
              <a:rPr lang="es-CO" dirty="0" err="1" smtClean="0"/>
              <a:t>Guática</a:t>
            </a:r>
            <a:r>
              <a:rPr lang="es-CO" dirty="0" smtClean="0"/>
              <a:t> y Pueblo Rico del departamento de Risaralda; con </a:t>
            </a:r>
            <a:r>
              <a:rPr lang="es-CO" dirty="0" err="1" smtClean="0"/>
              <a:t>Riosucio</a:t>
            </a:r>
            <a:r>
              <a:rPr lang="es-CO" dirty="0" smtClean="0"/>
              <a:t> en el departamento de Caldas; con Antioquia en el municipio Andes; y Con el departamento de Choco tiene límites con el municipio de </a:t>
            </a:r>
            <a:r>
              <a:rPr lang="es-CO" dirty="0" err="1" smtClean="0"/>
              <a:t>Bagadó</a:t>
            </a:r>
            <a:r>
              <a:rPr lang="es-CO" dirty="0" smtClean="0"/>
              <a:t>.</a:t>
            </a:r>
          </a:p>
          <a:p>
            <a:r>
              <a:rPr lang="es-CO" b="1" dirty="0" smtClean="0"/>
              <a:t>Extensión total:</a:t>
            </a:r>
            <a:r>
              <a:rPr lang="es-CO" dirty="0" smtClean="0"/>
              <a:t> 570,79 (Km²) Km2</a:t>
            </a:r>
          </a:p>
          <a:p>
            <a:r>
              <a:rPr lang="es-CO" b="1" dirty="0" smtClean="0"/>
              <a:t>Extensión área urbana:</a:t>
            </a:r>
            <a:r>
              <a:rPr lang="es-CO" dirty="0" smtClean="0"/>
              <a:t> 1.2 KILOMETROS CUADRADOS Km2</a:t>
            </a:r>
          </a:p>
          <a:p>
            <a:r>
              <a:rPr lang="es-CO" b="1" dirty="0" smtClean="0"/>
              <a:t>Extensión área rural:</a:t>
            </a:r>
            <a:r>
              <a:rPr lang="es-CO" dirty="0" smtClean="0"/>
              <a:t> </a:t>
            </a:r>
          </a:p>
          <a:p>
            <a:r>
              <a:rPr lang="es-CO" b="1" dirty="0" smtClean="0"/>
              <a:t>Altitud de la cabecera municipal (metros sobre el nivel del mar):</a:t>
            </a:r>
            <a:r>
              <a:rPr lang="es-CO" dirty="0" smtClean="0"/>
              <a:t> Altitud: 1,518 msnm</a:t>
            </a:r>
          </a:p>
          <a:p>
            <a:r>
              <a:rPr lang="es-CO" b="1" dirty="0" smtClean="0"/>
              <a:t>Temperatura media:</a:t>
            </a:r>
            <a:r>
              <a:rPr lang="es-CO" dirty="0" smtClean="0"/>
              <a:t> Temperatura: 19° C º C</a:t>
            </a:r>
          </a:p>
          <a:p>
            <a:r>
              <a:rPr lang="es-CO" b="1" dirty="0" smtClean="0"/>
              <a:t>Distancia de referencia:</a:t>
            </a:r>
            <a:r>
              <a:rPr lang="es-CO" dirty="0" smtClean="0"/>
              <a:t> 86 KMS</a:t>
            </a:r>
          </a:p>
          <a:p>
            <a:endParaRPr lang="es-CO"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CO"/>
          </a:p>
        </p:txBody>
      </p:sp>
      <p:sp>
        <p:nvSpPr>
          <p:cNvPr id="3" name="2 Marcador de contenido"/>
          <p:cNvSpPr>
            <a:spLocks noGrp="1"/>
          </p:cNvSpPr>
          <p:nvPr>
            <p:ph idx="1"/>
          </p:nvPr>
        </p:nvSpPr>
        <p:spPr/>
        <p:txBody>
          <a:bodyPr>
            <a:normAutofit fontScale="47500" lnSpcReduction="20000"/>
          </a:bodyPr>
          <a:lstStyle/>
          <a:p>
            <a:r>
              <a:rPr lang="es-CO" b="1" dirty="0" smtClean="0"/>
              <a:t>Economía </a:t>
            </a:r>
          </a:p>
          <a:p>
            <a:r>
              <a:rPr lang="es-CO" b="1" dirty="0" smtClean="0"/>
              <a:t>Datos Importantes </a:t>
            </a:r>
            <a:r>
              <a:rPr lang="es-CO" dirty="0" smtClean="0"/>
              <a:t/>
            </a:r>
            <a:br>
              <a:rPr lang="es-CO" dirty="0" smtClean="0"/>
            </a:br>
            <a:r>
              <a:rPr lang="es-CO" dirty="0" smtClean="0"/>
              <a:t>El motor que mueve la economía del municipio de </a:t>
            </a:r>
            <a:r>
              <a:rPr lang="es-CO" dirty="0" err="1" smtClean="0"/>
              <a:t>Mistrató</a:t>
            </a:r>
            <a:r>
              <a:rPr lang="es-CO" dirty="0" smtClean="0"/>
              <a:t>, además de las actividades agrícolas, ganaderas y la explotación forestal, es la explotación artesanal del oro, aluvión y veta en las minas de Puerto de Oro (explotada por población indígena), las camelias, </a:t>
            </a:r>
            <a:r>
              <a:rPr lang="es-CO" dirty="0" err="1" smtClean="0"/>
              <a:t>morabia</a:t>
            </a:r>
            <a:r>
              <a:rPr lang="es-CO" dirty="0" smtClean="0"/>
              <a:t> y el diamante – san Felipe, extracción convertida en uno de sus mayores atractivos, turísticos. Así mismo, en la localidad se encuentran riquezas naturales bastante importantes, que se convierten en atractivos turísticos como el valle de </a:t>
            </a:r>
            <a:r>
              <a:rPr lang="es-CO" dirty="0" err="1" smtClean="0"/>
              <a:t>Mistrató</a:t>
            </a:r>
            <a:r>
              <a:rPr lang="es-CO" dirty="0" smtClean="0"/>
              <a:t>, el Parque Natural Municipal Arrayanal, el Parque Regional Natural “La cuchilla de San Juan”, la Cascada de </a:t>
            </a:r>
            <a:r>
              <a:rPr lang="es-CO" dirty="0" err="1" smtClean="0"/>
              <a:t>Sutú</a:t>
            </a:r>
            <a:r>
              <a:rPr lang="es-CO" dirty="0" smtClean="0"/>
              <a:t> y la Atarraya, cascadas de las quebradas, La María, el Mirador cerro del oso y la laguna de la equis. Igual función, de atracción turística, cumplen el Parque del Amor de los pinos, La Ciénaga y el sendero ecológico (Parque Arrayanal). También cuenta con sitios de interés paisajístico y atractivo turístico natural como zonas con ecosistema boscosos, zonas humedales, reservas naturales y maravillas boscosas como la cuchilla de </a:t>
            </a:r>
            <a:r>
              <a:rPr lang="es-CO" dirty="0" err="1" smtClean="0"/>
              <a:t>Memeborá</a:t>
            </a:r>
            <a:r>
              <a:rPr lang="es-CO" dirty="0" smtClean="0"/>
              <a:t> que limita con </a:t>
            </a:r>
            <a:r>
              <a:rPr lang="es-CO" dirty="0" err="1" smtClean="0"/>
              <a:t>Bagadó</a:t>
            </a:r>
            <a:r>
              <a:rPr lang="es-CO" dirty="0" smtClean="0"/>
              <a:t> (Choco), la Cuchilla de </a:t>
            </a:r>
            <a:r>
              <a:rPr lang="es-CO" dirty="0" err="1" smtClean="0"/>
              <a:t>Caramanta</a:t>
            </a:r>
            <a:r>
              <a:rPr lang="es-CO" dirty="0" smtClean="0"/>
              <a:t> la cual limita con el Municipio de Andes (Antioquia) , la Cuchilla de </a:t>
            </a:r>
            <a:r>
              <a:rPr lang="es-CO" dirty="0" err="1" smtClean="0"/>
              <a:t>Gebania</a:t>
            </a:r>
            <a:r>
              <a:rPr lang="es-CO" dirty="0" smtClean="0"/>
              <a:t> entre San Antonio del </a:t>
            </a:r>
            <a:r>
              <a:rPr lang="es-CO" dirty="0" err="1" smtClean="0"/>
              <a:t>Chamí</a:t>
            </a:r>
            <a:r>
              <a:rPr lang="es-CO" dirty="0" smtClean="0"/>
              <a:t> y Puerto de Oro, la Cuchilla de </a:t>
            </a:r>
            <a:r>
              <a:rPr lang="es-CO" dirty="0" err="1" smtClean="0"/>
              <a:t>parrupa</a:t>
            </a:r>
            <a:r>
              <a:rPr lang="es-CO" dirty="0" smtClean="0"/>
              <a:t>- </a:t>
            </a:r>
            <a:r>
              <a:rPr lang="es-CO" dirty="0" err="1" smtClean="0"/>
              <a:t>Humacas</a:t>
            </a:r>
            <a:r>
              <a:rPr lang="es-CO" dirty="0" smtClean="0"/>
              <a:t> que limite con Pueblo rico por la nueva vía a Santa Cecilia y finalmente la cuchilla de </a:t>
            </a:r>
            <a:r>
              <a:rPr lang="es-CO" dirty="0" err="1" smtClean="0"/>
              <a:t>mampay</a:t>
            </a:r>
            <a:r>
              <a:rPr lang="es-CO" dirty="0" smtClean="0"/>
              <a:t>- cerro que permite la continuidad de la Cuchilla de san Juan.</a:t>
            </a:r>
            <a:br>
              <a:rPr lang="es-CO" dirty="0" smtClean="0"/>
            </a:br>
            <a:r>
              <a:rPr lang="es-CO" dirty="0" smtClean="0"/>
              <a:t/>
            </a:r>
            <a:br>
              <a:rPr lang="es-CO" dirty="0" smtClean="0"/>
            </a:br>
            <a:endParaRPr lang="es-CO" dirty="0" smtClean="0"/>
          </a:p>
          <a:p>
            <a:endParaRPr lang="es-CO"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CO"/>
          </a:p>
        </p:txBody>
      </p:sp>
      <p:sp>
        <p:nvSpPr>
          <p:cNvPr id="3" name="2 Marcador de contenido"/>
          <p:cNvSpPr>
            <a:spLocks noGrp="1"/>
          </p:cNvSpPr>
          <p:nvPr>
            <p:ph idx="1"/>
          </p:nvPr>
        </p:nvSpPr>
        <p:spPr/>
        <p:txBody>
          <a:bodyPr>
            <a:normAutofit fontScale="55000" lnSpcReduction="20000"/>
          </a:bodyPr>
          <a:lstStyle/>
          <a:p>
            <a:r>
              <a:rPr lang="es-CO" b="1" dirty="0" smtClean="0"/>
              <a:t>Lugares de </a:t>
            </a:r>
            <a:r>
              <a:rPr lang="es-CO" b="1" dirty="0" err="1" smtClean="0"/>
              <a:t>Interes</a:t>
            </a:r>
            <a:r>
              <a:rPr lang="es-CO" b="1" dirty="0" smtClean="0"/>
              <a:t> </a:t>
            </a:r>
            <a:r>
              <a:rPr lang="es-CO" dirty="0" smtClean="0"/>
              <a:t/>
            </a:r>
            <a:br>
              <a:rPr lang="es-CO" dirty="0" smtClean="0"/>
            </a:br>
            <a:r>
              <a:rPr lang="es-CO" dirty="0" smtClean="0"/>
              <a:t>En el caso urbano de </a:t>
            </a:r>
            <a:r>
              <a:rPr lang="es-CO" dirty="0" err="1" smtClean="0"/>
              <a:t>Mistrató</a:t>
            </a:r>
            <a:r>
              <a:rPr lang="es-CO" dirty="0" smtClean="0"/>
              <a:t>, el turista puede observar la Casa de palo: Mirador de dos pisos en madera y Guadua, con un extenso corredor en el segundó piso desde donde se observa el paisaje del rio Risaralda. Así mismo, se puede apreciar una importante muestra arqueológica con una pequeña colección de objetos encontrados en “guacas” indígenas de la zona; el templo San Jorge construido en l939, en tres naves con central sobrealzada, arcos de medio punto los muros en la parte baja son en tapia y en la parte alta en bahareque. Las áreas de manejo especial ubicadas entre las cuencas de rio agüita y </a:t>
            </a:r>
            <a:r>
              <a:rPr lang="es-CO" dirty="0" err="1" smtClean="0"/>
              <a:t>Mistrató</a:t>
            </a:r>
            <a:r>
              <a:rPr lang="es-CO" dirty="0" smtClean="0"/>
              <a:t>, poseen un llamativo ecosistema natural que convoca la atención turística dada la gran caridad de flora y fauna localizada en su interior y representada en grandes áreas de bosque secundarios que son habitados, en sus riveras, y transitados por la comunidades </a:t>
            </a:r>
            <a:r>
              <a:rPr lang="es-CO" dirty="0" err="1" smtClean="0"/>
              <a:t>embera-katíos</a:t>
            </a:r>
            <a:r>
              <a:rPr lang="es-CO" dirty="0" smtClean="0"/>
              <a:t> quienes residen en 19 pequeñas áreas de resguardos que se encuentran entre los municipios de Pueblo Rico y </a:t>
            </a:r>
            <a:r>
              <a:rPr lang="es-CO" dirty="0" err="1" smtClean="0"/>
              <a:t>Mistrató</a:t>
            </a:r>
            <a:r>
              <a:rPr lang="es-CO" dirty="0" smtClean="0"/>
              <a:t> con una población cercana a 6.000 aborígenes. </a:t>
            </a:r>
            <a:br>
              <a:rPr lang="es-CO" dirty="0" smtClean="0"/>
            </a:br>
            <a:r>
              <a:rPr lang="es-CO" dirty="0" smtClean="0"/>
              <a:t/>
            </a:r>
            <a:br>
              <a:rPr lang="es-CO" dirty="0" smtClean="0"/>
            </a:br>
            <a:endParaRPr lang="es-CO" dirty="0" smtClean="0"/>
          </a:p>
          <a:p>
            <a:r>
              <a:rPr lang="es-CO" dirty="0" smtClean="0">
                <a:hlinkClick r:id="rId2" action="ppaction://hlinkfile"/>
              </a:rPr>
              <a:t>Arriba</a:t>
            </a:r>
            <a:endParaRPr lang="es-CO" dirty="0" smtClean="0"/>
          </a:p>
          <a:p>
            <a:endParaRPr lang="es-CO"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CO"/>
          </a:p>
        </p:txBody>
      </p:sp>
      <p:pic>
        <p:nvPicPr>
          <p:cNvPr id="17410" name="Picture 2" descr=" CASA DE LA CULTURA"/>
          <p:cNvPicPr>
            <a:picLocks noChangeAspect="1" noChangeArrowheads="1"/>
          </p:cNvPicPr>
          <p:nvPr/>
        </p:nvPicPr>
        <p:blipFill>
          <a:blip r:embed="rId2"/>
          <a:srcRect/>
          <a:stretch>
            <a:fillRect/>
          </a:stretch>
        </p:blipFill>
        <p:spPr bwMode="auto">
          <a:xfrm>
            <a:off x="785786" y="1857364"/>
            <a:ext cx="1333500" cy="1000125"/>
          </a:xfrm>
          <a:prstGeom prst="rect">
            <a:avLst/>
          </a:prstGeom>
          <a:noFill/>
        </p:spPr>
      </p:pic>
      <p:sp>
        <p:nvSpPr>
          <p:cNvPr id="5" name="4 CuadroTexto"/>
          <p:cNvSpPr txBox="1"/>
          <p:nvPr/>
        </p:nvSpPr>
        <p:spPr>
          <a:xfrm>
            <a:off x="500034" y="3000372"/>
            <a:ext cx="2786082" cy="261610"/>
          </a:xfrm>
          <a:prstGeom prst="rect">
            <a:avLst/>
          </a:prstGeom>
          <a:noFill/>
        </p:spPr>
        <p:txBody>
          <a:bodyPr wrap="square" rtlCol="0">
            <a:spAutoFit/>
          </a:bodyPr>
          <a:lstStyle/>
          <a:p>
            <a:r>
              <a:rPr lang="es-CO" sz="1100" dirty="0" smtClean="0"/>
              <a:t>CASA DE LA CULTURA</a:t>
            </a:r>
            <a:endParaRPr lang="es-CO" sz="1100" dirty="0"/>
          </a:p>
        </p:txBody>
      </p:sp>
      <p:pic>
        <p:nvPicPr>
          <p:cNvPr id="17412" name="Picture 4" descr=" COLISEO CUBIERTO"/>
          <p:cNvPicPr>
            <a:picLocks noChangeAspect="1" noChangeArrowheads="1"/>
          </p:cNvPicPr>
          <p:nvPr/>
        </p:nvPicPr>
        <p:blipFill>
          <a:blip r:embed="rId3"/>
          <a:srcRect/>
          <a:stretch>
            <a:fillRect/>
          </a:stretch>
        </p:blipFill>
        <p:spPr bwMode="auto">
          <a:xfrm>
            <a:off x="2857488" y="1785926"/>
            <a:ext cx="2071702" cy="1214446"/>
          </a:xfrm>
          <a:prstGeom prst="rect">
            <a:avLst/>
          </a:prstGeom>
          <a:noFill/>
        </p:spPr>
      </p:pic>
      <p:sp>
        <p:nvSpPr>
          <p:cNvPr id="7" name="6 CuadroTexto"/>
          <p:cNvSpPr txBox="1"/>
          <p:nvPr/>
        </p:nvSpPr>
        <p:spPr>
          <a:xfrm>
            <a:off x="2786050" y="3071810"/>
            <a:ext cx="2143140" cy="261610"/>
          </a:xfrm>
          <a:prstGeom prst="rect">
            <a:avLst/>
          </a:prstGeom>
          <a:noFill/>
        </p:spPr>
        <p:txBody>
          <a:bodyPr wrap="square" rtlCol="0">
            <a:spAutoFit/>
          </a:bodyPr>
          <a:lstStyle/>
          <a:p>
            <a:r>
              <a:rPr lang="es-CO" sz="1100" dirty="0" smtClean="0"/>
              <a:t>BIBLIOTECA PUBLICA</a:t>
            </a:r>
            <a:endParaRPr lang="es-CO" sz="1100" dirty="0"/>
          </a:p>
        </p:txBody>
      </p:sp>
      <p:pic>
        <p:nvPicPr>
          <p:cNvPr id="17414" name="Picture 6" descr=" ESTADIO MUNICIPAL"/>
          <p:cNvPicPr>
            <a:picLocks noChangeAspect="1" noChangeArrowheads="1"/>
          </p:cNvPicPr>
          <p:nvPr/>
        </p:nvPicPr>
        <p:blipFill>
          <a:blip r:embed="rId4"/>
          <a:srcRect/>
          <a:stretch>
            <a:fillRect/>
          </a:stretch>
        </p:blipFill>
        <p:spPr bwMode="auto">
          <a:xfrm>
            <a:off x="5857884" y="1857364"/>
            <a:ext cx="1333500" cy="1000125"/>
          </a:xfrm>
          <a:prstGeom prst="rect">
            <a:avLst/>
          </a:prstGeom>
          <a:noFill/>
        </p:spPr>
      </p:pic>
      <p:sp>
        <p:nvSpPr>
          <p:cNvPr id="9" name="8 CuadroTexto"/>
          <p:cNvSpPr txBox="1"/>
          <p:nvPr/>
        </p:nvSpPr>
        <p:spPr>
          <a:xfrm>
            <a:off x="5929322" y="3000372"/>
            <a:ext cx="2143140" cy="261610"/>
          </a:xfrm>
          <a:prstGeom prst="rect">
            <a:avLst/>
          </a:prstGeom>
          <a:noFill/>
        </p:spPr>
        <p:txBody>
          <a:bodyPr wrap="square" rtlCol="0">
            <a:spAutoFit/>
          </a:bodyPr>
          <a:lstStyle/>
          <a:p>
            <a:r>
              <a:rPr lang="es-CO" sz="1100" dirty="0" smtClean="0"/>
              <a:t>ESTADIO MUNICIPAL</a:t>
            </a:r>
            <a:endParaRPr lang="es-CO" sz="1100" dirty="0"/>
          </a:p>
        </p:txBody>
      </p:sp>
      <p:pic>
        <p:nvPicPr>
          <p:cNvPr id="17416" name="Picture 8" descr=" CENTRO DE VIDA(HOGAR DEL ANCIANO)"/>
          <p:cNvPicPr>
            <a:picLocks noChangeAspect="1" noChangeArrowheads="1"/>
          </p:cNvPicPr>
          <p:nvPr/>
        </p:nvPicPr>
        <p:blipFill>
          <a:blip r:embed="rId5"/>
          <a:srcRect/>
          <a:stretch>
            <a:fillRect/>
          </a:stretch>
        </p:blipFill>
        <p:spPr bwMode="auto">
          <a:xfrm>
            <a:off x="1000100" y="3786190"/>
            <a:ext cx="1333500" cy="1000125"/>
          </a:xfrm>
          <a:prstGeom prst="rect">
            <a:avLst/>
          </a:prstGeom>
          <a:noFill/>
        </p:spPr>
      </p:pic>
      <p:sp>
        <p:nvSpPr>
          <p:cNvPr id="11" name="10 CuadroTexto"/>
          <p:cNvSpPr txBox="1"/>
          <p:nvPr/>
        </p:nvSpPr>
        <p:spPr>
          <a:xfrm>
            <a:off x="928662" y="5072074"/>
            <a:ext cx="2143140" cy="261610"/>
          </a:xfrm>
          <a:prstGeom prst="rect">
            <a:avLst/>
          </a:prstGeom>
          <a:noFill/>
        </p:spPr>
        <p:txBody>
          <a:bodyPr wrap="square" rtlCol="0">
            <a:spAutoFit/>
          </a:bodyPr>
          <a:lstStyle/>
          <a:p>
            <a:r>
              <a:rPr lang="es-CO" sz="1100" dirty="0" smtClean="0"/>
              <a:t>CENTRO DE VIDA DEL ANCIANO</a:t>
            </a:r>
            <a:endParaRPr lang="es-CO" sz="1100" dirty="0"/>
          </a:p>
        </p:txBody>
      </p:sp>
      <p:pic>
        <p:nvPicPr>
          <p:cNvPr id="17418" name="Picture 10" descr=" RESERVA NATURAL BARCINAL"/>
          <p:cNvPicPr>
            <a:picLocks noChangeAspect="1" noChangeArrowheads="1"/>
          </p:cNvPicPr>
          <p:nvPr/>
        </p:nvPicPr>
        <p:blipFill>
          <a:blip r:embed="rId6"/>
          <a:srcRect/>
          <a:stretch>
            <a:fillRect/>
          </a:stretch>
        </p:blipFill>
        <p:spPr bwMode="auto">
          <a:xfrm>
            <a:off x="4071934" y="3500438"/>
            <a:ext cx="1133475" cy="1714500"/>
          </a:xfrm>
          <a:prstGeom prst="rect">
            <a:avLst/>
          </a:prstGeom>
          <a:noFill/>
        </p:spPr>
      </p:pic>
      <p:sp>
        <p:nvSpPr>
          <p:cNvPr id="13" name="12 CuadroTexto"/>
          <p:cNvSpPr txBox="1"/>
          <p:nvPr/>
        </p:nvSpPr>
        <p:spPr>
          <a:xfrm>
            <a:off x="3500430" y="5429264"/>
            <a:ext cx="2143140" cy="261610"/>
          </a:xfrm>
          <a:prstGeom prst="rect">
            <a:avLst/>
          </a:prstGeom>
          <a:noFill/>
        </p:spPr>
        <p:txBody>
          <a:bodyPr wrap="square" rtlCol="0">
            <a:spAutoFit/>
          </a:bodyPr>
          <a:lstStyle/>
          <a:p>
            <a:r>
              <a:rPr lang="es-CO" sz="1100" dirty="0" smtClean="0"/>
              <a:t>PARQUE NATURAL  ARRAYANAL</a:t>
            </a:r>
            <a:endParaRPr lang="es-CO" sz="1100" dirty="0"/>
          </a:p>
        </p:txBody>
      </p:sp>
      <p:pic>
        <p:nvPicPr>
          <p:cNvPr id="17420" name="Picture 12" descr=" CASCADA DEL SUTU"/>
          <p:cNvPicPr>
            <a:picLocks noChangeAspect="1" noChangeArrowheads="1"/>
          </p:cNvPicPr>
          <p:nvPr/>
        </p:nvPicPr>
        <p:blipFill>
          <a:blip r:embed="rId7"/>
          <a:srcRect/>
          <a:stretch>
            <a:fillRect/>
          </a:stretch>
        </p:blipFill>
        <p:spPr bwMode="auto">
          <a:xfrm>
            <a:off x="6643702" y="3571876"/>
            <a:ext cx="1285875" cy="1714500"/>
          </a:xfrm>
          <a:prstGeom prst="rect">
            <a:avLst/>
          </a:prstGeom>
          <a:noFill/>
        </p:spPr>
      </p:pic>
      <p:sp>
        <p:nvSpPr>
          <p:cNvPr id="15" name="14 CuadroTexto"/>
          <p:cNvSpPr txBox="1"/>
          <p:nvPr/>
        </p:nvSpPr>
        <p:spPr>
          <a:xfrm>
            <a:off x="5929322" y="5500702"/>
            <a:ext cx="2143140" cy="261610"/>
          </a:xfrm>
          <a:prstGeom prst="rect">
            <a:avLst/>
          </a:prstGeom>
          <a:noFill/>
        </p:spPr>
        <p:txBody>
          <a:bodyPr wrap="square" rtlCol="0">
            <a:spAutoFit/>
          </a:bodyPr>
          <a:lstStyle/>
          <a:p>
            <a:r>
              <a:rPr lang="es-CO" sz="1100" dirty="0" smtClean="0"/>
              <a:t>CASCADA SUTU</a:t>
            </a:r>
            <a:endParaRPr lang="es-CO" sz="1100" dirty="0"/>
          </a:p>
        </p:txBody>
      </p:sp>
    </p:spTree>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58</TotalTime>
  <Words>102</Words>
  <Application>Microsoft Office PowerPoint</Application>
  <PresentationFormat>Presentación en pantalla (4:3)</PresentationFormat>
  <Paragraphs>35</Paragraphs>
  <Slides>10</Slides>
  <Notes>0</Notes>
  <HiddenSlides>0</HiddenSlides>
  <MMClips>0</MMClips>
  <ScaleCrop>false</ScaleCrop>
  <HeadingPairs>
    <vt:vector size="4" baseType="variant">
      <vt:variant>
        <vt:lpstr>Tema</vt:lpstr>
      </vt:variant>
      <vt:variant>
        <vt:i4>1</vt:i4>
      </vt:variant>
      <vt:variant>
        <vt:lpstr>Títulos de diapositiva</vt:lpstr>
      </vt:variant>
      <vt:variant>
        <vt:i4>10</vt:i4>
      </vt:variant>
    </vt:vector>
  </HeadingPairs>
  <TitlesOfParts>
    <vt:vector size="11" baseType="lpstr">
      <vt:lpstr>Tema de Office</vt:lpstr>
      <vt:lpstr>MUNICIPIO DE MISTRATO</vt:lpstr>
      <vt:lpstr>Diapositiva 2</vt:lpstr>
      <vt:lpstr>MUNICIPIO DE MISTRATO</vt:lpstr>
      <vt:lpstr>MUNICIPIO DE MISTRATO</vt:lpstr>
      <vt:lpstr>Diapositiva 5</vt:lpstr>
      <vt:lpstr>Diapositiva 6</vt:lpstr>
      <vt:lpstr>Diapositiva 7</vt:lpstr>
      <vt:lpstr>Diapositiva 8</vt:lpstr>
      <vt:lpstr>Diapositiva 9</vt:lpstr>
      <vt:lpstr>MIL GRACIAS</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MUNICIPIO DE MISTRATO</dc:title>
  <dc:creator>mariesala</dc:creator>
  <cp:lastModifiedBy>rubiurre</cp:lastModifiedBy>
  <cp:revision>9</cp:revision>
  <dcterms:created xsi:type="dcterms:W3CDTF">2012-06-25T15:30:06Z</dcterms:created>
  <dcterms:modified xsi:type="dcterms:W3CDTF">2012-07-10T21:05:55Z</dcterms:modified>
</cp:coreProperties>
</file>