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309" r:id="rId3"/>
    <p:sldId id="311" r:id="rId4"/>
    <p:sldId id="310" r:id="rId5"/>
    <p:sldId id="324" r:id="rId6"/>
    <p:sldId id="325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7" r:id="rId20"/>
    <p:sldId id="328" r:id="rId21"/>
    <p:sldId id="329" r:id="rId22"/>
    <p:sldId id="330" r:id="rId23"/>
    <p:sldId id="331" r:id="rId24"/>
    <p:sldId id="332" r:id="rId25"/>
    <p:sldId id="326" r:id="rId26"/>
  </p:sldIdLst>
  <p:sldSz cx="9144000" cy="6858000" type="screen4x3"/>
  <p:notesSz cx="7010400" cy="9296400"/>
  <p:embeddedFontLst>
    <p:embeddedFont>
      <p:font typeface="Tahoma" pitchFamily="34" charset="0"/>
      <p:regular r:id="rId29"/>
      <p:bold r:id="rId30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Zurich Cn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73" autoAdjust="0"/>
    <p:restoredTop sz="98859" autoAdjust="0"/>
  </p:normalViewPr>
  <p:slideViewPr>
    <p:cSldViewPr showGuides="1">
      <p:cViewPr>
        <p:scale>
          <a:sx n="50" d="100"/>
          <a:sy n="50" d="100"/>
        </p:scale>
        <p:origin x="-1842" y="-1332"/>
      </p:cViewPr>
      <p:guideLst>
        <p:guide orient="horz" pos="2160"/>
        <p:guide pos="140"/>
        <p:guide pos="40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75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2.8070243685080335E-3"/>
                  <c:y val="0.1979382214549447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400" b="1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Hombre </c:v>
                </c:pt>
                <c:pt idx="2">
                  <c:v>Mujer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#,##0">
                  <c:v>930518</c:v>
                </c:pt>
                <c:pt idx="1">
                  <c:v>453393</c:v>
                </c:pt>
                <c:pt idx="2">
                  <c:v>477130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Hombre </c:v>
                </c:pt>
                <c:pt idx="2">
                  <c:v>Mujer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 formatCode="#,##0">
                  <c:v>27718</c:v>
                </c:pt>
                <c:pt idx="1">
                  <c:v>14340</c:v>
                </c:pt>
                <c:pt idx="2">
                  <c:v>13379</c:v>
                </c:pt>
              </c:numCache>
            </c:numRef>
          </c:val>
        </c:ser>
        <c:axId val="82595840"/>
        <c:axId val="82597376"/>
      </c:barChart>
      <c:catAx>
        <c:axId val="825958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2597376"/>
        <c:crosses val="autoZero"/>
        <c:auto val="1"/>
        <c:lblAlgn val="ctr"/>
        <c:lblOffset val="100"/>
      </c:catAx>
      <c:valAx>
        <c:axId val="8259737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59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12"/>
          <c:w val="0.36429871690253035"/>
          <c:h val="0.18463427926329576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8.4210731055237818E-3"/>
                  <c:y val="0.1715464585942854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6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400" b="1"/>
                </a:pPr>
                <a:endParaRPr lang="es-CO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Recibida</c:v>
                </c:pt>
                <c:pt idx="1">
                  <c:v>Expulsada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 formatCode="#,##0">
                  <c:v>48543</c:v>
                </c:pt>
                <c:pt idx="1">
                  <c:v>21206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Recibida</c:v>
                </c:pt>
                <c:pt idx="1">
                  <c:v>Expulsada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477</c:v>
                </c:pt>
                <c:pt idx="1">
                  <c:v>1261</c:v>
                </c:pt>
              </c:numCache>
            </c:numRef>
          </c:val>
        </c:ser>
        <c:axId val="119968128"/>
        <c:axId val="119969664"/>
      </c:barChart>
      <c:catAx>
        <c:axId val="11996812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19969664"/>
        <c:crosses val="autoZero"/>
        <c:auto val="1"/>
        <c:lblAlgn val="ctr"/>
        <c:lblOffset val="100"/>
      </c:catAx>
      <c:valAx>
        <c:axId val="1199696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1996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8114086311357814"/>
          <c:h val="0.22092295319670238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8.1164999102636401E-2"/>
          <c:y val="5.7154531564392527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4210731055237818E-3"/>
                  <c:y val="0.16494851787912068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9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69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Déficit vivienda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</c:ser>
        <c:axId val="128306560"/>
        <c:axId val="128308352"/>
      </c:barChart>
      <c:catAx>
        <c:axId val="12830656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8308352"/>
        <c:crosses val="autoZero"/>
        <c:auto val="1"/>
        <c:lblAlgn val="ctr"/>
        <c:lblOffset val="100"/>
      </c:catAx>
      <c:valAx>
        <c:axId val="12830835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830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74775769588966"/>
          <c:y val="2.1560199974751189E-3"/>
          <c:w val="0.34184252195446829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3.0409695857548402E-3"/>
                  <c:y val="0.16164954752153821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-6.08169973451221E-3"/>
                  <c:y val="0.25402045777240034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-1.5204249336280651E-3"/>
                  <c:y val="0.2474227768186808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5204249336280653E-3"/>
                  <c:y val="-6.5979407151648328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Total Afiliado</c:v>
                </c:pt>
                <c:pt idx="1">
                  <c:v>Contributivo</c:v>
                </c:pt>
                <c:pt idx="2">
                  <c:v>Subsidiado</c:v>
                </c:pt>
                <c:pt idx="3">
                  <c:v>No Afiliado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930518</c:v>
                </c:pt>
                <c:pt idx="1">
                  <c:v>504259</c:v>
                </c:pt>
                <c:pt idx="2">
                  <c:v>355116</c:v>
                </c:pt>
                <c:pt idx="3">
                  <c:v>71148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0"/>
                  <c:y val="3.2989703575824246E-3"/>
                </c:manualLayout>
              </c:layout>
              <c:showVal val="1"/>
            </c:dLbl>
            <c:dLbl>
              <c:idx val="3"/>
              <c:layout>
                <c:manualLayout>
                  <c:x val="-4.5613945193827927E-3"/>
                  <c:y val="-9.6563719742337427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Total Afiliado</c:v>
                </c:pt>
                <c:pt idx="1">
                  <c:v>Contributivo</c:v>
                </c:pt>
                <c:pt idx="2">
                  <c:v>Subsidiado</c:v>
                </c:pt>
                <c:pt idx="3">
                  <c:v>No Afiliado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24110</c:v>
                </c:pt>
                <c:pt idx="1">
                  <c:v>5068</c:v>
                </c:pt>
                <c:pt idx="2">
                  <c:v>19042</c:v>
                </c:pt>
                <c:pt idx="3">
                  <c:v>3623</c:v>
                </c:pt>
              </c:numCache>
            </c:numRef>
          </c:val>
        </c:ser>
        <c:axId val="130041344"/>
        <c:axId val="130042112"/>
      </c:barChart>
      <c:catAx>
        <c:axId val="1300413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30042112"/>
        <c:crosses val="autoZero"/>
        <c:auto val="1"/>
        <c:lblAlgn val="ctr"/>
        <c:lblOffset val="100"/>
      </c:catAx>
      <c:valAx>
        <c:axId val="13004211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300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4184252195446818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3.0409695857548402E-3"/>
                  <c:y val="0.16164954752153821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20123693205108176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-1.1971849859937488E-7"/>
                  <c:y val="1.6229115829187121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5204249336280655E-3"/>
                  <c:y val="-6.5979407151648345E-3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Contributivo</c:v>
                </c:pt>
                <c:pt idx="1">
                  <c:v>Subsidiado</c:v>
                </c:pt>
                <c:pt idx="2">
                  <c:v>No Afiliado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54.190000000000012</c:v>
                </c:pt>
                <c:pt idx="1">
                  <c:v>38.160000000000011</c:v>
                </c:pt>
                <c:pt idx="2">
                  <c:v>7.6499999999999995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-1.5204249336280649E-3"/>
                  <c:y val="-3.2987105961369357E-3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Contributivo</c:v>
                </c:pt>
                <c:pt idx="1">
                  <c:v>Subsidiado</c:v>
                </c:pt>
                <c:pt idx="2">
                  <c:v>No Afiliado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18.27</c:v>
                </c:pt>
                <c:pt idx="1">
                  <c:v>68.66</c:v>
                </c:pt>
                <c:pt idx="2">
                  <c:v>13.06</c:v>
                </c:pt>
              </c:numCache>
            </c:numRef>
          </c:val>
        </c:ser>
        <c:axId val="128530304"/>
        <c:axId val="128531840"/>
      </c:barChart>
      <c:catAx>
        <c:axId val="1285303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28531840"/>
        <c:crosses val="autoZero"/>
        <c:auto val="1"/>
        <c:lblAlgn val="ctr"/>
        <c:lblOffset val="100"/>
      </c:catAx>
      <c:valAx>
        <c:axId val="12853184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853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15747483996034"/>
          <c:y val="0.22318703395549672"/>
          <c:w val="0.34184252195446829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6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Población registrada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568751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Población registrada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21476</c:v>
                </c:pt>
              </c:numCache>
            </c:numRef>
          </c:val>
        </c:ser>
        <c:axId val="128707200"/>
        <c:axId val="129180032"/>
      </c:barChart>
      <c:catAx>
        <c:axId val="12870720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9180032"/>
        <c:crosses val="autoZero"/>
        <c:auto val="1"/>
        <c:lblAlgn val="ctr"/>
        <c:lblOffset val="100"/>
      </c:catAx>
      <c:valAx>
        <c:axId val="12918003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870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9616463220023868"/>
          <c:h val="0.20442810140879031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625687057893663"/>
          <c:y val="9.344320549779904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6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74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74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Porcentaje registros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Porcentaje registros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axId val="129309696"/>
        <c:axId val="129340160"/>
      </c:barChart>
      <c:catAx>
        <c:axId val="1293096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9340160"/>
        <c:crosses val="autoZero"/>
        <c:auto val="1"/>
        <c:lblAlgn val="ctr"/>
        <c:lblOffset val="100"/>
      </c:catAx>
      <c:valAx>
        <c:axId val="12934016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930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5184932070012"/>
          <c:y val="0.11102204179769466"/>
          <c:w val="0.3680943885151593"/>
          <c:h val="0.20442810140879031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67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74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74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Cobertura vacunación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78.2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8.8261467680863619E-3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Cobertura vacunación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61.3</c:v>
                </c:pt>
              </c:numCache>
            </c:numRef>
          </c:val>
        </c:ser>
        <c:axId val="129626880"/>
        <c:axId val="129628416"/>
      </c:barChart>
      <c:catAx>
        <c:axId val="1296268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9628416"/>
        <c:crosses val="autoZero"/>
        <c:auto val="1"/>
        <c:lblAlgn val="ctr"/>
        <c:lblOffset val="100"/>
      </c:catAx>
      <c:valAx>
        <c:axId val="12962841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962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90553454259724"/>
          <c:y val="2.1561448500664318E-3"/>
          <c:w val="0.36429871690253035"/>
          <c:h val="0.19500703858224788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8.1164999102636776E-2"/>
          <c:y val="5.7154531564392527E-2"/>
          <c:w val="0.88411620452133555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6481664074362112E-4"/>
                  <c:y val="0.24742277681868075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2.1539752288060022E-3"/>
                  <c:y val="0.2021598610255426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-5.5115403844017523E-3"/>
                  <c:y val="-2.2171938178854184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8371801281339161E-3"/>
                  <c:y val="0.16164954752153821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Agricultura</c:v>
                </c:pt>
                <c:pt idx="1">
                  <c:v>Pastos</c:v>
                </c:pt>
                <c:pt idx="2">
                  <c:v>Espejo de agua</c:v>
                </c:pt>
                <c:pt idx="3">
                  <c:v>Total área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#,##0">
                  <c:v>9086</c:v>
                </c:pt>
                <c:pt idx="1">
                  <c:v>7314</c:v>
                </c:pt>
                <c:pt idx="2">
                  <c:v>8.3000000000000007</c:v>
                </c:pt>
                <c:pt idx="3">
                  <c:v>16408</c:v>
                </c:pt>
              </c:numCache>
            </c:numRef>
          </c:val>
        </c:ser>
        <c:axId val="129680896"/>
        <c:axId val="129682432"/>
      </c:barChart>
      <c:catAx>
        <c:axId val="1296808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9682432"/>
        <c:crosses val="autoZero"/>
        <c:auto val="1"/>
        <c:lblAlgn val="ctr"/>
        <c:lblOffset val="100"/>
      </c:catAx>
      <c:valAx>
        <c:axId val="12968243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968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64161415836564"/>
          <c:y val="1.8650871785387241E-2"/>
          <c:w val="0.34184252195446979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4.4586401319393829E-2"/>
          <c:y val="5.7154531564392527E-2"/>
          <c:w val="0.95541359868060638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647617697650453E-4"/>
                  <c:y val="0.18008175859248007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-2.4072995720782002E-3"/>
                  <c:y val="0.1476457161325509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-5.5115403844017532E-3"/>
                  <c:y val="-2.2171938178854197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8372000812170324E-3"/>
                  <c:y val="0.19692332165112991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Agricultura</c:v>
                </c:pt>
                <c:pt idx="1">
                  <c:v>Pastos</c:v>
                </c:pt>
                <c:pt idx="2">
                  <c:v>Espejo de agua</c:v>
                </c:pt>
                <c:pt idx="3">
                  <c:v>Total área</c:v>
                </c:pt>
              </c:strCache>
            </c:strRef>
          </c:cat>
          <c:val>
            <c:numRef>
              <c:f>Hoja1!$B$2:$B$5</c:f>
              <c:numCache>
                <c:formatCode>0.00</c:formatCode>
                <c:ptCount val="4"/>
                <c:pt idx="0">
                  <c:v>55.4</c:v>
                </c:pt>
                <c:pt idx="1">
                  <c:v>44.6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</c:ser>
        <c:axId val="133215744"/>
        <c:axId val="133217280"/>
      </c:barChart>
      <c:catAx>
        <c:axId val="13321574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33217280"/>
        <c:crosses val="autoZero"/>
        <c:auto val="1"/>
        <c:lblAlgn val="ctr"/>
        <c:lblOffset val="100"/>
      </c:catAx>
      <c:valAx>
        <c:axId val="13321728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3321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64161415836564"/>
          <c:y val="1.8650871785387248E-2"/>
          <c:w val="0.34184252195446996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5.8536359944680504E-2"/>
          <c:y val="5.7154531564392527E-2"/>
          <c:w val="0.94146364005531957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6481664074362112E-4"/>
                  <c:y val="0.24742277681868075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3.6744001624340636E-3"/>
                  <c:y val="-6.2768278272111325E-3"/>
                </c:manualLayout>
              </c:layout>
              <c:showVal val="1"/>
            </c:dLbl>
            <c:dLbl>
              <c:idx val="2"/>
              <c:layout>
                <c:manualLayout>
                  <c:x val="-5.5115403844017532E-3"/>
                  <c:y val="-2.2171938178854197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8372000812170324E-3"/>
                  <c:y val="-2.7546939228974627E-2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Café y plátano</c:v>
                </c:pt>
                <c:pt idx="1">
                  <c:v>Plátano solo</c:v>
                </c:pt>
                <c:pt idx="2">
                  <c:v>Aguacate</c:v>
                </c:pt>
                <c:pt idx="3">
                  <c:v>Caña panelera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 formatCode="#,##0">
                  <c:v>7939</c:v>
                </c:pt>
                <c:pt idx="1">
                  <c:v>457</c:v>
                </c:pt>
                <c:pt idx="2">
                  <c:v>145</c:v>
                </c:pt>
                <c:pt idx="3">
                  <c:v>189</c:v>
                </c:pt>
                <c:pt idx="4">
                  <c:v>356</c:v>
                </c:pt>
              </c:numCache>
            </c:numRef>
          </c:val>
        </c:ser>
        <c:axId val="82019840"/>
        <c:axId val="129445248"/>
      </c:barChart>
      <c:catAx>
        <c:axId val="8201984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9445248"/>
        <c:crosses val="autoZero"/>
        <c:auto val="1"/>
        <c:lblAlgn val="ctr"/>
        <c:lblOffset val="100"/>
      </c:catAx>
      <c:valAx>
        <c:axId val="12944524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01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64161415836564"/>
          <c:y val="1.8650871785387248E-2"/>
          <c:w val="0.34184252195446996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78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5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2.8070243685080327E-3"/>
                  <c:y val="0.1880413103821975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400" b="1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#,##0">
                  <c:v>930518</c:v>
                </c:pt>
                <c:pt idx="1">
                  <c:v>723355</c:v>
                </c:pt>
                <c:pt idx="2">
                  <c:v>207163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27718</c:v>
                </c:pt>
                <c:pt idx="1">
                  <c:v>13019</c:v>
                </c:pt>
                <c:pt idx="2">
                  <c:v>14699</c:v>
                </c:pt>
              </c:numCache>
            </c:numRef>
          </c:val>
        </c:ser>
        <c:axId val="82637184"/>
        <c:axId val="82638720"/>
      </c:barChart>
      <c:catAx>
        <c:axId val="826371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2638720"/>
        <c:crosses val="autoZero"/>
        <c:auto val="1"/>
        <c:lblAlgn val="ctr"/>
        <c:lblOffset val="100"/>
      </c:catAx>
      <c:valAx>
        <c:axId val="8263872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63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9.4527190009782741E-2"/>
          <c:w val="0.38114086311357814"/>
          <c:h val="0.20442810140879031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3.5281400725589954E-2"/>
          <c:y val="5.7154531564392527E-2"/>
          <c:w val="0.93885150213194701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647617697650453E-4"/>
                  <c:y val="0.18008175859248013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3.6744001624340636E-3"/>
                  <c:y val="-9.4832897354839695E-3"/>
                </c:manualLayout>
              </c:layout>
              <c:showVal val="1"/>
            </c:dLbl>
            <c:dLbl>
              <c:idx val="2"/>
              <c:layout>
                <c:manualLayout>
                  <c:x val="-5.511540384401754E-3"/>
                  <c:y val="-2.2171938178854208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8372000812170324E-3"/>
                  <c:y val="-2.1354950460049801E-2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Café y plátano</c:v>
                </c:pt>
                <c:pt idx="1">
                  <c:v>Plátano solo</c:v>
                </c:pt>
                <c:pt idx="2">
                  <c:v>Caña panelera</c:v>
                </c:pt>
                <c:pt idx="3">
                  <c:v>Aguacate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0.00</c:formatCode>
                <c:ptCount val="5"/>
                <c:pt idx="0">
                  <c:v>87.4</c:v>
                </c:pt>
                <c:pt idx="1">
                  <c:v>5</c:v>
                </c:pt>
                <c:pt idx="2">
                  <c:v>2.1</c:v>
                </c:pt>
                <c:pt idx="3">
                  <c:v>1.6</c:v>
                </c:pt>
                <c:pt idx="4">
                  <c:v>3.9</c:v>
                </c:pt>
              </c:numCache>
            </c:numRef>
          </c:val>
        </c:ser>
        <c:axId val="131946752"/>
        <c:axId val="131952640"/>
      </c:barChart>
      <c:catAx>
        <c:axId val="1319467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31952640"/>
        <c:crosses val="autoZero"/>
        <c:auto val="1"/>
        <c:lblAlgn val="ctr"/>
        <c:lblOffset val="100"/>
      </c:catAx>
      <c:valAx>
        <c:axId val="13195264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3194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64161415836564"/>
          <c:y val="1.8650871785387255E-2"/>
          <c:w val="0.34184252195447007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8.1164999102636831E-2"/>
          <c:y val="3.7914221652139653E-2"/>
          <c:w val="0.90084087879124541"/>
          <c:h val="0.8083023603438002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647617697650453E-4"/>
                  <c:y val="0.1800817585924801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1.7594050743657088E-3"/>
                  <c:y val="-2.87236603340369E-2"/>
                </c:manualLayout>
              </c:layout>
              <c:showVal val="1"/>
            </c:dLbl>
            <c:dLbl>
              <c:idx val="2"/>
              <c:layout>
                <c:manualLayout>
                  <c:x val="-2.7338145231846026E-3"/>
                  <c:y val="-8.8184646150427787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5.6998652571366723E-3"/>
                  <c:y val="-3.1513425591600942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N° de cabezas</c:v>
                </c:pt>
                <c:pt idx="1">
                  <c:v>N° vacas ordeño</c:v>
                </c:pt>
                <c:pt idx="2">
                  <c:v>Producción leche/lts/día</c:v>
                </c:pt>
                <c:pt idx="3">
                  <c:v>Capacidad de carga cab/ha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#,##0">
                  <c:v>4891</c:v>
                </c:pt>
                <c:pt idx="1">
                  <c:v>181</c:v>
                </c:pt>
                <c:pt idx="2">
                  <c:v>1073</c:v>
                </c:pt>
                <c:pt idx="3">
                  <c:v>0.67000000000000026</c:v>
                </c:pt>
              </c:numCache>
            </c:numRef>
          </c:val>
        </c:ser>
        <c:axId val="131998464"/>
        <c:axId val="132000000"/>
      </c:barChart>
      <c:catAx>
        <c:axId val="13199846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 b="1" spc="-100" baseline="0"/>
            </a:pPr>
            <a:endParaRPr lang="es-CO"/>
          </a:p>
        </c:txPr>
        <c:crossAx val="132000000"/>
        <c:crosses val="autoZero"/>
        <c:auto val="1"/>
        <c:lblAlgn val="ctr"/>
        <c:lblOffset val="100"/>
      </c:catAx>
      <c:valAx>
        <c:axId val="13200000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3199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6971784776903"/>
          <c:y val="6.5682748213161501E-2"/>
          <c:w val="0.34184252195447007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5.3472222222222261E-2"/>
          <c:y val="1.6167084494637492E-2"/>
          <c:w val="0.93992793088363968"/>
          <c:h val="0.822576275743918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4.1666666666666683E-3"/>
                  <c:y val="0.12362078816639427"/>
                </c:manualLayout>
              </c:layout>
              <c:showVal val="1"/>
            </c:dLbl>
            <c:dLbl>
              <c:idx val="1"/>
              <c:layout>
                <c:manualLayout>
                  <c:x val="-1.6520122484689429E-3"/>
                  <c:y val="0.1416199787325218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715464585942856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5204505686789173E-3"/>
                  <c:y val="0.13449755582713052"/>
                </c:manualLayout>
              </c:layout>
              <c:showVal val="1"/>
            </c:dLbl>
            <c:dLbl>
              <c:idx val="4"/>
              <c:layout>
                <c:manualLayout>
                  <c:x val="-2.7777777777777835E-3"/>
                  <c:y val="0.12093894329201521"/>
                </c:manualLayout>
              </c:layout>
              <c:showVal val="1"/>
            </c:dLbl>
            <c:dLbl>
              <c:idx val="5"/>
              <c:layout>
                <c:manualLayout>
                  <c:x val="-1.3888888888888905E-3"/>
                  <c:y val="0.14109543384068449"/>
                </c:manualLayout>
              </c:layout>
              <c:showVal val="1"/>
            </c:dLbl>
            <c:dLbl>
              <c:idx val="6"/>
              <c:layout>
                <c:manualLayout>
                  <c:x val="-2.7777777777777822E-3"/>
                  <c:y val="0.12849762724776614"/>
                </c:manualLayout>
              </c:layout>
              <c:showVal val="1"/>
            </c:dLbl>
            <c:dLbl>
              <c:idx val="7"/>
              <c:layout>
                <c:manualLayout>
                  <c:x val="1.3888888888888905E-3"/>
                  <c:y val="0.1461345564778517"/>
                </c:manualLayout>
              </c:layout>
              <c:showVal val="1"/>
            </c:dLbl>
            <c:dLbl>
              <c:idx val="8"/>
              <c:layout>
                <c:manualLayout>
                  <c:x val="-1.3888888888888905E-3"/>
                  <c:y val="0.12849762724776614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2633</c:v>
                </c:pt>
                <c:pt idx="1">
                  <c:v>2636</c:v>
                </c:pt>
                <c:pt idx="2">
                  <c:v>2701</c:v>
                </c:pt>
                <c:pt idx="3">
                  <c:v>2621</c:v>
                </c:pt>
                <c:pt idx="4">
                  <c:v>2355</c:v>
                </c:pt>
                <c:pt idx="5">
                  <c:v>1946</c:v>
                </c:pt>
                <c:pt idx="6">
                  <c:v>1743</c:v>
                </c:pt>
                <c:pt idx="7">
                  <c:v>1673</c:v>
                </c:pt>
                <c:pt idx="8">
                  <c:v>1745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0"/>
                  <c:y val="3.2989703575824246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</c:strCache>
            </c:strRef>
          </c:cat>
          <c:val>
            <c:numRef>
              <c:f>Hoja1!$C$2:$C$10</c:f>
              <c:numCache>
                <c:formatCode>#,##0</c:formatCode>
                <c:ptCount val="9"/>
                <c:pt idx="0">
                  <c:v>1352</c:v>
                </c:pt>
                <c:pt idx="1">
                  <c:v>1322</c:v>
                </c:pt>
                <c:pt idx="2">
                  <c:v>1404</c:v>
                </c:pt>
                <c:pt idx="3">
                  <c:v>1385</c:v>
                </c:pt>
                <c:pt idx="4">
                  <c:v>1244</c:v>
                </c:pt>
                <c:pt idx="5">
                  <c:v>976</c:v>
                </c:pt>
                <c:pt idx="6">
                  <c:v>870</c:v>
                </c:pt>
                <c:pt idx="7">
                  <c:v>858</c:v>
                </c:pt>
                <c:pt idx="8">
                  <c:v>896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1666666666666683E-3"/>
                  <c:y val="0.11338025933626421"/>
                </c:manualLayout>
              </c:layout>
              <c:showVal val="1"/>
            </c:dLbl>
            <c:dLbl>
              <c:idx val="1"/>
              <c:layout>
                <c:manualLayout>
                  <c:x val="2.7777777777777835E-3"/>
                  <c:y val="0.13101718856635"/>
                </c:manualLayout>
              </c:layout>
              <c:showVal val="1"/>
            </c:dLbl>
            <c:dLbl>
              <c:idx val="2"/>
              <c:layout>
                <c:manualLayout>
                  <c:x val="2.7777777777777822E-3"/>
                  <c:y val="0.10330201406192967"/>
                </c:manualLayout>
              </c:layout>
              <c:showVal val="1"/>
            </c:dLbl>
            <c:dLbl>
              <c:idx val="3"/>
              <c:layout>
                <c:manualLayout>
                  <c:x val="1.3888888888888905E-3"/>
                  <c:y val="0.12345850461059876"/>
                </c:manualLayout>
              </c:layout>
              <c:showVal val="1"/>
            </c:dLbl>
            <c:dLbl>
              <c:idx val="4"/>
              <c:layout>
                <c:manualLayout>
                  <c:x val="-1.3888888888888905E-3"/>
                  <c:y val="0.11338025933626421"/>
                </c:manualLayout>
              </c:layout>
              <c:showVal val="1"/>
            </c:dLbl>
            <c:dLbl>
              <c:idx val="5"/>
              <c:layout>
                <c:manualLayout>
                  <c:x val="2.7777777777777835E-3"/>
                  <c:y val="8.5665084831844207E-2"/>
                </c:manualLayout>
              </c:layout>
              <c:showVal val="1"/>
            </c:dLbl>
            <c:dLbl>
              <c:idx val="6"/>
              <c:layout>
                <c:manualLayout>
                  <c:x val="2.7777777777777822E-3"/>
                  <c:y val="9.5743330106178678E-2"/>
                </c:manualLayout>
              </c:layout>
              <c:showVal val="1"/>
            </c:dLbl>
            <c:dLbl>
              <c:idx val="7"/>
              <c:layout>
                <c:manualLayout>
                  <c:x val="1.0185067526416028E-16"/>
                  <c:y val="9.8262693034107326E-2"/>
                </c:manualLayout>
              </c:layout>
              <c:showVal val="1"/>
            </c:dLbl>
            <c:dLbl>
              <c:idx val="8"/>
              <c:layout>
                <c:manualLayout>
                  <c:x val="-2.7777777777777835E-3"/>
                  <c:y val="8.0625962194677062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</c:strCache>
            </c:strRef>
          </c:cat>
          <c:val>
            <c:numRef>
              <c:f>Hoja1!$D$2:$D$10</c:f>
              <c:numCache>
                <c:formatCode>#,##0</c:formatCode>
                <c:ptCount val="9"/>
                <c:pt idx="0">
                  <c:v>1281</c:v>
                </c:pt>
                <c:pt idx="1">
                  <c:v>1314</c:v>
                </c:pt>
                <c:pt idx="2">
                  <c:v>1297</c:v>
                </c:pt>
                <c:pt idx="3">
                  <c:v>1236</c:v>
                </c:pt>
                <c:pt idx="4">
                  <c:v>1111</c:v>
                </c:pt>
                <c:pt idx="5">
                  <c:v>970</c:v>
                </c:pt>
                <c:pt idx="6">
                  <c:v>873</c:v>
                </c:pt>
                <c:pt idx="7">
                  <c:v>815</c:v>
                </c:pt>
                <c:pt idx="8">
                  <c:v>849</c:v>
                </c:pt>
              </c:numCache>
            </c:numRef>
          </c:val>
        </c:ser>
        <c:axId val="82040704"/>
        <c:axId val="82042240"/>
      </c:barChart>
      <c:catAx>
        <c:axId val="820407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2042240"/>
        <c:crosses val="autoZero"/>
        <c:auto val="1"/>
        <c:lblAlgn val="ctr"/>
        <c:lblOffset val="100"/>
      </c:catAx>
      <c:valAx>
        <c:axId val="8204224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04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15223097112867"/>
          <c:y val="0.10200315044360159"/>
          <c:w val="0.112161198600175"/>
          <c:h val="0.16238790927992125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5.3472222222222275E-2"/>
          <c:y val="1.6167084494637499E-2"/>
          <c:w val="0.93992793088363968"/>
          <c:h val="0.822576275743918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4.1666666666666683E-3"/>
                  <c:y val="0.12362078816639428"/>
                </c:manualLayout>
              </c:layout>
              <c:showVal val="1"/>
            </c:dLbl>
            <c:dLbl>
              <c:idx val="1"/>
              <c:layout>
                <c:manualLayout>
                  <c:x val="-3.040849867256131E-3"/>
                  <c:y val="0.1088657620387741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715464585942856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5204505686789178E-3"/>
                  <c:y val="0.13449755582713058"/>
                </c:manualLayout>
              </c:layout>
              <c:showVal val="1"/>
            </c:dLbl>
            <c:dLbl>
              <c:idx val="4"/>
              <c:layout>
                <c:manualLayout>
                  <c:x val="-2.7777777777777848E-3"/>
                  <c:y val="0.12093894329201521"/>
                </c:manualLayout>
              </c:layout>
              <c:showVal val="1"/>
            </c:dLbl>
            <c:dLbl>
              <c:idx val="5"/>
              <c:layout>
                <c:manualLayout>
                  <c:x val="1.3888888888888913E-3"/>
                  <c:y val="0.10582157538051339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9.322376878759514E-2"/>
                </c:manualLayout>
              </c:layout>
              <c:showVal val="1"/>
            </c:dLbl>
            <c:dLbl>
              <c:idx val="7"/>
              <c:layout>
                <c:manualLayout>
                  <c:x val="-1.3888888888888913E-3"/>
                  <c:y val="0.10078245274334599"/>
                </c:manualLayout>
              </c:layout>
              <c:showVal val="1"/>
            </c:dLbl>
            <c:dLbl>
              <c:idx val="8"/>
              <c:layout>
                <c:manualLayout>
                  <c:x val="-2.7777777777777848E-3"/>
                  <c:y val="0.1033020140619297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  <c:pt idx="6">
                  <c:v>75-79</c:v>
                </c:pt>
                <c:pt idx="7">
                  <c:v>80 y más</c:v>
                </c:pt>
              </c:strCache>
            </c:strRef>
          </c:cat>
          <c:val>
            <c:numRef>
              <c:f>Hoja1!$B$2:$B$9</c:f>
              <c:numCache>
                <c:formatCode>#,##0</c:formatCode>
                <c:ptCount val="8"/>
                <c:pt idx="0">
                  <c:v>1684</c:v>
                </c:pt>
                <c:pt idx="1">
                  <c:v>1558</c:v>
                </c:pt>
                <c:pt idx="2">
                  <c:v>1375</c:v>
                </c:pt>
                <c:pt idx="3">
                  <c:v>984</c:v>
                </c:pt>
                <c:pt idx="4">
                  <c:v>730</c:v>
                </c:pt>
                <c:pt idx="5">
                  <c:v>547</c:v>
                </c:pt>
                <c:pt idx="6">
                  <c:v>410</c:v>
                </c:pt>
                <c:pt idx="7">
                  <c:v>378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0"/>
                  <c:y val="3.2989703575824259E-3"/>
                </c:manualLayout>
              </c:layout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  <c:pt idx="6">
                  <c:v>75-79</c:v>
                </c:pt>
                <c:pt idx="7">
                  <c:v>80 y más</c:v>
                </c:pt>
              </c:strCache>
            </c:strRef>
          </c:cat>
          <c:val>
            <c:numRef>
              <c:f>Hoja1!$C$2:$C$9</c:f>
              <c:numCache>
                <c:formatCode>#,##0</c:formatCode>
                <c:ptCount val="8"/>
                <c:pt idx="0">
                  <c:v>909</c:v>
                </c:pt>
                <c:pt idx="1">
                  <c:v>817</c:v>
                </c:pt>
                <c:pt idx="2">
                  <c:v>748</c:v>
                </c:pt>
                <c:pt idx="3">
                  <c:v>523</c:v>
                </c:pt>
                <c:pt idx="4">
                  <c:v>369</c:v>
                </c:pt>
                <c:pt idx="5">
                  <c:v>278</c:v>
                </c:pt>
                <c:pt idx="6">
                  <c:v>208</c:v>
                </c:pt>
                <c:pt idx="7">
                  <c:v>181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1666666666666683E-3"/>
                  <c:y val="0.11338025933626421"/>
                </c:manualLayout>
              </c:layout>
              <c:showVal val="1"/>
            </c:dLbl>
            <c:dLbl>
              <c:idx val="1"/>
              <c:layout>
                <c:manualLayout>
                  <c:x val="2.7777777777777848E-3"/>
                  <c:y val="0.1310171885663500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9.826289142476236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0834113669909695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0.10582157538051333"/>
                </c:manualLayout>
              </c:layout>
              <c:showVal val="1"/>
            </c:dLbl>
            <c:dLbl>
              <c:idx val="5"/>
              <c:layout>
                <c:manualLayout>
                  <c:x val="2.7777777777777822E-3"/>
                  <c:y val="0.10330201406192967"/>
                </c:manualLayout>
              </c:layout>
              <c:showVal val="1"/>
            </c:dLbl>
            <c:dLbl>
              <c:idx val="6"/>
              <c:layout>
                <c:manualLayout>
                  <c:x val="1.3888888888888905E-3"/>
                  <c:y val="0.10078225435269103"/>
                </c:manualLayout>
              </c:layout>
              <c:showVal val="1"/>
            </c:dLbl>
            <c:dLbl>
              <c:idx val="7"/>
              <c:layout>
                <c:manualLayout>
                  <c:x val="-4.1666666666666683E-3"/>
                  <c:y val="8.3145325122605598E-2"/>
                </c:manualLayout>
              </c:layout>
              <c:showVal val="1"/>
            </c:dLbl>
            <c:dLbl>
              <c:idx val="8"/>
              <c:layout>
                <c:manualLayout>
                  <c:x val="-2.7777777777777848E-3"/>
                  <c:y val="8.062596219467711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  <c:pt idx="6">
                  <c:v>75-79</c:v>
                </c:pt>
                <c:pt idx="7">
                  <c:v>80 y más</c:v>
                </c:pt>
              </c:strCache>
            </c:strRef>
          </c:cat>
          <c:val>
            <c:numRef>
              <c:f>Hoja1!$D$2:$D$9</c:f>
              <c:numCache>
                <c:formatCode>#,##0</c:formatCode>
                <c:ptCount val="8"/>
                <c:pt idx="0">
                  <c:v>775</c:v>
                </c:pt>
                <c:pt idx="1">
                  <c:v>741</c:v>
                </c:pt>
                <c:pt idx="2">
                  <c:v>627</c:v>
                </c:pt>
                <c:pt idx="3">
                  <c:v>461</c:v>
                </c:pt>
                <c:pt idx="4">
                  <c:v>361</c:v>
                </c:pt>
                <c:pt idx="5">
                  <c:v>269</c:v>
                </c:pt>
                <c:pt idx="6">
                  <c:v>202</c:v>
                </c:pt>
                <c:pt idx="7">
                  <c:v>197</c:v>
                </c:pt>
              </c:numCache>
            </c:numRef>
          </c:val>
        </c:ser>
        <c:axId val="82322176"/>
        <c:axId val="82323712"/>
      </c:barChart>
      <c:catAx>
        <c:axId val="8232217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2323712"/>
        <c:crosses val="autoZero"/>
        <c:auto val="1"/>
        <c:lblAlgn val="ctr"/>
        <c:lblOffset val="100"/>
      </c:catAx>
      <c:valAx>
        <c:axId val="8232371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32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20777106049168"/>
          <c:y val="0.26829426360034081"/>
          <c:w val="0.112161198600175"/>
          <c:h val="0.16238790927992125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7379680326339791"/>
          <c:y val="7.3649383352304559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8.4210731055237818E-3"/>
                  <c:y val="0.1979382214549447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58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58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400" b="1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Población Étnica</c:v>
                </c:pt>
                <c:pt idx="1">
                  <c:v>Indígenas</c:v>
                </c:pt>
                <c:pt idx="2">
                  <c:v>Negritudes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#,##0">
                  <c:v>67313</c:v>
                </c:pt>
                <c:pt idx="1">
                  <c:v>24810</c:v>
                </c:pt>
                <c:pt idx="2">
                  <c:v>42503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Población Étnica</c:v>
                </c:pt>
                <c:pt idx="1">
                  <c:v>Indígenas</c:v>
                </c:pt>
                <c:pt idx="2">
                  <c:v>Negritudes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1024</c:v>
                </c:pt>
                <c:pt idx="1">
                  <c:v>395</c:v>
                </c:pt>
                <c:pt idx="2">
                  <c:v>629</c:v>
                </c:pt>
              </c:numCache>
            </c:numRef>
          </c:val>
        </c:ser>
        <c:axId val="82412288"/>
        <c:axId val="82413824"/>
      </c:barChart>
      <c:catAx>
        <c:axId val="8241228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82413824"/>
        <c:crosses val="autoZero"/>
        <c:auto val="1"/>
        <c:lblAlgn val="ctr"/>
        <c:lblOffset val="100"/>
      </c:catAx>
      <c:valAx>
        <c:axId val="8241382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4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8114086311357814"/>
          <c:h val="0.20442810140879031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3.2229111986001764E-2"/>
          <c:y val="7.3649383352304559E-2"/>
          <c:w val="0.94802537182852165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5204249336280649E-3"/>
                  <c:y val="0.14845366609120855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-3.0408498672561297E-3"/>
                  <c:y val="0.1484531465683176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58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>
                <c:manualLayout>
                  <c:x val="-1.5204249336280651E-3"/>
                  <c:y val="-6.5979407151648311E-3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5"/>
              <c:layout>
                <c:manualLayout>
                  <c:x val="-7.6021246681403217E-3"/>
                  <c:y val="0.1022680810850547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Total NBI</c:v>
                </c:pt>
                <c:pt idx="1">
                  <c:v>NBI Urbana</c:v>
                </c:pt>
                <c:pt idx="2">
                  <c:v>NBI Rural</c:v>
                </c:pt>
                <c:pt idx="3">
                  <c:v>Total Miseria</c:v>
                </c:pt>
                <c:pt idx="4">
                  <c:v>Miseria Urbana</c:v>
                </c:pt>
                <c:pt idx="5">
                  <c:v>Miseria Rural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17.47</c:v>
                </c:pt>
                <c:pt idx="1">
                  <c:v>13.06</c:v>
                </c:pt>
                <c:pt idx="2">
                  <c:v>32.06</c:v>
                </c:pt>
                <c:pt idx="3">
                  <c:v>3.94</c:v>
                </c:pt>
                <c:pt idx="4">
                  <c:v>2.2000000000000002</c:v>
                </c:pt>
                <c:pt idx="5">
                  <c:v>9.69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0"/>
                  <c:y val="3.2989703575824233E-3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Total NBI</c:v>
                </c:pt>
                <c:pt idx="1">
                  <c:v>NBI Urbana</c:v>
                </c:pt>
                <c:pt idx="2">
                  <c:v>NBI Rural</c:v>
                </c:pt>
                <c:pt idx="3">
                  <c:v>Total Miseria</c:v>
                </c:pt>
                <c:pt idx="4">
                  <c:v>Miseria Urbana</c:v>
                </c:pt>
                <c:pt idx="5">
                  <c:v>Miseria Rural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24.07</c:v>
                </c:pt>
                <c:pt idx="1">
                  <c:v>18.43</c:v>
                </c:pt>
                <c:pt idx="2">
                  <c:v>28.93</c:v>
                </c:pt>
                <c:pt idx="3">
                  <c:v>5.42</c:v>
                </c:pt>
                <c:pt idx="4">
                  <c:v>2.3899999999999997</c:v>
                </c:pt>
                <c:pt idx="5">
                  <c:v>8.0300000000000011</c:v>
                </c:pt>
              </c:numCache>
            </c:numRef>
          </c:val>
        </c:ser>
        <c:axId val="82483072"/>
        <c:axId val="82484608"/>
      </c:barChart>
      <c:catAx>
        <c:axId val="82483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82484608"/>
        <c:crosses val="autoZero"/>
        <c:auto val="1"/>
        <c:lblAlgn val="ctr"/>
        <c:lblOffset val="100"/>
      </c:catAx>
      <c:valAx>
        <c:axId val="8248460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8248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4184252195446807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2888441336727119"/>
          <c:y val="2.0865857630986008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Departamento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7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6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Extrema Pobreza</c:v>
                </c:pt>
              </c:strCache>
            </c:strRef>
          </c:cat>
          <c:val>
            <c:numRef>
              <c:f>Hoja1!$B$2</c:f>
              <c:numCache>
                <c:formatCode>#,##0</c:formatCode>
                <c:ptCount val="1"/>
                <c:pt idx="0">
                  <c:v>27905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600" b="1" baseline="0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Extrema Pobreza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524</c:v>
                </c:pt>
              </c:numCache>
            </c:numRef>
          </c:val>
        </c:ser>
        <c:axId val="128980864"/>
        <c:axId val="128982400"/>
      </c:barChart>
      <c:catAx>
        <c:axId val="12898086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28982400"/>
        <c:crosses val="autoZero"/>
        <c:auto val="1"/>
        <c:lblAlgn val="ctr"/>
        <c:lblOffset val="100"/>
      </c:catAx>
      <c:valAx>
        <c:axId val="12898240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2898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83536779976144"/>
          <c:y val="0.11432101215527708"/>
          <c:w val="0.34184252195446818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8.1164999102636401E-2"/>
          <c:y val="9.344320549779904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4210731055237818E-3"/>
                  <c:y val="0.18474234002461506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77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77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.00" sourceLinked="0"/>
            <c:txPr>
              <a:bodyPr rot="-5400000" vert="horz"/>
              <a:lstStyle/>
              <a:p>
                <a:pPr>
                  <a:defRPr sz="1200" b="1"/>
                </a:pPr>
                <a:endParaRPr lang="es-CO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Analfabetismo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</c:ser>
        <c:axId val="116368128"/>
        <c:axId val="116369664"/>
      </c:barChart>
      <c:catAx>
        <c:axId val="11636812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116369664"/>
        <c:crosses val="autoZero"/>
        <c:auto val="1"/>
        <c:lblAlgn val="ctr"/>
        <c:lblOffset val="100"/>
      </c:catAx>
      <c:valAx>
        <c:axId val="1163696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1636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15747804553348"/>
          <c:y val="1.8650871785387192E-2"/>
          <c:w val="0.34184252195446857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.12888441336727119"/>
          <c:y val="9.344320549779904E-2"/>
          <c:w val="0.80505413385826752"/>
          <c:h val="0.8069717893874981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Belén de Umbría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0.1286598439457137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>
                <c:manualLayout>
                  <c:x val="0"/>
                  <c:y val="0.19463925109736269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.17154645859428569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es-CO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Acueducto</c:v>
                </c:pt>
                <c:pt idx="1">
                  <c:v>Alcantarillado</c:v>
                </c:pt>
              </c:strCache>
            </c:strRef>
          </c:cat>
          <c:val>
            <c:numRef>
              <c:f>Hoja1!$B$2:$B$3</c:f>
              <c:numCache>
                <c:formatCode>#,##0.00</c:formatCode>
                <c:ptCount val="2"/>
                <c:pt idx="0" formatCode="#,##0">
                  <c:v>100</c:v>
                </c:pt>
                <c:pt idx="1">
                  <c:v>98.78</c:v>
                </c:pt>
              </c:numCache>
            </c:numRef>
          </c:val>
        </c:ser>
        <c:axId val="116379008"/>
        <c:axId val="82518016"/>
      </c:barChart>
      <c:catAx>
        <c:axId val="11637900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 b="1" spc="-100" baseline="0"/>
            </a:pPr>
            <a:endParaRPr lang="es-CO"/>
          </a:p>
        </c:txPr>
        <c:crossAx val="82518016"/>
        <c:crosses val="autoZero"/>
        <c:auto val="1"/>
        <c:lblAlgn val="ctr"/>
        <c:lblOffset val="100"/>
      </c:catAx>
      <c:valAx>
        <c:axId val="8251801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1637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15107537766629"/>
          <c:y val="0.11432101215527708"/>
          <c:w val="0.34184252195446829"/>
          <c:h val="0.14174766461472443"/>
        </c:manualLayout>
      </c:layout>
      <c:spPr>
        <a:solidFill>
          <a:srgbClr val="FFC000"/>
        </a:solidFill>
      </c:spPr>
      <c:txPr>
        <a:bodyPr/>
        <a:lstStyle/>
        <a:p>
          <a:pPr>
            <a:defRPr sz="1400" b="1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783" cy="466464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048" y="0"/>
            <a:ext cx="3038783" cy="466464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pPr>
              <a:defRPr/>
            </a:pPr>
            <a:fld id="{F0212111-3C3B-46D4-8DB5-9C599BFEA606}" type="datetimeFigureOut">
              <a:rPr lang="es-ES"/>
              <a:pPr>
                <a:defRPr/>
              </a:pPr>
              <a:t>04/06/2012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37"/>
            <a:ext cx="3038783" cy="464898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048" y="8829937"/>
            <a:ext cx="3038783" cy="464898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pPr>
              <a:defRPr/>
            </a:pPr>
            <a:fld id="{2AA064D8-CAD3-4AEF-888E-87DA0BC8F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476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3" cy="4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048" y="0"/>
            <a:ext cx="3038783" cy="4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5751"/>
            <a:ext cx="5609576" cy="41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37"/>
            <a:ext cx="3038783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048" y="8829937"/>
            <a:ext cx="3038783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A640B7-9F7B-42D2-AABF-273BD036D4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22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640B7-9F7B-42D2-AABF-273BD036D4A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640B7-9F7B-42D2-AABF-273BD036D4A8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88" y="6286500"/>
            <a:ext cx="3816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CO" b="1" dirty="0">
                <a:solidFill>
                  <a:schemeClr val="bg1"/>
                </a:solidFill>
              </a:rPr>
              <a:t>Secretaria de Planeación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569075"/>
            <a:ext cx="4429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CO" sz="1400" dirty="0">
                <a:solidFill>
                  <a:schemeClr val="bg1"/>
                </a:solidFill>
              </a:rPr>
              <a:t>http://planeación.risaralda.gov.co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7358063" y="1143000"/>
            <a:ext cx="1571625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" name="5 Rectángulo"/>
          <p:cNvSpPr/>
          <p:nvPr userDrawn="1"/>
        </p:nvSpPr>
        <p:spPr>
          <a:xfrm>
            <a:off x="4429125" y="6246813"/>
            <a:ext cx="4714875" cy="61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0" y="6215063"/>
            <a:ext cx="9144000" cy="46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28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300037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2012 - 2015</a:t>
            </a:r>
            <a:endParaRPr lang="es-ES" sz="5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100010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6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Proceso Formulación</a:t>
            </a:r>
          </a:p>
          <a:p>
            <a:pPr algn="ctr">
              <a:defRPr/>
            </a:pPr>
            <a:r>
              <a:rPr lang="es-ES" sz="6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Plan de Desarrollo</a:t>
            </a:r>
            <a:endParaRPr lang="es-ES" sz="6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57422" y="5000636"/>
            <a:ext cx="664373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32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Risaralda: Unida, Incluyente y con Resultados</a:t>
            </a:r>
            <a:endParaRPr lang="es-ES" sz="32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732240" y="5661248"/>
            <a:ext cx="180020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DNP Fichas municipales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331640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Tasa de analfabetismo a 2005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(Mayores de 15 años en %)</a:t>
            </a:r>
          </a:p>
        </p:txBody>
      </p:sp>
      <p:pic>
        <p:nvPicPr>
          <p:cNvPr id="5" name="4 Imagen" descr="Educ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968210" cy="3960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6 Gráfico"/>
          <p:cNvGraphicFramePr/>
          <p:nvPr/>
        </p:nvGraphicFramePr>
        <p:xfrm>
          <a:off x="4211960" y="1844824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467544" y="1844824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699792" y="5805264"/>
            <a:ext cx="216024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SIU. Sistema Único de información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69269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Cobertura acueducto y alcantarillado a 2010 (%)</a:t>
            </a:r>
          </a:p>
        </p:txBody>
      </p:sp>
      <p:pic>
        <p:nvPicPr>
          <p:cNvPr id="5" name="4 Imagen" descr="Acueduc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552394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23928" y="1628800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732240" y="5733256"/>
            <a:ext cx="165618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DNP fichas municipales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desplazada a 2010</a:t>
            </a:r>
          </a:p>
        </p:txBody>
      </p:sp>
      <p:pic>
        <p:nvPicPr>
          <p:cNvPr id="5" name="4 Imagen" descr="Desplaza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384376" cy="2543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251520" y="1916832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987824" y="5589240"/>
            <a:ext cx="180020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DNP  fichas municipales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Déficit de vivienda a 2005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(%)</a:t>
            </a:r>
          </a:p>
        </p:txBody>
      </p:sp>
      <p:pic>
        <p:nvPicPr>
          <p:cNvPr id="5" name="4 Imagen" descr="Vivie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456384" cy="2593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1700808"/>
          <a:ext cx="8352928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300192" y="5661248"/>
            <a:ext cx="25202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Salud Departamental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6926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Afiliación en salud a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539552" y="1556792"/>
          <a:ext cx="8352928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619672" y="6926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Afiliación en salud a 2010 (%)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661248"/>
            <a:ext cx="25202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Salud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23928" y="1628800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Registro SISBEN a 2010</a:t>
            </a:r>
          </a:p>
        </p:txBody>
      </p:sp>
      <p:pic>
        <p:nvPicPr>
          <p:cNvPr id="5" name="4 Imagen" descr="sisb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456384" cy="2376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300192" y="5661248"/>
            <a:ext cx="25202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Planeación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467544" y="1556792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Registro SISBEN (%)</a:t>
            </a:r>
          </a:p>
        </p:txBody>
      </p:sp>
      <p:pic>
        <p:nvPicPr>
          <p:cNvPr id="5" name="4 Imagen" descr="Salu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84984"/>
            <a:ext cx="3503786" cy="24482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051720" y="5589240"/>
            <a:ext cx="25202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Planeación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23928" y="1484784"/>
          <a:ext cx="4824536" cy="399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03648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Cobertura en vacunación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Triple viral (%)</a:t>
            </a:r>
          </a:p>
        </p:txBody>
      </p:sp>
      <p:pic>
        <p:nvPicPr>
          <p:cNvPr id="5" name="4 Imagen" descr="vacunac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3871979" cy="29039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300192" y="5661248"/>
            <a:ext cx="25202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Salud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Situación Agrícola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Superficie Total (Km²):</a:t>
            </a:r>
            <a:r>
              <a:rPr lang="es-CO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</a:p>
          <a:p>
            <a:endParaRPr lang="es-CO" sz="2400" dirty="0" smtClean="0"/>
          </a:p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N° de Veredas: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  <a:p>
            <a:endParaRPr lang="es-CO" sz="2400" dirty="0" smtClean="0"/>
          </a:p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N° de Predios Rurales: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1263</a:t>
            </a:r>
          </a:p>
          <a:p>
            <a:endParaRPr lang="es-CO" sz="2400" dirty="0" smtClean="0"/>
          </a:p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Unidad Agrícola Familiar:</a:t>
            </a:r>
            <a:r>
              <a:rPr lang="es-CO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8,49</a:t>
            </a:r>
          </a:p>
          <a:p>
            <a:endParaRPr lang="es-CO" sz="2400" dirty="0" smtClean="0"/>
          </a:p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Usuarios potenciales </a:t>
            </a:r>
          </a:p>
          <a:p>
            <a:r>
              <a:rPr lang="es-CO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asistencia técnica: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800</a:t>
            </a:r>
          </a:p>
        </p:txBody>
      </p:sp>
      <p:pic>
        <p:nvPicPr>
          <p:cNvPr id="4" name="3 Imagen" descr="Agricultur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348880"/>
            <a:ext cx="3552395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300192" y="566124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 Risaral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635896" cy="38164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35896" y="716503"/>
            <a:ext cx="4032448" cy="1200329"/>
          </a:xfrm>
          <a:prstGeom prst="rect">
            <a:avLst/>
          </a:prstGeom>
          <a:noFill/>
          <a:effectLst>
            <a:innerShdw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127000" dir="1614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Municipio de </a:t>
            </a:r>
          </a:p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101600" dir="1614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Belén de Umbría</a:t>
            </a:r>
            <a:endParaRPr lang="es-CO" sz="36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101600" dir="1614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59832" y="1844824"/>
            <a:ext cx="6084168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s-CO" sz="1500" b="1" dirty="0" smtClean="0"/>
              <a:t>HIMNO</a:t>
            </a:r>
            <a:r>
              <a:rPr lang="es-CO" sz="1500" dirty="0" smtClean="0"/>
              <a:t/>
            </a:r>
            <a:br>
              <a:rPr lang="es-CO" sz="1500" dirty="0" smtClean="0"/>
            </a:br>
            <a:r>
              <a:rPr lang="es-CO" sz="1500" dirty="0" smtClean="0"/>
              <a:t>Autor: Alfonso Bayem</a:t>
            </a:r>
          </a:p>
          <a:p>
            <a:pPr algn="ctr"/>
            <a:r>
              <a:rPr lang="es-CO" sz="1500" dirty="0" smtClean="0"/>
              <a:t/>
            </a:r>
            <a:br>
              <a:rPr lang="es-CO" sz="1500" dirty="0" smtClean="0"/>
            </a:br>
            <a:r>
              <a:rPr lang="es-CO" sz="1500" b="1" dirty="0" smtClean="0"/>
              <a:t>CORO</a:t>
            </a:r>
          </a:p>
          <a:p>
            <a:pPr algn="ctr"/>
            <a:r>
              <a:rPr lang="es-CO" sz="1500" dirty="0" smtClean="0"/>
              <a:t>Descendiente de raza pujante</a:t>
            </a:r>
          </a:p>
          <a:p>
            <a:pPr algn="ctr"/>
            <a:r>
              <a:rPr lang="es-CO" sz="1500" dirty="0" smtClean="0"/>
              <a:t>revestidos de fama y honor</a:t>
            </a:r>
          </a:p>
          <a:p>
            <a:pPr algn="ctr"/>
            <a:r>
              <a:rPr lang="es-CO" sz="1500" dirty="0" smtClean="0"/>
              <a:t>ya tu insignia se muestra triunfante</a:t>
            </a:r>
          </a:p>
          <a:p>
            <a:pPr algn="ctr"/>
            <a:r>
              <a:rPr lang="es-CO" sz="1500" dirty="0" smtClean="0"/>
              <a:t>con destellos de luz y de sol</a:t>
            </a:r>
          </a:p>
          <a:p>
            <a:pPr algn="ctr"/>
            <a:r>
              <a:rPr lang="es-CO" sz="1500" dirty="0" smtClean="0"/>
              <a:t>al trabajo fecundo que es gloria</a:t>
            </a:r>
          </a:p>
          <a:p>
            <a:pPr algn="ctr"/>
            <a:r>
              <a:rPr lang="es-CO" sz="1500" dirty="0" smtClean="0"/>
              <a:t>enarbola su fe y esplendor</a:t>
            </a:r>
          </a:p>
          <a:p>
            <a:pPr algn="ctr"/>
            <a:r>
              <a:rPr lang="es-CO" sz="1500" dirty="0" smtClean="0"/>
              <a:t>de tus umbrías la gráfica historia</a:t>
            </a:r>
          </a:p>
          <a:p>
            <a:pPr algn="ctr"/>
            <a:r>
              <a:rPr lang="es-CO" sz="1500" dirty="0" smtClean="0"/>
              <a:t>simboliza en sus almas ardor</a:t>
            </a:r>
          </a:p>
          <a:p>
            <a:pPr algn="ctr"/>
            <a:endParaRPr lang="es-CO" sz="1500" dirty="0" smtClean="0"/>
          </a:p>
          <a:p>
            <a:pPr algn="ctr"/>
            <a:r>
              <a:rPr lang="es-CO" sz="1500" b="1" dirty="0" smtClean="0"/>
              <a:t>I</a:t>
            </a:r>
          </a:p>
          <a:p>
            <a:pPr algn="ctr"/>
            <a:r>
              <a:rPr lang="es-CO" sz="1500" dirty="0" smtClean="0"/>
              <a:t>Ya cesó la discordia furente</a:t>
            </a:r>
          </a:p>
          <a:p>
            <a:pPr algn="ctr"/>
            <a:r>
              <a:rPr lang="es-CO" sz="1500" dirty="0" smtClean="0"/>
              <a:t>y la paz otra vez renació</a:t>
            </a:r>
          </a:p>
          <a:p>
            <a:pPr algn="ctr"/>
            <a:r>
              <a:rPr lang="es-CO" sz="1500" dirty="0" smtClean="0"/>
              <a:t>resplandece el progreso sonriente</a:t>
            </a:r>
          </a:p>
          <a:p>
            <a:pPr algn="ctr"/>
            <a:r>
              <a:rPr lang="es-CO" sz="1500" dirty="0" smtClean="0"/>
              <a:t>como emblema de paz y de honor</a:t>
            </a:r>
          </a:p>
          <a:p>
            <a:pPr algn="ctr"/>
            <a:endParaRPr lang="es-CO" sz="1500" dirty="0" smtClean="0"/>
          </a:p>
          <a:p>
            <a:pPr algn="ctr"/>
            <a:r>
              <a:rPr lang="es-CO" sz="1500" dirty="0" smtClean="0"/>
              <a:t>Tus montañas y ubérrimas tierras</a:t>
            </a:r>
          </a:p>
          <a:p>
            <a:pPr algn="ctr"/>
            <a:r>
              <a:rPr lang="es-CO" sz="1500" dirty="0" smtClean="0"/>
              <a:t>fecundizan su fama y su fe</a:t>
            </a:r>
          </a:p>
          <a:p>
            <a:pPr algn="ctr"/>
            <a:r>
              <a:rPr lang="es-CO" sz="1500" dirty="0" smtClean="0"/>
              <a:t>su riqueza y orgullo se encierra</a:t>
            </a:r>
          </a:p>
          <a:p>
            <a:pPr algn="ctr"/>
            <a:r>
              <a:rPr lang="es-CO" sz="1500" dirty="0" smtClean="0"/>
              <a:t>en los granos del rubio café</a:t>
            </a:r>
          </a:p>
          <a:p>
            <a:pPr algn="ctr"/>
            <a:endParaRPr lang="es-CO" sz="1500" dirty="0" smtClean="0"/>
          </a:p>
          <a:p>
            <a:pPr algn="ctr"/>
            <a:r>
              <a:rPr lang="es-CO" sz="1500" b="1" dirty="0" smtClean="0"/>
              <a:t>II</a:t>
            </a:r>
          </a:p>
          <a:p>
            <a:pPr algn="ctr"/>
            <a:r>
              <a:rPr lang="es-CO" sz="1500" dirty="0" smtClean="0"/>
              <a:t>Por su nombre feliz otra hora</a:t>
            </a:r>
          </a:p>
          <a:p>
            <a:pPr algn="ctr"/>
            <a:r>
              <a:rPr lang="es-CO" sz="1500" dirty="0" smtClean="0"/>
              <a:t>hubo lucha sin tregua y porfía</a:t>
            </a:r>
          </a:p>
          <a:p>
            <a:pPr algn="ctr"/>
            <a:r>
              <a:rPr lang="es-CO" sz="1500" dirty="0" smtClean="0"/>
              <a:t>pero luego feliz bienhechora</a:t>
            </a:r>
          </a:p>
          <a:p>
            <a:pPr algn="ctr"/>
            <a:r>
              <a:rPr lang="es-CO" sz="1500" dirty="0" smtClean="0"/>
              <a:t>resurgió de sus selvas Umbría</a:t>
            </a:r>
            <a:endParaRPr lang="es-CO" sz="1500" b="1" dirty="0" smtClean="0"/>
          </a:p>
          <a:p>
            <a:pPr algn="ctr"/>
            <a:endParaRPr lang="es-CO" sz="1500" dirty="0" smtClean="0"/>
          </a:p>
          <a:p>
            <a:pPr algn="ctr"/>
            <a:r>
              <a:rPr lang="es-CO" sz="1500" dirty="0" smtClean="0"/>
              <a:t>Ya cesó la discordia furente</a:t>
            </a:r>
          </a:p>
          <a:p>
            <a:pPr algn="ctr"/>
            <a:r>
              <a:rPr lang="es-CO" sz="1500" dirty="0" smtClean="0"/>
              <a:t>y la paz otra vez resurgió</a:t>
            </a:r>
          </a:p>
          <a:p>
            <a:pPr algn="ctr"/>
            <a:r>
              <a:rPr lang="es-CO" sz="1500" dirty="0" smtClean="0"/>
              <a:t>//y el progreso se encuentra sonriente</a:t>
            </a:r>
          </a:p>
          <a:p>
            <a:pPr algn="ctr"/>
            <a:r>
              <a:rPr lang="es-CO" sz="1500" dirty="0" smtClean="0"/>
              <a:t>   y en las almas ya reina el amor//</a:t>
            </a:r>
          </a:p>
        </p:txBody>
      </p:sp>
      <p:sp>
        <p:nvSpPr>
          <p:cNvPr id="12" name="11 Flecha curvada hacia abajo"/>
          <p:cNvSpPr/>
          <p:nvPr/>
        </p:nvSpPr>
        <p:spPr>
          <a:xfrm rot="19142410">
            <a:off x="1141794" y="1451459"/>
            <a:ext cx="1958964" cy="811511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1557633" y="2844099"/>
            <a:ext cx="340535" cy="523415"/>
          </a:xfrm>
          <a:custGeom>
            <a:avLst/>
            <a:gdLst>
              <a:gd name="connsiteX0" fmla="*/ 264861 w 340535"/>
              <a:gd name="connsiteY0" fmla="*/ 0 h 523415"/>
              <a:gd name="connsiteX1" fmla="*/ 189186 w 340535"/>
              <a:gd name="connsiteY1" fmla="*/ 37838 h 523415"/>
              <a:gd name="connsiteX2" fmla="*/ 163961 w 340535"/>
              <a:gd name="connsiteY2" fmla="*/ 88287 h 523415"/>
              <a:gd name="connsiteX3" fmla="*/ 88287 w 340535"/>
              <a:gd name="connsiteY3" fmla="*/ 75675 h 523415"/>
              <a:gd name="connsiteX4" fmla="*/ 63062 w 340535"/>
              <a:gd name="connsiteY4" fmla="*/ 107206 h 523415"/>
              <a:gd name="connsiteX5" fmla="*/ 31531 w 340535"/>
              <a:gd name="connsiteY5" fmla="*/ 208105 h 523415"/>
              <a:gd name="connsiteX6" fmla="*/ 50450 w 340535"/>
              <a:gd name="connsiteY6" fmla="*/ 214411 h 523415"/>
              <a:gd name="connsiteX7" fmla="*/ 0 w 340535"/>
              <a:gd name="connsiteY7" fmla="*/ 359454 h 523415"/>
              <a:gd name="connsiteX8" fmla="*/ 25225 w 340535"/>
              <a:gd name="connsiteY8" fmla="*/ 416210 h 523415"/>
              <a:gd name="connsiteX9" fmla="*/ 63062 w 340535"/>
              <a:gd name="connsiteY9" fmla="*/ 466660 h 523415"/>
              <a:gd name="connsiteX10" fmla="*/ 81981 w 340535"/>
              <a:gd name="connsiteY10" fmla="*/ 491884 h 523415"/>
              <a:gd name="connsiteX11" fmla="*/ 138737 w 340535"/>
              <a:gd name="connsiteY11" fmla="*/ 523415 h 523415"/>
              <a:gd name="connsiteX12" fmla="*/ 170268 w 340535"/>
              <a:gd name="connsiteY12" fmla="*/ 428822 h 523415"/>
              <a:gd name="connsiteX13" fmla="*/ 176574 w 340535"/>
              <a:gd name="connsiteY13" fmla="*/ 397291 h 523415"/>
              <a:gd name="connsiteX14" fmla="*/ 208105 w 340535"/>
              <a:gd name="connsiteY14" fmla="*/ 378373 h 523415"/>
              <a:gd name="connsiteX15" fmla="*/ 239636 w 340535"/>
              <a:gd name="connsiteY15" fmla="*/ 334229 h 523415"/>
              <a:gd name="connsiteX16" fmla="*/ 264861 w 340535"/>
              <a:gd name="connsiteY16" fmla="*/ 245942 h 523415"/>
              <a:gd name="connsiteX17" fmla="*/ 283779 w 340535"/>
              <a:gd name="connsiteY17" fmla="*/ 252249 h 523415"/>
              <a:gd name="connsiteX18" fmla="*/ 309004 w 340535"/>
              <a:gd name="connsiteY18" fmla="*/ 220718 h 523415"/>
              <a:gd name="connsiteX19" fmla="*/ 296392 w 340535"/>
              <a:gd name="connsiteY19" fmla="*/ 170268 h 523415"/>
              <a:gd name="connsiteX20" fmla="*/ 340535 w 340535"/>
              <a:gd name="connsiteY20" fmla="*/ 69369 h 523415"/>
              <a:gd name="connsiteX21" fmla="*/ 296392 w 340535"/>
              <a:gd name="connsiteY21" fmla="*/ 81981 h 523415"/>
              <a:gd name="connsiteX22" fmla="*/ 264861 w 340535"/>
              <a:gd name="connsiteY22" fmla="*/ 0 h 52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0535" h="523415">
                <a:moveTo>
                  <a:pt x="264861" y="0"/>
                </a:moveTo>
                <a:lnTo>
                  <a:pt x="189186" y="37838"/>
                </a:lnTo>
                <a:lnTo>
                  <a:pt x="163961" y="88287"/>
                </a:lnTo>
                <a:lnTo>
                  <a:pt x="88287" y="75675"/>
                </a:lnTo>
                <a:lnTo>
                  <a:pt x="63062" y="107206"/>
                </a:lnTo>
                <a:lnTo>
                  <a:pt x="31531" y="208105"/>
                </a:lnTo>
                <a:lnTo>
                  <a:pt x="50450" y="214411"/>
                </a:lnTo>
                <a:lnTo>
                  <a:pt x="0" y="359454"/>
                </a:lnTo>
                <a:lnTo>
                  <a:pt x="25225" y="416210"/>
                </a:lnTo>
                <a:lnTo>
                  <a:pt x="63062" y="466660"/>
                </a:lnTo>
                <a:lnTo>
                  <a:pt x="81981" y="491884"/>
                </a:lnTo>
                <a:lnTo>
                  <a:pt x="138737" y="523415"/>
                </a:lnTo>
                <a:lnTo>
                  <a:pt x="170268" y="428822"/>
                </a:lnTo>
                <a:lnTo>
                  <a:pt x="176574" y="397291"/>
                </a:lnTo>
                <a:lnTo>
                  <a:pt x="208105" y="378373"/>
                </a:lnTo>
                <a:lnTo>
                  <a:pt x="239636" y="334229"/>
                </a:lnTo>
                <a:lnTo>
                  <a:pt x="264861" y="245942"/>
                </a:lnTo>
                <a:lnTo>
                  <a:pt x="283779" y="252249"/>
                </a:lnTo>
                <a:lnTo>
                  <a:pt x="309004" y="220718"/>
                </a:lnTo>
                <a:lnTo>
                  <a:pt x="296392" y="170268"/>
                </a:lnTo>
                <a:lnTo>
                  <a:pt x="340535" y="69369"/>
                </a:lnTo>
                <a:lnTo>
                  <a:pt x="296392" y="81981"/>
                </a:lnTo>
                <a:lnTo>
                  <a:pt x="264861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5536" y="1772816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Situación Agrícola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(en hectáreas)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66124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5536" y="1772816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Situación Agrícola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66124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5536" y="1772816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Principales cultivos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(en hectáreas)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66124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5536" y="1772816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69269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Principales cultivos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66124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1772816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Ganadería Bovina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00192" y="58772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 Secretaría de Desarrollo Agropecuario Departamental</a:t>
            </a:r>
            <a:endParaRPr lang="es-CO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300037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2012 - 2015</a:t>
            </a:r>
            <a:endParaRPr lang="es-ES" sz="5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100010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6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Proceso Formulación</a:t>
            </a:r>
          </a:p>
          <a:p>
            <a:pPr algn="ctr">
              <a:defRPr/>
            </a:pPr>
            <a:r>
              <a:rPr lang="es-ES" sz="6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Plan de Desarrollo</a:t>
            </a:r>
            <a:endParaRPr lang="es-ES" sz="6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57422" y="5000636"/>
            <a:ext cx="664373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32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Risaralda: Unida, Incluyente y con Resultados</a:t>
            </a:r>
            <a:endParaRPr lang="es-ES" sz="32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23928" y="1628800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Hombre – Mujer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12160" y="5733256"/>
            <a:ext cx="237626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DANE: Proyecciones de Población 2011 </a:t>
            </a:r>
            <a:endParaRPr lang="es-CO" sz="800" dirty="0"/>
          </a:p>
        </p:txBody>
      </p:sp>
      <p:pic>
        <p:nvPicPr>
          <p:cNvPr id="7" name="6 Imagen" descr="pobl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3459472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539552" y="1556792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55776" y="5517232"/>
            <a:ext cx="237626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DANE: Proyecciones de Población 2011 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Urbana – Rural</a:t>
            </a:r>
          </a:p>
        </p:txBody>
      </p:sp>
      <p:pic>
        <p:nvPicPr>
          <p:cNvPr id="5" name="4 Imagen" descr="Urban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7" y="3356992"/>
            <a:ext cx="3475541" cy="26066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119675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por edades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119675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por edades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3923928" y="1628800"/>
          <a:ext cx="4524364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012160" y="5733256"/>
            <a:ext cx="237626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DANE: Proyecciones de Población 2011 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Población Étnica</a:t>
            </a:r>
          </a:p>
        </p:txBody>
      </p:sp>
      <p:pic>
        <p:nvPicPr>
          <p:cNvPr id="5" name="4 Imagen" descr="etn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282155" cy="2205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1700808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812360" y="6381328"/>
            <a:ext cx="100811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 DANE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69269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Necesidades Básicas Insatisfechas (NBI) Y miseria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971600" y="1916832"/>
          <a:ext cx="6624736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691680" y="5589240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Departamento Administrativo para la prosperidad social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69269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Familias en extrema pobreza</a:t>
            </a:r>
          </a:p>
          <a:p>
            <a:pPr algn="ctr">
              <a:defRPr/>
            </a:pPr>
            <a:r>
              <a:rPr lang="es-ES" sz="2800" spc="50" dirty="0" smtClean="0">
                <a:ln w="11430"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Priorizada por la estrategia UNIDOS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e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359</Words>
  <Application>Microsoft Office PowerPoint</Application>
  <PresentationFormat>Presentación en pantalla (4:3)</PresentationFormat>
  <Paragraphs>168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Zurich Cn BT</vt:lpstr>
      <vt:lpstr>Tahoma</vt:lpstr>
      <vt:lpstr>Planea1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JuanEs Henao Pineda</dc:creator>
  <cp:lastModifiedBy>rubiurre</cp:lastModifiedBy>
  <cp:revision>99</cp:revision>
  <dcterms:modified xsi:type="dcterms:W3CDTF">2012-06-04T19:12:47Z</dcterms:modified>
</cp:coreProperties>
</file>