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550" r:id="rId2"/>
    <p:sldId id="444" r:id="rId3"/>
    <p:sldId id="545" r:id="rId4"/>
    <p:sldId id="487" r:id="rId5"/>
    <p:sldId id="551" r:id="rId6"/>
    <p:sldId id="552" r:id="rId7"/>
    <p:sldId id="553" r:id="rId8"/>
    <p:sldId id="554" r:id="rId9"/>
    <p:sldId id="555" r:id="rId10"/>
    <p:sldId id="556" r:id="rId11"/>
    <p:sldId id="557" r:id="rId12"/>
    <p:sldId id="558" r:id="rId13"/>
    <p:sldId id="559" r:id="rId14"/>
    <p:sldId id="560" r:id="rId15"/>
    <p:sldId id="561" r:id="rId16"/>
    <p:sldId id="562" r:id="rId17"/>
    <p:sldId id="563" r:id="rId18"/>
    <p:sldId id="564" r:id="rId19"/>
    <p:sldId id="565" r:id="rId20"/>
    <p:sldId id="566" r:id="rId21"/>
    <p:sldId id="567" r:id="rId22"/>
    <p:sldId id="568" r:id="rId23"/>
    <p:sldId id="569" r:id="rId24"/>
    <p:sldId id="570" r:id="rId25"/>
    <p:sldId id="571" r:id="rId26"/>
    <p:sldId id="572" r:id="rId27"/>
    <p:sldId id="573" r:id="rId28"/>
    <p:sldId id="574" r:id="rId29"/>
    <p:sldId id="575" r:id="rId30"/>
    <p:sldId id="576" r:id="rId31"/>
    <p:sldId id="577" r:id="rId32"/>
    <p:sldId id="578" r:id="rId33"/>
    <p:sldId id="477" r:id="rId34"/>
    <p:sldId id="579" r:id="rId35"/>
    <p:sldId id="580" r:id="rId36"/>
    <p:sldId id="581" r:id="rId37"/>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B0101"/>
    <a:srgbClr val="000000"/>
    <a:srgbClr val="080808"/>
    <a:srgbClr val="FFCC99"/>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7204" autoAdjust="0"/>
    <p:restoredTop sz="94561" autoAdjust="0"/>
  </p:normalViewPr>
  <p:slideViewPr>
    <p:cSldViewPr>
      <p:cViewPr>
        <p:scale>
          <a:sx n="50" d="100"/>
          <a:sy n="50" d="100"/>
        </p:scale>
        <p:origin x="-1464" y="-1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0832546-E1DA-437C-8CAB-55CD4DA35E2D}" type="datetimeFigureOut">
              <a:rPr lang="es-CO"/>
              <a:pPr>
                <a:defRPr/>
              </a:pPr>
              <a:t>20/04/2012</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74DBE44-F231-4626-96EC-58B16E866183}" type="slidenum">
              <a:rPr lang="es-CO"/>
              <a:pPr>
                <a:defRPr/>
              </a:pPr>
              <a:t>‹Nº›</a:t>
            </a:fld>
            <a:endParaRPr lang="es-C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r>
              <a:rPr lang="es-MX" smtClean="0"/>
              <a:t>Quedo listo</a:t>
            </a:r>
          </a:p>
          <a:p>
            <a:endParaRPr lang="es-CO" smtClean="0"/>
          </a:p>
        </p:txBody>
      </p:sp>
      <p:sp>
        <p:nvSpPr>
          <p:cNvPr id="4" name="3 Marcador de número de diapositiva"/>
          <p:cNvSpPr>
            <a:spLocks noGrp="1"/>
          </p:cNvSpPr>
          <p:nvPr>
            <p:ph type="sldNum" sz="quarter" idx="5"/>
          </p:nvPr>
        </p:nvSpPr>
        <p:spPr/>
        <p:txBody>
          <a:bodyPr/>
          <a:lstStyle/>
          <a:p>
            <a:pPr>
              <a:defRPr/>
            </a:pPr>
            <a:fld id="{CF0E48D5-10CF-4606-A3BF-9EED549607B9}" type="slidenum">
              <a:rPr lang="es-CO" smtClean="0"/>
              <a:pPr>
                <a:defRPr/>
              </a:pPr>
              <a:t>33</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15 Grupo"/>
          <p:cNvGrpSpPr>
            <a:grpSpLocks/>
          </p:cNvGrpSpPr>
          <p:nvPr/>
        </p:nvGrpSpPr>
        <p:grpSpPr bwMode="auto">
          <a:xfrm>
            <a:off x="-3175" y="4953000"/>
            <a:ext cx="9147175" cy="1911350"/>
            <a:chOff x="-3765" y="4832896"/>
            <a:chExt cx="9147765" cy="2032192"/>
          </a:xfrm>
        </p:grpSpPr>
        <p:sp>
          <p:nvSpPr>
            <p:cNvPr id="6" name="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18 Forma libre"/>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s-CO"/>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fld id="{7F081334-B02C-480B-A3BB-EA2C32405906}" type="datetimeFigureOut">
              <a:rPr lang="es-CO"/>
              <a:pPr>
                <a:defRPr/>
              </a:pPr>
              <a:t>20/04/2012</a:t>
            </a:fld>
            <a:endParaRPr lang="es-CO"/>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CO"/>
          </a:p>
        </p:txBody>
      </p:sp>
      <p:sp>
        <p:nvSpPr>
          <p:cNvPr id="13"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0BA41152-0A31-4ABC-B2D3-7EDC8AD3D258}" type="slidenum">
              <a:rPr lang="es-CO"/>
              <a:pPr>
                <a:defRPr/>
              </a:pPr>
              <a:t>‹Nº›</a:t>
            </a:fld>
            <a:endParaRPr lang="es-CO"/>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1C1BF2C4-BA49-41E7-BB63-0E368024686F}" type="datetimeFigureOut">
              <a:rPr lang="es-CO"/>
              <a:pPr>
                <a:defRPr/>
              </a:pPr>
              <a:t>20/04/2012</a:t>
            </a:fld>
            <a:endParaRPr lang="es-CO"/>
          </a:p>
        </p:txBody>
      </p:sp>
      <p:sp>
        <p:nvSpPr>
          <p:cNvPr id="5" name="21 Marcador de pie de página"/>
          <p:cNvSpPr>
            <a:spLocks noGrp="1"/>
          </p:cNvSpPr>
          <p:nvPr>
            <p:ph type="ftr" sz="quarter" idx="11"/>
          </p:nvPr>
        </p:nvSpPr>
        <p:spPr/>
        <p:txBody>
          <a:bodyPr/>
          <a:lstStyle>
            <a:lvl1pPr>
              <a:defRPr/>
            </a:lvl1pPr>
          </a:lstStyle>
          <a:p>
            <a:pPr>
              <a:defRPr/>
            </a:pPr>
            <a:endParaRPr lang="es-CO"/>
          </a:p>
        </p:txBody>
      </p:sp>
      <p:sp>
        <p:nvSpPr>
          <p:cNvPr id="6" name="17 Marcador de número de diapositiva"/>
          <p:cNvSpPr>
            <a:spLocks noGrp="1"/>
          </p:cNvSpPr>
          <p:nvPr>
            <p:ph type="sldNum" sz="quarter" idx="12"/>
          </p:nvPr>
        </p:nvSpPr>
        <p:spPr/>
        <p:txBody>
          <a:bodyPr/>
          <a:lstStyle>
            <a:lvl1pPr>
              <a:defRPr/>
            </a:lvl1pPr>
          </a:lstStyle>
          <a:p>
            <a:pPr>
              <a:defRPr/>
            </a:pPr>
            <a:fld id="{5824E946-8E9C-4AAE-8425-99BEA24D5531}" type="slidenum">
              <a:rPr lang="es-CO"/>
              <a:pPr>
                <a:defRPr/>
              </a:pPr>
              <a:t>‹Nº›</a:t>
            </a:fld>
            <a:endParaRPr lang="es-CO"/>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F850AB52-E022-4643-873E-FE1E6A5BFB89}" type="datetimeFigureOut">
              <a:rPr lang="es-CO"/>
              <a:pPr>
                <a:defRPr/>
              </a:pPr>
              <a:t>20/04/2012</a:t>
            </a:fld>
            <a:endParaRPr lang="es-CO"/>
          </a:p>
        </p:txBody>
      </p:sp>
      <p:sp>
        <p:nvSpPr>
          <p:cNvPr id="5" name="21 Marcador de pie de página"/>
          <p:cNvSpPr>
            <a:spLocks noGrp="1"/>
          </p:cNvSpPr>
          <p:nvPr>
            <p:ph type="ftr" sz="quarter" idx="11"/>
          </p:nvPr>
        </p:nvSpPr>
        <p:spPr/>
        <p:txBody>
          <a:bodyPr/>
          <a:lstStyle>
            <a:lvl1pPr>
              <a:defRPr/>
            </a:lvl1pPr>
          </a:lstStyle>
          <a:p>
            <a:pPr>
              <a:defRPr/>
            </a:pPr>
            <a:endParaRPr lang="es-CO"/>
          </a:p>
        </p:txBody>
      </p:sp>
      <p:sp>
        <p:nvSpPr>
          <p:cNvPr id="6" name="17 Marcador de número de diapositiva"/>
          <p:cNvSpPr>
            <a:spLocks noGrp="1"/>
          </p:cNvSpPr>
          <p:nvPr>
            <p:ph type="sldNum" sz="quarter" idx="12"/>
          </p:nvPr>
        </p:nvSpPr>
        <p:spPr/>
        <p:txBody>
          <a:bodyPr/>
          <a:lstStyle>
            <a:lvl1pPr>
              <a:defRPr/>
            </a:lvl1pPr>
          </a:lstStyle>
          <a:p>
            <a:pPr>
              <a:defRPr/>
            </a:pPr>
            <a:fld id="{837053A7-356B-4B56-A038-80B0698175D8}" type="slidenum">
              <a:rPr lang="es-CO"/>
              <a:pPr>
                <a:defRPr/>
              </a:pPr>
              <a:t>‹Nº›</a:t>
            </a:fld>
            <a:endParaRPr lang="es-CO"/>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CC1F7D2A-43CF-4189-8DC5-0A47823B232A}" type="datetimeFigureOut">
              <a:rPr lang="es-CO"/>
              <a:pPr>
                <a:defRPr/>
              </a:pPr>
              <a:t>20/04/2012</a:t>
            </a:fld>
            <a:endParaRPr lang="es-CO"/>
          </a:p>
        </p:txBody>
      </p:sp>
      <p:sp>
        <p:nvSpPr>
          <p:cNvPr id="5" name="21 Marcador de pie de página"/>
          <p:cNvSpPr>
            <a:spLocks noGrp="1"/>
          </p:cNvSpPr>
          <p:nvPr>
            <p:ph type="ftr" sz="quarter" idx="11"/>
          </p:nvPr>
        </p:nvSpPr>
        <p:spPr/>
        <p:txBody>
          <a:bodyPr/>
          <a:lstStyle>
            <a:lvl1pPr>
              <a:defRPr/>
            </a:lvl1pPr>
          </a:lstStyle>
          <a:p>
            <a:pPr>
              <a:defRPr/>
            </a:pPr>
            <a:endParaRPr lang="es-CO"/>
          </a:p>
        </p:txBody>
      </p:sp>
      <p:sp>
        <p:nvSpPr>
          <p:cNvPr id="6" name="17 Marcador de número de diapositiva"/>
          <p:cNvSpPr>
            <a:spLocks noGrp="1"/>
          </p:cNvSpPr>
          <p:nvPr>
            <p:ph type="sldNum" sz="quarter" idx="12"/>
          </p:nvPr>
        </p:nvSpPr>
        <p:spPr/>
        <p:txBody>
          <a:bodyPr/>
          <a:lstStyle>
            <a:lvl1pPr>
              <a:defRPr/>
            </a:lvl1pPr>
          </a:lstStyle>
          <a:p>
            <a:pPr>
              <a:defRPr/>
            </a:pPr>
            <a:fld id="{EA9E5EBC-2F78-4499-AE59-423A58DBF3B6}" type="slidenum">
              <a:rPr lang="es-CO"/>
              <a:pPr>
                <a:defRPr/>
              </a:pPr>
              <a:t>‹Nº›</a:t>
            </a:fld>
            <a:endParaRPr lang="es-CO"/>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4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42DA4680-4C23-40F9-930F-23D9330AE617}" type="datetimeFigureOut">
              <a:rPr lang="es-CO"/>
              <a:pPr>
                <a:defRPr/>
              </a:pPr>
              <a:t>20/04/2012</a:t>
            </a:fld>
            <a:endParaRPr lang="es-CO"/>
          </a:p>
        </p:txBody>
      </p:sp>
      <p:sp>
        <p:nvSpPr>
          <p:cNvPr id="7" name="4 Marcador de pie de página"/>
          <p:cNvSpPr>
            <a:spLocks noGrp="1"/>
          </p:cNvSpPr>
          <p:nvPr>
            <p:ph type="ftr" sz="quarter" idx="11"/>
          </p:nvPr>
        </p:nvSpPr>
        <p:spPr/>
        <p:txBody>
          <a:bodyPr/>
          <a:lstStyle>
            <a:lvl1pPr>
              <a:defRPr/>
            </a:lvl1pPr>
            <a:extLst/>
          </a:lstStyle>
          <a:p>
            <a:pPr>
              <a:defRPr/>
            </a:pPr>
            <a:endParaRPr lang="es-CO"/>
          </a:p>
        </p:txBody>
      </p:sp>
      <p:sp>
        <p:nvSpPr>
          <p:cNvPr id="8" name="5 Marcador de número de diapositiva"/>
          <p:cNvSpPr>
            <a:spLocks noGrp="1"/>
          </p:cNvSpPr>
          <p:nvPr>
            <p:ph type="sldNum" sz="quarter" idx="12"/>
          </p:nvPr>
        </p:nvSpPr>
        <p:spPr/>
        <p:txBody>
          <a:bodyPr/>
          <a:lstStyle>
            <a:lvl1pPr>
              <a:defRPr/>
            </a:lvl1pPr>
            <a:extLst/>
          </a:lstStyle>
          <a:p>
            <a:pPr>
              <a:defRPr/>
            </a:pPr>
            <a:fld id="{D7C6FFBF-4BF0-4019-957E-3F3245F2672F}" type="slidenum">
              <a:rPr lang="es-CO"/>
              <a:pPr>
                <a:defRPr/>
              </a:pPr>
              <a:t>‹Nº›</a:t>
            </a:fld>
            <a:endParaRPr lang="es-CO"/>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7297EE3D-D532-4C9F-B37C-A3A5FA74B1F3}" type="datetimeFigureOut">
              <a:rPr lang="es-CO"/>
              <a:pPr>
                <a:defRPr/>
              </a:pPr>
              <a:t>20/04/2012</a:t>
            </a:fld>
            <a:endParaRPr lang="es-CO"/>
          </a:p>
        </p:txBody>
      </p:sp>
      <p:sp>
        <p:nvSpPr>
          <p:cNvPr id="6" name="5 Marcador de pie de página"/>
          <p:cNvSpPr>
            <a:spLocks noGrp="1"/>
          </p:cNvSpPr>
          <p:nvPr>
            <p:ph type="ftr" sz="quarter" idx="11"/>
          </p:nvPr>
        </p:nvSpPr>
        <p:spPr/>
        <p:txBody>
          <a:bodyPr/>
          <a:lstStyle>
            <a:lvl1pPr>
              <a:defRPr/>
            </a:lvl1pPr>
            <a:extLst/>
          </a:lstStyle>
          <a:p>
            <a:pPr>
              <a:defRPr/>
            </a:pPr>
            <a:endParaRPr lang="es-CO"/>
          </a:p>
        </p:txBody>
      </p:sp>
      <p:sp>
        <p:nvSpPr>
          <p:cNvPr id="7" name="6 Marcador de número de diapositiva"/>
          <p:cNvSpPr>
            <a:spLocks noGrp="1"/>
          </p:cNvSpPr>
          <p:nvPr>
            <p:ph type="sldNum" sz="quarter" idx="12"/>
          </p:nvPr>
        </p:nvSpPr>
        <p:spPr/>
        <p:txBody>
          <a:bodyPr/>
          <a:lstStyle>
            <a:lvl1pPr>
              <a:defRPr/>
            </a:lvl1pPr>
            <a:extLst/>
          </a:lstStyle>
          <a:p>
            <a:pPr>
              <a:defRPr/>
            </a:pPr>
            <a:fld id="{90C7C0C3-ED24-417A-AF12-629A12F049B7}" type="slidenum">
              <a:rPr lang="es-CO"/>
              <a:pPr>
                <a:defRPr/>
              </a:pPr>
              <a:t>‹Nº›</a:t>
            </a:fld>
            <a:endParaRPr lang="es-CO"/>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A9F07995-EC2C-4FCC-B6BD-D1E82668F896}" type="datetimeFigureOut">
              <a:rPr lang="es-CO"/>
              <a:pPr>
                <a:defRPr/>
              </a:pPr>
              <a:t>20/04/2012</a:t>
            </a:fld>
            <a:endParaRPr lang="es-CO"/>
          </a:p>
        </p:txBody>
      </p:sp>
      <p:sp>
        <p:nvSpPr>
          <p:cNvPr id="8" name="7 Marcador de pie de página"/>
          <p:cNvSpPr>
            <a:spLocks noGrp="1"/>
          </p:cNvSpPr>
          <p:nvPr>
            <p:ph type="ftr" sz="quarter" idx="11"/>
          </p:nvPr>
        </p:nvSpPr>
        <p:spPr/>
        <p:txBody>
          <a:bodyPr/>
          <a:lstStyle>
            <a:lvl1pPr>
              <a:defRPr/>
            </a:lvl1pPr>
            <a:extLst/>
          </a:lstStyle>
          <a:p>
            <a:pPr>
              <a:defRPr/>
            </a:pPr>
            <a:endParaRPr lang="es-CO"/>
          </a:p>
        </p:txBody>
      </p:sp>
      <p:sp>
        <p:nvSpPr>
          <p:cNvPr id="9" name="8 Marcador de número de diapositiva"/>
          <p:cNvSpPr>
            <a:spLocks noGrp="1"/>
          </p:cNvSpPr>
          <p:nvPr>
            <p:ph type="sldNum" sz="quarter" idx="12"/>
          </p:nvPr>
        </p:nvSpPr>
        <p:spPr/>
        <p:txBody>
          <a:bodyPr/>
          <a:lstStyle>
            <a:lvl1pPr>
              <a:defRPr/>
            </a:lvl1pPr>
            <a:extLst/>
          </a:lstStyle>
          <a:p>
            <a:pPr>
              <a:defRPr/>
            </a:pPr>
            <a:fld id="{CAAA5D3C-3596-42A3-B839-9A88622D9985}" type="slidenum">
              <a:rPr lang="es-CO"/>
              <a:pPr>
                <a:defRPr/>
              </a:pPr>
              <a:t>‹Nº›</a:t>
            </a:fld>
            <a:endParaRPr lang="es-CO"/>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A51B6445-7079-4462-8E89-BFA21562CE37}" type="datetimeFigureOut">
              <a:rPr lang="es-CO"/>
              <a:pPr>
                <a:defRPr/>
              </a:pPr>
              <a:t>20/04/2012</a:t>
            </a:fld>
            <a:endParaRPr lang="es-CO"/>
          </a:p>
        </p:txBody>
      </p:sp>
      <p:sp>
        <p:nvSpPr>
          <p:cNvPr id="4" name="3 Marcador de pie de página"/>
          <p:cNvSpPr>
            <a:spLocks noGrp="1"/>
          </p:cNvSpPr>
          <p:nvPr>
            <p:ph type="ftr" sz="quarter" idx="11"/>
          </p:nvPr>
        </p:nvSpPr>
        <p:spPr/>
        <p:txBody>
          <a:bodyPr/>
          <a:lstStyle>
            <a:lvl1pPr>
              <a:defRPr/>
            </a:lvl1pPr>
            <a:extLst/>
          </a:lstStyle>
          <a:p>
            <a:pPr>
              <a:defRPr/>
            </a:pPr>
            <a:endParaRPr lang="es-CO"/>
          </a:p>
        </p:txBody>
      </p:sp>
      <p:sp>
        <p:nvSpPr>
          <p:cNvPr id="5" name="4 Marcador de número de diapositiva"/>
          <p:cNvSpPr>
            <a:spLocks noGrp="1"/>
          </p:cNvSpPr>
          <p:nvPr>
            <p:ph type="sldNum" sz="quarter" idx="12"/>
          </p:nvPr>
        </p:nvSpPr>
        <p:spPr/>
        <p:txBody>
          <a:bodyPr/>
          <a:lstStyle>
            <a:lvl1pPr>
              <a:defRPr/>
            </a:lvl1pPr>
            <a:extLst/>
          </a:lstStyle>
          <a:p>
            <a:pPr>
              <a:defRPr/>
            </a:pPr>
            <a:fld id="{9DF53EC6-3EA6-4035-8E91-8DF670F6AAF3}" type="slidenum">
              <a:rPr lang="es-CO"/>
              <a:pPr>
                <a:defRPr/>
              </a:pPr>
              <a:t>‹Nº›</a:t>
            </a:fld>
            <a:endParaRPr lang="es-CO"/>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25B492C0-3EF6-4668-ABEB-835F5E851174}" type="datetimeFigureOut">
              <a:rPr lang="es-CO"/>
              <a:pPr>
                <a:defRPr/>
              </a:pPr>
              <a:t>20/04/2012</a:t>
            </a:fld>
            <a:endParaRPr lang="es-CO"/>
          </a:p>
        </p:txBody>
      </p:sp>
      <p:sp>
        <p:nvSpPr>
          <p:cNvPr id="3" name="21 Marcador de pie de página"/>
          <p:cNvSpPr>
            <a:spLocks noGrp="1"/>
          </p:cNvSpPr>
          <p:nvPr>
            <p:ph type="ftr" sz="quarter" idx="11"/>
          </p:nvPr>
        </p:nvSpPr>
        <p:spPr/>
        <p:txBody>
          <a:bodyPr/>
          <a:lstStyle>
            <a:lvl1pPr>
              <a:defRPr/>
            </a:lvl1pPr>
          </a:lstStyle>
          <a:p>
            <a:pPr>
              <a:defRPr/>
            </a:pPr>
            <a:endParaRPr lang="es-CO"/>
          </a:p>
        </p:txBody>
      </p:sp>
      <p:sp>
        <p:nvSpPr>
          <p:cNvPr id="4" name="17 Marcador de número de diapositiva"/>
          <p:cNvSpPr>
            <a:spLocks noGrp="1"/>
          </p:cNvSpPr>
          <p:nvPr>
            <p:ph type="sldNum" sz="quarter" idx="12"/>
          </p:nvPr>
        </p:nvSpPr>
        <p:spPr/>
        <p:txBody>
          <a:bodyPr/>
          <a:lstStyle>
            <a:lvl1pPr>
              <a:defRPr/>
            </a:lvl1pPr>
          </a:lstStyle>
          <a:p>
            <a:pPr>
              <a:defRPr/>
            </a:pPr>
            <a:fld id="{9C834A52-E049-4CBE-A153-08BCB2DBDB64}" type="slidenum">
              <a:rPr lang="es-CO"/>
              <a:pPr>
                <a:defRPr/>
              </a:pPr>
              <a:t>‹Nº›</a:t>
            </a:fld>
            <a:endParaRPr lang="es-CO"/>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358F4160-27E1-4DD7-B3F3-4E977E67E751}" type="datetimeFigureOut">
              <a:rPr lang="es-CO"/>
              <a:pPr>
                <a:defRPr/>
              </a:pPr>
              <a:t>20/04/2012</a:t>
            </a:fld>
            <a:endParaRPr lang="es-CO"/>
          </a:p>
        </p:txBody>
      </p:sp>
      <p:sp>
        <p:nvSpPr>
          <p:cNvPr id="6" name="5 Marcador de pie de página"/>
          <p:cNvSpPr>
            <a:spLocks noGrp="1"/>
          </p:cNvSpPr>
          <p:nvPr>
            <p:ph type="ftr" sz="quarter" idx="11"/>
          </p:nvPr>
        </p:nvSpPr>
        <p:spPr/>
        <p:txBody>
          <a:bodyPr/>
          <a:lstStyle>
            <a:lvl1pPr>
              <a:defRPr/>
            </a:lvl1pPr>
            <a:extLst/>
          </a:lstStyle>
          <a:p>
            <a:pPr>
              <a:defRPr/>
            </a:pPr>
            <a:endParaRPr lang="es-CO"/>
          </a:p>
        </p:txBody>
      </p:sp>
      <p:sp>
        <p:nvSpPr>
          <p:cNvPr id="7" name="6 Marcador de número de diapositiva"/>
          <p:cNvSpPr>
            <a:spLocks noGrp="1"/>
          </p:cNvSpPr>
          <p:nvPr>
            <p:ph type="sldNum" sz="quarter" idx="12"/>
          </p:nvPr>
        </p:nvSpPr>
        <p:spPr/>
        <p:txBody>
          <a:bodyPr/>
          <a:lstStyle>
            <a:lvl1pPr>
              <a:defRPr/>
            </a:lvl1pPr>
            <a:extLst/>
          </a:lstStyle>
          <a:p>
            <a:pPr>
              <a:defRPr/>
            </a:pPr>
            <a:fld id="{3F4532D9-AB89-4E71-9F60-0B4CB7E5E729}" type="slidenum">
              <a:rPr lang="es-CO"/>
              <a:pPr>
                <a:defRPr/>
              </a:pPr>
              <a:t>‹Nº›</a:t>
            </a:fld>
            <a:endParaRPr lang="es-CO"/>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15 Forma libre"/>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s-CO"/>
          </a:p>
        </p:txBody>
      </p:sp>
      <p:sp>
        <p:nvSpPr>
          <p:cNvPr id="7" name="6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fld id="{FECFDD31-975D-4266-AF6E-02D09BF912E9}" type="datetimeFigureOut">
              <a:rPr lang="es-CO"/>
              <a:pPr>
                <a:defRPr/>
              </a:pPr>
              <a:t>20/04/2012</a:t>
            </a:fld>
            <a:endParaRPr lang="es-CO"/>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CO"/>
          </a:p>
        </p:txBody>
      </p:sp>
      <p:sp>
        <p:nvSpPr>
          <p:cNvPr id="13" name="6 Marcador de número de diapositiva"/>
          <p:cNvSpPr>
            <a:spLocks noGrp="1"/>
          </p:cNvSpPr>
          <p:nvPr>
            <p:ph type="sldNum" sz="quarter" idx="12"/>
          </p:nvPr>
        </p:nvSpPr>
        <p:spPr/>
        <p:txBody>
          <a:bodyPr/>
          <a:lstStyle>
            <a:lvl1pPr>
              <a:defRPr>
                <a:solidFill>
                  <a:schemeClr val="tx1"/>
                </a:solidFill>
              </a:defRPr>
            </a:lvl1pPr>
            <a:extLst/>
          </a:lstStyle>
          <a:p>
            <a:pPr>
              <a:defRPr/>
            </a:pPr>
            <a:fld id="{D11E8C37-887C-4CA4-BAEF-423C4C788A41}" type="slidenum">
              <a:rPr lang="es-CO"/>
              <a:pPr>
                <a:defRPr/>
              </a:pPr>
              <a:t>‹Nº›</a:t>
            </a:fld>
            <a:endParaRPr lang="es-CO"/>
          </a:p>
        </p:txBody>
      </p:sp>
    </p:spTree>
  </p:cSld>
  <p:clrMapOvr>
    <a:overrideClrMapping bg1="dk1" tx1="lt1" bg2="dk2" tx2="lt2" accent1="accent1" accent2="accent2" accent3="accent3" accent4="accent4" accent5="accent5" accent6="accent6" hlink="hlink" folHlink="folHlink"/>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27" name="11 Forma libre"/>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s-CO"/>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5B65A08A-D2CC-4228-9C42-8CAD0F0BDF6B}" type="datetimeFigureOut">
              <a:rPr lang="es-CO"/>
              <a:pPr>
                <a:defRPr/>
              </a:pPr>
              <a:t>20/04/2012</a:t>
            </a:fld>
            <a:endParaRPr lang="es-CO"/>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s-CO"/>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C49221E9-2989-4CBD-855D-68CFC5645864}" type="slidenum">
              <a:rPr lang="es-CO"/>
              <a:pPr>
                <a:defRPr/>
              </a:pPr>
              <a:t>‹Nº›</a:t>
            </a:fld>
            <a:endParaRPr lang="es-CO"/>
          </a:p>
        </p:txBody>
      </p:sp>
    </p:spTree>
  </p:cSld>
  <p:clrMap bg1="lt1" tx1="dk1" bg2="lt2" tx2="dk2" accent1="accent1" accent2="accent2" accent3="accent3" accent4="accent4" accent5="accent5" accent6="accent6" hlink="hlink" folHlink="folHlink"/>
  <p:sldLayoutIdLst>
    <p:sldLayoutId id="2147484133" r:id="rId1"/>
    <p:sldLayoutId id="2147484129" r:id="rId2"/>
    <p:sldLayoutId id="2147484134" r:id="rId3"/>
    <p:sldLayoutId id="2147484135" r:id="rId4"/>
    <p:sldLayoutId id="2147484136" r:id="rId5"/>
    <p:sldLayoutId id="2147484137" r:id="rId6"/>
    <p:sldLayoutId id="2147484130" r:id="rId7"/>
    <p:sldLayoutId id="2147484138" r:id="rId8"/>
    <p:sldLayoutId id="2147484139" r:id="rId9"/>
    <p:sldLayoutId id="2147484131" r:id="rId10"/>
    <p:sldLayoutId id="2147484132" r:id="rId11"/>
  </p:sldLayoutIdLst>
  <p:transition spd="med">
    <p:dissolve/>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contenido"/>
          <p:cNvSpPr>
            <a:spLocks noGrp="1"/>
          </p:cNvSpPr>
          <p:nvPr>
            <p:ph idx="1"/>
          </p:nvPr>
        </p:nvSpPr>
        <p:spPr>
          <a:xfrm>
            <a:off x="107950" y="476250"/>
            <a:ext cx="9036050" cy="5329238"/>
          </a:xfrm>
        </p:spPr>
        <p:txBody>
          <a:bodyPr/>
          <a:lstStyle/>
          <a:p>
            <a:pPr marL="107950" indent="0" algn="ctr">
              <a:buFont typeface="Wingdings 3" pitchFamily="18" charset="2"/>
              <a:buNone/>
            </a:pPr>
            <a:r>
              <a:rPr lang="es-CO" sz="6000" b="1" smtClean="0"/>
              <a:t>Abelardo Padilla Blanco </a:t>
            </a:r>
          </a:p>
          <a:p>
            <a:pPr marL="107950" indent="0" algn="ctr">
              <a:buFont typeface="Wingdings 3" pitchFamily="18" charset="2"/>
              <a:buNone/>
            </a:pPr>
            <a:endParaRPr lang="es-CO" sz="2800" smtClean="0"/>
          </a:p>
          <a:p>
            <a:pPr marL="107950" indent="0" algn="ctr">
              <a:buFont typeface="Wingdings 3" pitchFamily="18" charset="2"/>
              <a:buNone/>
            </a:pPr>
            <a:r>
              <a:rPr lang="es-CO" sz="7000" b="1" smtClean="0"/>
              <a:t>Alcalde </a:t>
            </a:r>
          </a:p>
          <a:p>
            <a:pPr marL="107950" indent="0" algn="ctr">
              <a:buFont typeface="Wingdings 3" pitchFamily="18" charset="2"/>
              <a:buNone/>
            </a:pPr>
            <a:endParaRPr lang="es-CO" sz="800" b="1" smtClean="0"/>
          </a:p>
          <a:p>
            <a:pPr marL="107950" indent="0" algn="ctr">
              <a:buFont typeface="Wingdings 3" pitchFamily="18" charset="2"/>
              <a:buNone/>
            </a:pPr>
            <a:endParaRPr lang="es-CO" sz="1200" b="1" smtClean="0"/>
          </a:p>
          <a:p>
            <a:pPr marL="107950" indent="0" algn="ctr">
              <a:buFont typeface="Wingdings 3" pitchFamily="18" charset="2"/>
              <a:buNone/>
            </a:pPr>
            <a:r>
              <a:rPr lang="es-CO" sz="7000" b="1" smtClean="0"/>
              <a:t>Juan de Acosta </a:t>
            </a:r>
          </a:p>
          <a:p>
            <a:pPr marL="107950" indent="0" algn="ctr">
              <a:buFont typeface="Wingdings 3" pitchFamily="18" charset="2"/>
              <a:buNone/>
            </a:pPr>
            <a:r>
              <a:rPr lang="es-CO" sz="7000" b="1" smtClean="0"/>
              <a:t>2012 - 2015</a:t>
            </a: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contenido"/>
          <p:cNvSpPr>
            <a:spLocks noGrp="1"/>
          </p:cNvSpPr>
          <p:nvPr>
            <p:ph idx="1"/>
          </p:nvPr>
        </p:nvSpPr>
        <p:spPr>
          <a:xfrm>
            <a:off x="468313" y="620713"/>
            <a:ext cx="8229600" cy="4752975"/>
          </a:xfrm>
        </p:spPr>
        <p:txBody>
          <a:bodyPr/>
          <a:lstStyle/>
          <a:p>
            <a:r>
              <a:rPr lang="es-CO" smtClean="0">
                <a:solidFill>
                  <a:srgbClr val="0B0101"/>
                </a:solidFill>
              </a:rPr>
              <a:t>El informe que presento a mis conciudadanos concierne a estos primeros 100 días de Mandato Popular, que lo distribuiré en 3 partes: </a:t>
            </a:r>
          </a:p>
          <a:p>
            <a:r>
              <a:rPr lang="es-CO" smtClean="0">
                <a:solidFill>
                  <a:srgbClr val="0B0101"/>
                </a:solidFill>
              </a:rPr>
              <a:t>1. Revisión del Informe Acta de Gestión del Alcalde saliente; </a:t>
            </a:r>
          </a:p>
          <a:p>
            <a:r>
              <a:rPr lang="es-CO" smtClean="0">
                <a:solidFill>
                  <a:srgbClr val="0B0101"/>
                </a:solidFill>
              </a:rPr>
              <a:t>2. Diagnóstico de la situación encontrada  el primero de Enero de 2.012 y Acciones emprendidas; </a:t>
            </a:r>
          </a:p>
          <a:p>
            <a:r>
              <a:rPr lang="es-CO" smtClean="0">
                <a:solidFill>
                  <a:srgbClr val="0B0101"/>
                </a:solidFill>
              </a:rPr>
              <a:t>3. Proyecciones inmediatas y mediatas de gobierno</a:t>
            </a:r>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contenido"/>
          <p:cNvSpPr>
            <a:spLocks noGrp="1"/>
          </p:cNvSpPr>
          <p:nvPr>
            <p:ph idx="1"/>
          </p:nvPr>
        </p:nvSpPr>
        <p:spPr>
          <a:xfrm>
            <a:off x="457200" y="1916113"/>
            <a:ext cx="8229600" cy="4090987"/>
          </a:xfrm>
        </p:spPr>
        <p:txBody>
          <a:bodyPr/>
          <a:lstStyle/>
          <a:p>
            <a:r>
              <a:rPr lang="es-CO" b="1" i="1" smtClean="0">
                <a:solidFill>
                  <a:srgbClr val="0B0101"/>
                </a:solidFill>
              </a:rPr>
              <a:t>Gestión Desarrollo Territorial </a:t>
            </a:r>
          </a:p>
          <a:p>
            <a:r>
              <a:rPr lang="es-CO" smtClean="0">
                <a:solidFill>
                  <a:srgbClr val="0B0101"/>
                </a:solidFill>
              </a:rPr>
              <a:t>En el cuatrienio anterior no se efectuaron modificaciones al Plan Básico de Ordenamiento Territorial; en el cuatrienio iniciado, se hace necesario introducirle cambios en el marco acuerdal municipal en concordancia con la Agenda 20/20.</a:t>
            </a:r>
          </a:p>
          <a:p>
            <a:r>
              <a:rPr lang="es-CO" smtClean="0">
                <a:solidFill>
                  <a:srgbClr val="0B0101"/>
                </a:solidFill>
              </a:rPr>
              <a:t>Desde los planes sectoriales y poblacionales, se continuará construyendo las bases para el desarrollo territorial.</a:t>
            </a:r>
          </a:p>
          <a:p>
            <a:endParaRPr lang="es-CO" smtClean="0"/>
          </a:p>
        </p:txBody>
      </p:sp>
      <p:sp>
        <p:nvSpPr>
          <p:cNvPr id="5" name="4 CuadroTexto"/>
          <p:cNvSpPr txBox="1"/>
          <p:nvPr/>
        </p:nvSpPr>
        <p:spPr>
          <a:xfrm>
            <a:off x="2231232" y="563960"/>
            <a:ext cx="6912768" cy="83099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s-CO"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REVISIÓN DEL INFORME </a:t>
            </a:r>
            <a:br>
              <a:rPr lang="es-CO"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CO"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ACTA DE GESTIÓN DEL ALCALDE SALIENTE</a:t>
            </a: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contenido"/>
          <p:cNvSpPr>
            <a:spLocks noGrp="1"/>
          </p:cNvSpPr>
          <p:nvPr>
            <p:ph idx="1"/>
          </p:nvPr>
        </p:nvSpPr>
        <p:spPr/>
        <p:txBody>
          <a:bodyPr/>
          <a:lstStyle/>
          <a:p>
            <a:r>
              <a:rPr lang="es-CO" smtClean="0">
                <a:solidFill>
                  <a:srgbClr val="0B0101"/>
                </a:solidFill>
              </a:rPr>
              <a:t>No se entregaron informe de Gestión al Concejo Municipal y Órganos de Control.</a:t>
            </a:r>
          </a:p>
          <a:p>
            <a:r>
              <a:rPr lang="es-CO" smtClean="0">
                <a:solidFill>
                  <a:srgbClr val="0B0101"/>
                </a:solidFill>
              </a:rPr>
              <a:t>Se desconoce los informes de seguimiento y autoevaluación del Plan de Desarrollo Municipal 2.008 – 2.011.</a:t>
            </a:r>
          </a:p>
          <a:p>
            <a:r>
              <a:rPr lang="es-CO" smtClean="0">
                <a:solidFill>
                  <a:srgbClr val="0B0101"/>
                </a:solidFill>
              </a:rPr>
              <a:t>No se entregaron informes de seguimientos a las Metas del Plan de Desarrollo Municipal 2.008 – 2.011.</a:t>
            </a:r>
          </a:p>
          <a:p>
            <a:r>
              <a:rPr lang="es-CO" smtClean="0">
                <a:solidFill>
                  <a:srgbClr val="0B0101"/>
                </a:solidFill>
              </a:rPr>
              <a:t>Se buscan los estudios técnicos de amenazas, riesgos y vulnerabilidad  </a:t>
            </a:r>
          </a:p>
          <a:p>
            <a:endParaRPr lang="es-CO" smtClean="0"/>
          </a:p>
          <a:p>
            <a:endParaRPr lang="es-CO" smtClean="0"/>
          </a:p>
        </p:txBody>
      </p:sp>
      <p:sp>
        <p:nvSpPr>
          <p:cNvPr id="5" name="4 CuadroTexto"/>
          <p:cNvSpPr txBox="1"/>
          <p:nvPr/>
        </p:nvSpPr>
        <p:spPr>
          <a:xfrm>
            <a:off x="2255590" y="563959"/>
            <a:ext cx="6912768" cy="83099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s-CO"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REVISIÓN DEL INFORME </a:t>
            </a:r>
            <a:br>
              <a:rPr lang="es-CO"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CO"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ACTA DE GESTIÓN DEL ALCALDE SALIENTE</a:t>
            </a:r>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contenido"/>
          <p:cNvSpPr>
            <a:spLocks noGrp="1"/>
          </p:cNvSpPr>
          <p:nvPr>
            <p:ph idx="1"/>
          </p:nvPr>
        </p:nvSpPr>
        <p:spPr>
          <a:xfrm>
            <a:off x="457200" y="1481138"/>
            <a:ext cx="8218488" cy="4525962"/>
          </a:xfrm>
        </p:spPr>
        <p:txBody>
          <a:bodyPr/>
          <a:lstStyle/>
          <a:p>
            <a:r>
              <a:rPr lang="es-CO" smtClean="0">
                <a:solidFill>
                  <a:srgbClr val="0B0101"/>
                </a:solidFill>
              </a:rPr>
              <a:t>En el Informe de Gestión de la Administración Saliente se recibió una relación de contratos de Obras Públicas, más no se evidencian soportes, ni el archivo de la contratación,</a:t>
            </a:r>
            <a:r>
              <a:rPr lang="es-CO" b="1" smtClean="0">
                <a:solidFill>
                  <a:srgbClr val="0B0101"/>
                </a:solidFill>
              </a:rPr>
              <a:t> </a:t>
            </a:r>
            <a:r>
              <a:rPr lang="es-CO" smtClean="0">
                <a:solidFill>
                  <a:srgbClr val="0B0101"/>
                </a:solidFill>
              </a:rPr>
              <a:t>situación que ha causado traumatismo para la presentación de los informes a los órganos de control.</a:t>
            </a:r>
          </a:p>
          <a:p>
            <a:r>
              <a:rPr lang="es-CO" smtClean="0">
                <a:solidFill>
                  <a:srgbClr val="0B0101"/>
                </a:solidFill>
              </a:rPr>
              <a:t>Faltaron las Actas de Liquidación de los contratos terminados y cancelados.</a:t>
            </a:r>
          </a:p>
        </p:txBody>
      </p:sp>
      <p:sp>
        <p:nvSpPr>
          <p:cNvPr id="4" name="3 CuadroTexto"/>
          <p:cNvSpPr txBox="1"/>
          <p:nvPr/>
        </p:nvSpPr>
        <p:spPr>
          <a:xfrm>
            <a:off x="2231232" y="563960"/>
            <a:ext cx="6912768" cy="83099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s-CO"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REVISIÓN DEL INFORME </a:t>
            </a:r>
            <a:br>
              <a:rPr lang="es-CO"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CO"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ACTA DE GESTIÓN DEL ALCALDE SALIENTE</a:t>
            </a:r>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contenido"/>
          <p:cNvSpPr>
            <a:spLocks noGrp="1"/>
          </p:cNvSpPr>
          <p:nvPr>
            <p:ph idx="1"/>
          </p:nvPr>
        </p:nvSpPr>
        <p:spPr/>
        <p:txBody>
          <a:bodyPr/>
          <a:lstStyle/>
          <a:p>
            <a:r>
              <a:rPr lang="es-CO" smtClean="0">
                <a:solidFill>
                  <a:srgbClr val="0B0101"/>
                </a:solidFill>
              </a:rPr>
              <a:t>La Administración Saliente omitió enviar a la Oficina de Prevención y Desastres la relación completa de las damnificados por la Ola Invernal, situación que perjudico a algunas familias.</a:t>
            </a:r>
          </a:p>
          <a:p>
            <a:r>
              <a:rPr lang="es-CO" smtClean="0">
                <a:solidFill>
                  <a:srgbClr val="0B0101"/>
                </a:solidFill>
              </a:rPr>
              <a:t>Los contratos de concesiones de los servicios de acueducto, aseo y alumbrado público, no se evidencia acompañamiento del servicio de interventoría, infringiendo el Estatuto Anticorrupción.</a:t>
            </a:r>
          </a:p>
          <a:p>
            <a:endParaRPr lang="es-CO" smtClean="0"/>
          </a:p>
        </p:txBody>
      </p:sp>
      <p:sp>
        <p:nvSpPr>
          <p:cNvPr id="7" name="6 CuadroTexto"/>
          <p:cNvSpPr txBox="1"/>
          <p:nvPr/>
        </p:nvSpPr>
        <p:spPr>
          <a:xfrm>
            <a:off x="2225080" y="563959"/>
            <a:ext cx="6912768" cy="83099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s-CO"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REVISIÓN DEL INFORME </a:t>
            </a:r>
            <a:br>
              <a:rPr lang="es-CO"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s-CO"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ACTA DE GESTIÓN DEL ALCALDE SALIENTE</a:t>
            </a:r>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contenido"/>
          <p:cNvSpPr>
            <a:spLocks noGrp="1"/>
          </p:cNvSpPr>
          <p:nvPr>
            <p:ph idx="1"/>
          </p:nvPr>
        </p:nvSpPr>
        <p:spPr>
          <a:xfrm>
            <a:off x="457200" y="1481138"/>
            <a:ext cx="8686800" cy="4525962"/>
          </a:xfrm>
        </p:spPr>
        <p:txBody>
          <a:bodyPr/>
          <a:lstStyle/>
          <a:p>
            <a:r>
              <a:rPr lang="es-CO" smtClean="0">
                <a:solidFill>
                  <a:srgbClr val="0B0101"/>
                </a:solidFill>
              </a:rPr>
              <a:t>En el informe de Gestión del Secretario de Hacienda saliente no se recibió el Marco Fiscal a Mediano Plazo (MFMP) que se debió presentar como anexo al Presupuesto de la vigencia 2011. MFMP que debió reflejar la realidad financiera de la entidad en un sendero de 10 años, tal como lo establece la Ley 819 de 2003.</a:t>
            </a:r>
          </a:p>
          <a:p>
            <a:r>
              <a:rPr lang="es-CO" smtClean="0">
                <a:solidFill>
                  <a:srgbClr val="0B0101"/>
                </a:solidFill>
              </a:rPr>
              <a:t>Las ejecuciones Presupuestales 2008 – 2011, no muestran la real situación financiera de la entidad. </a:t>
            </a:r>
          </a:p>
          <a:p>
            <a:r>
              <a:rPr lang="es-CO" smtClean="0"/>
              <a:t> </a:t>
            </a:r>
          </a:p>
          <a:p>
            <a:endParaRPr lang="es-CO" smtClean="0"/>
          </a:p>
        </p:txBody>
      </p:sp>
      <p:sp>
        <p:nvSpPr>
          <p:cNvPr id="4" name="3 CuadroTexto"/>
          <p:cNvSpPr txBox="1"/>
          <p:nvPr/>
        </p:nvSpPr>
        <p:spPr>
          <a:xfrm>
            <a:off x="3743400" y="409278"/>
            <a:ext cx="5400600" cy="523220"/>
          </a:xfrm>
          <a:prstGeom prst="rect">
            <a:avLst/>
          </a:prstGeom>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defRPr/>
            </a:pPr>
            <a:r>
              <a:rPr lang="es-CO" sz="2800" i="1" dirty="0">
                <a:ln w="18415" cmpd="sng">
                  <a:solidFill>
                    <a:srgbClr val="FFFFFF"/>
                  </a:solidFill>
                  <a:prstDash val="solid"/>
                </a:ln>
                <a:solidFill>
                  <a:srgbClr val="FFFFFF"/>
                </a:solidFill>
                <a:effectLst>
                  <a:outerShdw blurRad="63500" dir="3600000" algn="tl" rotWithShape="0">
                    <a:srgbClr val="000000">
                      <a:alpha val="70000"/>
                    </a:srgbClr>
                  </a:outerShdw>
                </a:effectLst>
              </a:rPr>
              <a:t>Gestión Financiera</a:t>
            </a:r>
            <a:endParaRPr lang="es-CO"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contenido"/>
          <p:cNvSpPr>
            <a:spLocks noGrp="1"/>
          </p:cNvSpPr>
          <p:nvPr>
            <p:ph idx="1"/>
          </p:nvPr>
        </p:nvSpPr>
        <p:spPr>
          <a:xfrm>
            <a:off x="457200" y="1052513"/>
            <a:ext cx="8218488" cy="4954587"/>
          </a:xfrm>
        </p:spPr>
        <p:txBody>
          <a:bodyPr/>
          <a:lstStyle/>
          <a:p>
            <a:r>
              <a:rPr lang="es-CO" sz="2400" smtClean="0">
                <a:solidFill>
                  <a:srgbClr val="0B0101"/>
                </a:solidFill>
              </a:rPr>
              <a:t>No se recibió la relación de las  Reservas Presupuestales, ni de Cuentas por Pagar. Estas deudas se encuentran sin financiación, superando la cifra de  $ 1.200 Millones. Esta cifra hace parte del  Déficit Fiscal.</a:t>
            </a:r>
          </a:p>
          <a:p>
            <a:r>
              <a:rPr lang="es-CO" sz="2400" smtClean="0">
                <a:solidFill>
                  <a:srgbClr val="0B0101"/>
                </a:solidFill>
              </a:rPr>
              <a:t>No se recibió formalmente el Acta de Informe de Gestión de Acuerdo a la Ley 951 de 2005, por parte del Secretario de Hacienda Saliente, ya que en esta dependencia se recibió solamente una relación en Excel de las Cuentas por Pagar del periodo 2008 – 2011. Es decir, que no se constituyeron, mediante acto administrativo, las cuentas por pagar al cierre del 31 de Diciembre de 2011.</a:t>
            </a:r>
          </a:p>
          <a:p>
            <a:endParaRPr lang="es-CO" smtClean="0">
              <a:solidFill>
                <a:srgbClr val="0B0101"/>
              </a:solidFill>
            </a:endParaRPr>
          </a:p>
        </p:txBody>
      </p:sp>
      <p:sp>
        <p:nvSpPr>
          <p:cNvPr id="4" name="3 CuadroTexto"/>
          <p:cNvSpPr txBox="1"/>
          <p:nvPr/>
        </p:nvSpPr>
        <p:spPr>
          <a:xfrm>
            <a:off x="3743400" y="404664"/>
            <a:ext cx="5400600" cy="523220"/>
          </a:xfrm>
          <a:prstGeom prst="rect">
            <a:avLst/>
          </a:prstGeom>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defRPr/>
            </a:pPr>
            <a:r>
              <a:rPr lang="es-CO" sz="2800" i="1" dirty="0">
                <a:ln w="18415" cmpd="sng">
                  <a:solidFill>
                    <a:srgbClr val="FFFFFF"/>
                  </a:solidFill>
                  <a:prstDash val="solid"/>
                </a:ln>
                <a:solidFill>
                  <a:srgbClr val="FFFFFF"/>
                </a:solidFill>
                <a:effectLst>
                  <a:outerShdw blurRad="63500" dir="3600000" algn="tl" rotWithShape="0">
                    <a:srgbClr val="000000">
                      <a:alpha val="70000"/>
                    </a:srgbClr>
                  </a:outerShdw>
                </a:effectLst>
              </a:rPr>
              <a:t>Gestión Financiera</a:t>
            </a:r>
            <a:endParaRPr lang="es-CO"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contenido"/>
          <p:cNvSpPr>
            <a:spLocks noGrp="1"/>
          </p:cNvSpPr>
          <p:nvPr>
            <p:ph idx="1"/>
          </p:nvPr>
        </p:nvSpPr>
        <p:spPr>
          <a:xfrm>
            <a:off x="457200" y="1125538"/>
            <a:ext cx="8229600" cy="4881562"/>
          </a:xfrm>
        </p:spPr>
        <p:txBody>
          <a:bodyPr/>
          <a:lstStyle/>
          <a:p>
            <a:r>
              <a:rPr lang="es-CO" smtClean="0">
                <a:solidFill>
                  <a:srgbClr val="0B0101"/>
                </a:solidFill>
              </a:rPr>
              <a:t>La  relación de  Cuentas por Pagar recibidas, correspondiente  al periodo 2008 – 2011, suman un valor superior a los $1.200 Millones, cuentas sin fuente de financiamiento.</a:t>
            </a:r>
          </a:p>
          <a:p>
            <a:r>
              <a:rPr lang="es-CO" smtClean="0">
                <a:solidFill>
                  <a:srgbClr val="0B0101"/>
                </a:solidFill>
              </a:rPr>
              <a:t>No se recibió formalmente en el Informe de Gestión de la Administración saliente, ni del Secretario de Hacienda saliente el monto de deudas con: Seguro Social, Fondo de Pensiones, Cuotas partes Pensiónales, DIAN, SENA, ICBF, Escuelas Industriales, Superintendencia Nacional de Salud.</a:t>
            </a:r>
          </a:p>
          <a:p>
            <a:endParaRPr lang="es-CO" smtClean="0"/>
          </a:p>
        </p:txBody>
      </p:sp>
      <p:sp>
        <p:nvSpPr>
          <p:cNvPr id="4" name="3 CuadroTexto"/>
          <p:cNvSpPr txBox="1"/>
          <p:nvPr/>
        </p:nvSpPr>
        <p:spPr>
          <a:xfrm>
            <a:off x="3743400" y="371178"/>
            <a:ext cx="5400600" cy="523220"/>
          </a:xfrm>
          <a:prstGeom prst="rect">
            <a:avLst/>
          </a:prstGeom>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defRPr/>
            </a:pPr>
            <a:r>
              <a:rPr lang="es-CO" sz="2800" i="1" dirty="0">
                <a:ln w="18415" cmpd="sng">
                  <a:solidFill>
                    <a:srgbClr val="FFFFFF"/>
                  </a:solidFill>
                  <a:prstDash val="solid"/>
                </a:ln>
                <a:solidFill>
                  <a:srgbClr val="FFFFFF"/>
                </a:solidFill>
                <a:effectLst>
                  <a:outerShdw blurRad="63500" dir="3600000" algn="tl" rotWithShape="0">
                    <a:srgbClr val="000000">
                      <a:alpha val="70000"/>
                    </a:srgbClr>
                  </a:outerShdw>
                </a:effectLst>
              </a:rPr>
              <a:t>Gestión Financiera</a:t>
            </a:r>
            <a:endParaRPr lang="es-CO"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contenido"/>
          <p:cNvSpPr>
            <a:spLocks noGrp="1"/>
          </p:cNvSpPr>
          <p:nvPr>
            <p:ph idx="1"/>
          </p:nvPr>
        </p:nvSpPr>
        <p:spPr/>
        <p:txBody>
          <a:bodyPr/>
          <a:lstStyle/>
          <a:p>
            <a:r>
              <a:rPr lang="es-CO" sz="3000" smtClean="0">
                <a:solidFill>
                  <a:srgbClr val="000000"/>
                </a:solidFill>
              </a:rPr>
              <a:t>En el Informe de Gestión no se relacionaron las deudas con terceros, del Cuerpo de Bomberos y CRA, lo que indica que la Administración Saliente ejecutó recursos de Destinación Especifica pertenecientes a terceros.</a:t>
            </a:r>
          </a:p>
          <a:p>
            <a:endParaRPr lang="es-CO" smtClean="0"/>
          </a:p>
        </p:txBody>
      </p:sp>
      <p:sp>
        <p:nvSpPr>
          <p:cNvPr id="4" name="3 CuadroTexto"/>
          <p:cNvSpPr txBox="1"/>
          <p:nvPr/>
        </p:nvSpPr>
        <p:spPr>
          <a:xfrm>
            <a:off x="3743400" y="404664"/>
            <a:ext cx="5400600" cy="523220"/>
          </a:xfrm>
          <a:prstGeom prst="rect">
            <a:avLst/>
          </a:prstGeom>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defRPr/>
            </a:pPr>
            <a:r>
              <a:rPr lang="es-CO" sz="2800" i="1" dirty="0">
                <a:ln w="18415" cmpd="sng">
                  <a:solidFill>
                    <a:srgbClr val="FFFFFF"/>
                  </a:solidFill>
                  <a:prstDash val="solid"/>
                </a:ln>
                <a:solidFill>
                  <a:srgbClr val="FFFFFF"/>
                </a:solidFill>
                <a:effectLst>
                  <a:outerShdw blurRad="63500" dir="3600000" algn="tl" rotWithShape="0">
                    <a:srgbClr val="000000">
                      <a:alpha val="70000"/>
                    </a:srgbClr>
                  </a:outerShdw>
                </a:effectLst>
              </a:rPr>
              <a:t>Gestión Financiera</a:t>
            </a:r>
            <a:endParaRPr lang="es-CO"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79388" y="1557338"/>
          <a:ext cx="8713787" cy="4319586"/>
        </p:xfrm>
        <a:graphic>
          <a:graphicData uri="http://schemas.openxmlformats.org/drawingml/2006/table">
            <a:tbl>
              <a:tblPr>
                <a:tableStyleId>{5C22544A-7EE6-4342-B048-85BDC9FD1C3A}</a:tableStyleId>
              </a:tblPr>
              <a:tblGrid>
                <a:gridCol w="6284891"/>
                <a:gridCol w="2428896"/>
              </a:tblGrid>
              <a:tr h="604072">
                <a:tc>
                  <a:txBody>
                    <a:bodyPr/>
                    <a:lstStyle/>
                    <a:p>
                      <a:pPr algn="just">
                        <a:lnSpc>
                          <a:spcPct val="115000"/>
                        </a:lnSpc>
                        <a:spcAft>
                          <a:spcPts val="0"/>
                        </a:spcAft>
                      </a:pPr>
                      <a:r>
                        <a:rPr lang="es-CO" sz="2000" b="1" dirty="0">
                          <a:solidFill>
                            <a:srgbClr val="080808"/>
                          </a:solidFill>
                          <a:effectLst/>
                          <a:latin typeface="Arial" pitchFamily="34" charset="0"/>
                          <a:cs typeface="Arial" pitchFamily="34" charset="0"/>
                        </a:rPr>
                        <a:t>OPERACIONES CREDITO PUBLICO</a:t>
                      </a:r>
                      <a:endParaRPr lang="es-CO" sz="1800" b="1" dirty="0">
                        <a:solidFill>
                          <a:srgbClr val="080808"/>
                        </a:solidFill>
                        <a:effectLst/>
                        <a:latin typeface="Arial" pitchFamily="34" charset="0"/>
                        <a:ea typeface="Calibri"/>
                        <a:cs typeface="Arial" pitchFamily="34" charset="0"/>
                      </a:endParaRPr>
                    </a:p>
                  </a:txBody>
                  <a:tcPr marL="68586" marR="68586" marT="0" marB="0"/>
                </a:tc>
                <a:tc>
                  <a:txBody>
                    <a:bodyPr/>
                    <a:lstStyle/>
                    <a:p>
                      <a:pPr algn="just">
                        <a:lnSpc>
                          <a:spcPct val="115000"/>
                        </a:lnSpc>
                        <a:spcAft>
                          <a:spcPts val="0"/>
                        </a:spcAft>
                      </a:pPr>
                      <a:r>
                        <a:rPr lang="es-CO" sz="2000" b="1">
                          <a:solidFill>
                            <a:srgbClr val="080808"/>
                          </a:solidFill>
                          <a:effectLst/>
                          <a:latin typeface="Arial" pitchFamily="34" charset="0"/>
                          <a:cs typeface="Arial" pitchFamily="34" charset="0"/>
                        </a:rPr>
                        <a:t>$419.852.000</a:t>
                      </a:r>
                      <a:endParaRPr lang="es-CO" sz="1800" b="1">
                        <a:solidFill>
                          <a:srgbClr val="080808"/>
                        </a:solidFill>
                        <a:effectLst/>
                        <a:latin typeface="Arial" pitchFamily="34" charset="0"/>
                        <a:ea typeface="Calibri"/>
                        <a:cs typeface="Arial" pitchFamily="34" charset="0"/>
                      </a:endParaRPr>
                    </a:p>
                  </a:txBody>
                  <a:tcPr marL="68586" marR="68586" marT="0" marB="0"/>
                </a:tc>
              </a:tr>
              <a:tr h="613087">
                <a:tc>
                  <a:txBody>
                    <a:bodyPr/>
                    <a:lstStyle/>
                    <a:p>
                      <a:pPr algn="just">
                        <a:lnSpc>
                          <a:spcPct val="115000"/>
                        </a:lnSpc>
                        <a:spcAft>
                          <a:spcPts val="0"/>
                        </a:spcAft>
                      </a:pPr>
                      <a:r>
                        <a:rPr lang="es-CO" sz="2000" b="1" dirty="0">
                          <a:solidFill>
                            <a:srgbClr val="080808"/>
                          </a:solidFill>
                          <a:effectLst/>
                          <a:latin typeface="Arial" pitchFamily="34" charset="0"/>
                          <a:cs typeface="Arial" pitchFamily="34" charset="0"/>
                        </a:rPr>
                        <a:t>CUENTAS POR PAGAR</a:t>
                      </a:r>
                      <a:endParaRPr lang="es-CO" sz="1800" b="1" dirty="0">
                        <a:solidFill>
                          <a:srgbClr val="080808"/>
                        </a:solidFill>
                        <a:effectLst/>
                        <a:latin typeface="Arial" pitchFamily="34" charset="0"/>
                        <a:ea typeface="Calibri"/>
                        <a:cs typeface="Arial" pitchFamily="34" charset="0"/>
                      </a:endParaRPr>
                    </a:p>
                  </a:txBody>
                  <a:tcPr marL="68586" marR="68586" marT="0" marB="0"/>
                </a:tc>
                <a:tc>
                  <a:txBody>
                    <a:bodyPr/>
                    <a:lstStyle/>
                    <a:p>
                      <a:pPr algn="just">
                        <a:lnSpc>
                          <a:spcPct val="115000"/>
                        </a:lnSpc>
                        <a:spcAft>
                          <a:spcPts val="0"/>
                        </a:spcAft>
                      </a:pPr>
                      <a:r>
                        <a:rPr lang="es-CO" sz="2000" b="1">
                          <a:solidFill>
                            <a:srgbClr val="080808"/>
                          </a:solidFill>
                          <a:effectLst/>
                          <a:latin typeface="Arial" pitchFamily="34" charset="0"/>
                          <a:cs typeface="Arial" pitchFamily="34" charset="0"/>
                        </a:rPr>
                        <a:t>$4.595.545.000</a:t>
                      </a:r>
                      <a:endParaRPr lang="es-CO" sz="1800" b="1">
                        <a:solidFill>
                          <a:srgbClr val="080808"/>
                        </a:solidFill>
                        <a:effectLst/>
                        <a:latin typeface="Arial" pitchFamily="34" charset="0"/>
                        <a:ea typeface="Calibri"/>
                        <a:cs typeface="Arial" pitchFamily="34" charset="0"/>
                      </a:endParaRPr>
                    </a:p>
                  </a:txBody>
                  <a:tcPr marL="68586" marR="68586" marT="0" marB="0"/>
                </a:tc>
              </a:tr>
              <a:tr h="814446">
                <a:tc>
                  <a:txBody>
                    <a:bodyPr/>
                    <a:lstStyle/>
                    <a:p>
                      <a:pPr algn="just">
                        <a:lnSpc>
                          <a:spcPct val="115000"/>
                        </a:lnSpc>
                        <a:spcAft>
                          <a:spcPts val="0"/>
                        </a:spcAft>
                      </a:pPr>
                      <a:r>
                        <a:rPr lang="es-CO" sz="2000" b="1" dirty="0">
                          <a:solidFill>
                            <a:srgbClr val="080808"/>
                          </a:solidFill>
                          <a:effectLst/>
                          <a:latin typeface="Arial" pitchFamily="34" charset="0"/>
                          <a:cs typeface="Arial" pitchFamily="34" charset="0"/>
                        </a:rPr>
                        <a:t>OBLIGACIONES LABORALES Y SEGURIDAD SOCIAL</a:t>
                      </a:r>
                      <a:endParaRPr lang="es-CO" sz="1800" b="1" dirty="0">
                        <a:solidFill>
                          <a:srgbClr val="080808"/>
                        </a:solidFill>
                        <a:effectLst/>
                        <a:latin typeface="Arial" pitchFamily="34" charset="0"/>
                        <a:ea typeface="Calibri"/>
                        <a:cs typeface="Arial" pitchFamily="34" charset="0"/>
                      </a:endParaRPr>
                    </a:p>
                  </a:txBody>
                  <a:tcPr marL="68586" marR="68586" marT="0" marB="0"/>
                </a:tc>
                <a:tc>
                  <a:txBody>
                    <a:bodyPr/>
                    <a:lstStyle/>
                    <a:p>
                      <a:pPr algn="just">
                        <a:lnSpc>
                          <a:spcPct val="115000"/>
                        </a:lnSpc>
                        <a:spcAft>
                          <a:spcPts val="0"/>
                        </a:spcAft>
                      </a:pPr>
                      <a:r>
                        <a:rPr lang="es-CO" sz="2000" b="1">
                          <a:solidFill>
                            <a:srgbClr val="080808"/>
                          </a:solidFill>
                          <a:effectLst/>
                          <a:latin typeface="Arial" pitchFamily="34" charset="0"/>
                          <a:cs typeface="Arial" pitchFamily="34" charset="0"/>
                        </a:rPr>
                        <a:t>$1.401.381.000</a:t>
                      </a:r>
                      <a:endParaRPr lang="es-CO" sz="1800" b="1">
                        <a:solidFill>
                          <a:srgbClr val="080808"/>
                        </a:solidFill>
                        <a:effectLst/>
                        <a:latin typeface="Arial" pitchFamily="34" charset="0"/>
                        <a:ea typeface="Calibri"/>
                        <a:cs typeface="Arial" pitchFamily="34" charset="0"/>
                      </a:endParaRPr>
                    </a:p>
                  </a:txBody>
                  <a:tcPr marL="68586" marR="68586" marT="0" marB="0"/>
                </a:tc>
              </a:tr>
              <a:tr h="745046">
                <a:tc>
                  <a:txBody>
                    <a:bodyPr/>
                    <a:lstStyle/>
                    <a:p>
                      <a:pPr algn="just">
                        <a:lnSpc>
                          <a:spcPct val="115000"/>
                        </a:lnSpc>
                        <a:spcAft>
                          <a:spcPts val="0"/>
                        </a:spcAft>
                      </a:pPr>
                      <a:r>
                        <a:rPr lang="es-CO" sz="2000" b="1" dirty="0">
                          <a:solidFill>
                            <a:srgbClr val="080808"/>
                          </a:solidFill>
                          <a:effectLst/>
                          <a:latin typeface="Arial" pitchFamily="34" charset="0"/>
                          <a:cs typeface="Arial" pitchFamily="34" charset="0"/>
                        </a:rPr>
                        <a:t>PASIVOS ESTIMADOS, CONTINGENTES Y EXIGIBLES</a:t>
                      </a:r>
                      <a:endParaRPr lang="es-CO" sz="1800" b="1" dirty="0">
                        <a:solidFill>
                          <a:srgbClr val="080808"/>
                        </a:solidFill>
                        <a:effectLst/>
                        <a:latin typeface="Arial" pitchFamily="34" charset="0"/>
                        <a:ea typeface="Calibri"/>
                        <a:cs typeface="Arial" pitchFamily="34" charset="0"/>
                      </a:endParaRPr>
                    </a:p>
                  </a:txBody>
                  <a:tcPr marL="68586" marR="68586" marT="0" marB="0"/>
                </a:tc>
                <a:tc>
                  <a:txBody>
                    <a:bodyPr/>
                    <a:lstStyle/>
                    <a:p>
                      <a:pPr algn="just">
                        <a:lnSpc>
                          <a:spcPct val="115000"/>
                        </a:lnSpc>
                        <a:spcAft>
                          <a:spcPts val="0"/>
                        </a:spcAft>
                      </a:pPr>
                      <a:r>
                        <a:rPr lang="es-CO" sz="2000" b="1">
                          <a:solidFill>
                            <a:srgbClr val="080808"/>
                          </a:solidFill>
                          <a:effectLst/>
                          <a:latin typeface="Arial" pitchFamily="34" charset="0"/>
                          <a:cs typeface="Arial" pitchFamily="34" charset="0"/>
                        </a:rPr>
                        <a:t>$105.336.000</a:t>
                      </a:r>
                      <a:endParaRPr lang="es-CO" sz="1800" b="1">
                        <a:solidFill>
                          <a:srgbClr val="080808"/>
                        </a:solidFill>
                        <a:effectLst/>
                        <a:latin typeface="Arial" pitchFamily="34" charset="0"/>
                        <a:ea typeface="Calibri"/>
                        <a:cs typeface="Arial" pitchFamily="34" charset="0"/>
                      </a:endParaRPr>
                    </a:p>
                  </a:txBody>
                  <a:tcPr marL="68586" marR="68586" marT="0" marB="0"/>
                </a:tc>
              </a:tr>
              <a:tr h="481453">
                <a:tc>
                  <a:txBody>
                    <a:bodyPr/>
                    <a:lstStyle/>
                    <a:p>
                      <a:pPr algn="just">
                        <a:lnSpc>
                          <a:spcPct val="115000"/>
                        </a:lnSpc>
                        <a:spcAft>
                          <a:spcPts val="0"/>
                        </a:spcAft>
                      </a:pPr>
                      <a:r>
                        <a:rPr lang="es-CO" sz="2000" b="1" dirty="0">
                          <a:solidFill>
                            <a:srgbClr val="080808"/>
                          </a:solidFill>
                          <a:effectLst/>
                          <a:latin typeface="Arial" pitchFamily="34" charset="0"/>
                          <a:cs typeface="Arial" pitchFamily="34" charset="0"/>
                        </a:rPr>
                        <a:t>OBLIGACIONES A FAVOR DE TERCEROS</a:t>
                      </a:r>
                      <a:endParaRPr lang="es-CO" sz="1800" b="1" dirty="0">
                        <a:solidFill>
                          <a:srgbClr val="080808"/>
                        </a:solidFill>
                        <a:effectLst/>
                        <a:latin typeface="Arial" pitchFamily="34" charset="0"/>
                        <a:ea typeface="Calibri"/>
                        <a:cs typeface="Arial" pitchFamily="34" charset="0"/>
                      </a:endParaRPr>
                    </a:p>
                  </a:txBody>
                  <a:tcPr marL="68586" marR="68586" marT="0" marB="0"/>
                </a:tc>
                <a:tc>
                  <a:txBody>
                    <a:bodyPr/>
                    <a:lstStyle/>
                    <a:p>
                      <a:pPr algn="just">
                        <a:lnSpc>
                          <a:spcPct val="115000"/>
                        </a:lnSpc>
                        <a:spcAft>
                          <a:spcPts val="0"/>
                        </a:spcAft>
                      </a:pPr>
                      <a:r>
                        <a:rPr lang="es-CO" sz="2000" b="1" dirty="0">
                          <a:solidFill>
                            <a:srgbClr val="080808"/>
                          </a:solidFill>
                          <a:effectLst/>
                          <a:latin typeface="Arial" pitchFamily="34" charset="0"/>
                          <a:cs typeface="Arial" pitchFamily="34" charset="0"/>
                        </a:rPr>
                        <a:t>$426.936.000</a:t>
                      </a:r>
                      <a:endParaRPr lang="es-CO" sz="1800" b="1" dirty="0">
                        <a:solidFill>
                          <a:srgbClr val="080808"/>
                        </a:solidFill>
                        <a:effectLst/>
                        <a:latin typeface="Arial" pitchFamily="34" charset="0"/>
                        <a:ea typeface="Calibri"/>
                        <a:cs typeface="Arial" pitchFamily="34" charset="0"/>
                      </a:endParaRPr>
                    </a:p>
                  </a:txBody>
                  <a:tcPr marL="68586" marR="68586" marT="0" marB="0"/>
                </a:tc>
              </a:tr>
              <a:tr h="580029">
                <a:tc>
                  <a:txBody>
                    <a:bodyPr/>
                    <a:lstStyle/>
                    <a:p>
                      <a:pPr algn="just">
                        <a:lnSpc>
                          <a:spcPct val="115000"/>
                        </a:lnSpc>
                        <a:spcAft>
                          <a:spcPts val="0"/>
                        </a:spcAft>
                      </a:pPr>
                      <a:r>
                        <a:rPr lang="es-CO" sz="2000" b="1">
                          <a:solidFill>
                            <a:srgbClr val="080808"/>
                          </a:solidFill>
                          <a:effectLst/>
                          <a:latin typeface="Arial" pitchFamily="34" charset="0"/>
                          <a:cs typeface="Arial" pitchFamily="34" charset="0"/>
                        </a:rPr>
                        <a:t>DEUDAS OTROS ACREEDORES</a:t>
                      </a:r>
                      <a:endParaRPr lang="es-CO" sz="1800" b="1">
                        <a:solidFill>
                          <a:srgbClr val="080808"/>
                        </a:solidFill>
                        <a:effectLst/>
                        <a:latin typeface="Arial" pitchFamily="34" charset="0"/>
                        <a:ea typeface="Calibri"/>
                        <a:cs typeface="Arial" pitchFamily="34" charset="0"/>
                      </a:endParaRPr>
                    </a:p>
                  </a:txBody>
                  <a:tcPr marL="68586" marR="68586" marT="0" marB="0"/>
                </a:tc>
                <a:tc>
                  <a:txBody>
                    <a:bodyPr/>
                    <a:lstStyle/>
                    <a:p>
                      <a:pPr algn="just">
                        <a:lnSpc>
                          <a:spcPct val="115000"/>
                        </a:lnSpc>
                        <a:spcAft>
                          <a:spcPts val="0"/>
                        </a:spcAft>
                      </a:pPr>
                      <a:r>
                        <a:rPr lang="es-CO" sz="2000" b="1" dirty="0">
                          <a:solidFill>
                            <a:srgbClr val="080808"/>
                          </a:solidFill>
                          <a:effectLst/>
                          <a:latin typeface="Arial" pitchFamily="34" charset="0"/>
                          <a:cs typeface="Arial" pitchFamily="34" charset="0"/>
                        </a:rPr>
                        <a:t>$52.662.000</a:t>
                      </a:r>
                      <a:endParaRPr lang="es-CO" sz="1800" b="1" dirty="0">
                        <a:solidFill>
                          <a:srgbClr val="080808"/>
                        </a:solidFill>
                        <a:effectLst/>
                        <a:latin typeface="Arial" pitchFamily="34" charset="0"/>
                        <a:ea typeface="Calibri"/>
                        <a:cs typeface="Arial" pitchFamily="34" charset="0"/>
                      </a:endParaRPr>
                    </a:p>
                  </a:txBody>
                  <a:tcPr marL="68586" marR="68586" marT="0" marB="0"/>
                </a:tc>
              </a:tr>
              <a:tr h="481453">
                <a:tc>
                  <a:txBody>
                    <a:bodyPr/>
                    <a:lstStyle/>
                    <a:p>
                      <a:pPr algn="just">
                        <a:lnSpc>
                          <a:spcPct val="115000"/>
                        </a:lnSpc>
                        <a:spcAft>
                          <a:spcPts val="0"/>
                        </a:spcAft>
                      </a:pPr>
                      <a:r>
                        <a:rPr lang="es-CO" sz="2000" b="1">
                          <a:solidFill>
                            <a:srgbClr val="080808"/>
                          </a:solidFill>
                          <a:effectLst/>
                          <a:latin typeface="Arial" pitchFamily="34" charset="0"/>
                          <a:cs typeface="Arial" pitchFamily="34" charset="0"/>
                        </a:rPr>
                        <a:t>TOTALES</a:t>
                      </a:r>
                      <a:endParaRPr lang="es-CO" sz="1800" b="1">
                        <a:solidFill>
                          <a:srgbClr val="080808"/>
                        </a:solidFill>
                        <a:effectLst/>
                        <a:latin typeface="Arial" pitchFamily="34" charset="0"/>
                        <a:ea typeface="Calibri"/>
                        <a:cs typeface="Arial" pitchFamily="34" charset="0"/>
                      </a:endParaRPr>
                    </a:p>
                  </a:txBody>
                  <a:tcPr marL="68586" marR="68586" marT="0" marB="0"/>
                </a:tc>
                <a:tc>
                  <a:txBody>
                    <a:bodyPr/>
                    <a:lstStyle/>
                    <a:p>
                      <a:pPr algn="just">
                        <a:lnSpc>
                          <a:spcPct val="115000"/>
                        </a:lnSpc>
                        <a:spcAft>
                          <a:spcPts val="0"/>
                        </a:spcAft>
                      </a:pPr>
                      <a:r>
                        <a:rPr lang="es-CO" sz="2000" b="1" dirty="0">
                          <a:solidFill>
                            <a:srgbClr val="080808"/>
                          </a:solidFill>
                          <a:effectLst/>
                          <a:latin typeface="Arial" pitchFamily="34" charset="0"/>
                          <a:cs typeface="Arial" pitchFamily="34" charset="0"/>
                        </a:rPr>
                        <a:t>$7.001.712.000</a:t>
                      </a:r>
                      <a:endParaRPr lang="es-CO" sz="1800" b="1" dirty="0">
                        <a:solidFill>
                          <a:srgbClr val="080808"/>
                        </a:solidFill>
                        <a:effectLst/>
                        <a:latin typeface="Arial" pitchFamily="34" charset="0"/>
                        <a:ea typeface="Calibri"/>
                        <a:cs typeface="Arial" pitchFamily="34" charset="0"/>
                      </a:endParaRPr>
                    </a:p>
                  </a:txBody>
                  <a:tcPr marL="68586" marR="68586" marT="0" marB="0"/>
                </a:tc>
              </a:tr>
            </a:tbl>
          </a:graphicData>
        </a:graphic>
      </p:graphicFrame>
      <p:sp>
        <p:nvSpPr>
          <p:cNvPr id="5" name="4 CuadroTexto"/>
          <p:cNvSpPr txBox="1"/>
          <p:nvPr/>
        </p:nvSpPr>
        <p:spPr>
          <a:xfrm>
            <a:off x="3095836" y="332656"/>
            <a:ext cx="5832648" cy="107721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s-CO" sz="2300" b="1" dirty="0">
                <a:ln w="18415" cmpd="sng">
                  <a:solidFill>
                    <a:srgbClr val="FFFFFF"/>
                  </a:solidFill>
                  <a:prstDash val="solid"/>
                </a:ln>
                <a:solidFill>
                  <a:srgbClr val="FFFFFF"/>
                </a:solidFill>
                <a:effectLst>
                  <a:outerShdw blurRad="63500" dir="3600000" algn="tl" rotWithShape="0">
                    <a:srgbClr val="000000">
                      <a:alpha val="70000"/>
                    </a:srgbClr>
                  </a:outerShdw>
                </a:effectLst>
              </a:rPr>
              <a:t>MONTO DEFICIT FISCAL ACUMULADO </a:t>
            </a:r>
          </a:p>
          <a:p>
            <a:pPr>
              <a:defRPr/>
            </a:pPr>
            <a:r>
              <a:rPr lang="es-CO" sz="2300" b="1" dirty="0">
                <a:ln w="18415" cmpd="sng">
                  <a:solidFill>
                    <a:srgbClr val="FFFFFF"/>
                  </a:solidFill>
                  <a:prstDash val="solid"/>
                </a:ln>
                <a:solidFill>
                  <a:srgbClr val="FFFFFF"/>
                </a:solidFill>
                <a:effectLst>
                  <a:outerShdw blurRad="63500" dir="3600000" algn="tl" rotWithShape="0">
                    <a:srgbClr val="000000">
                      <a:alpha val="70000"/>
                    </a:srgbClr>
                  </a:outerShdw>
                </a:effectLst>
              </a:rPr>
              <a:t>DICIEMBRE 31 DE 2.011</a:t>
            </a:r>
            <a:r>
              <a:rPr lang="es-CO" b="1"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s-CO"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s-CO"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contenido"/>
          <p:cNvSpPr>
            <a:spLocks noGrp="1"/>
          </p:cNvSpPr>
          <p:nvPr>
            <p:ph idx="1"/>
          </p:nvPr>
        </p:nvSpPr>
        <p:spPr>
          <a:xfrm>
            <a:off x="539750" y="404813"/>
            <a:ext cx="8147050" cy="5976937"/>
          </a:xfrm>
        </p:spPr>
        <p:txBody>
          <a:bodyPr/>
          <a:lstStyle/>
          <a:p>
            <a:pPr marL="107950" indent="0" algn="r">
              <a:buFont typeface="Wingdings 3" pitchFamily="18" charset="2"/>
              <a:buNone/>
            </a:pPr>
            <a:r>
              <a:rPr lang="es-CO" sz="14500" smtClean="0">
                <a:latin typeface="Rage Italic" pitchFamily="66" charset="0"/>
              </a:rPr>
              <a:t>Para Generar el Cambio</a:t>
            </a:r>
            <a:r>
              <a:rPr lang="es-CO" sz="11500" smtClean="0"/>
              <a:t>!</a:t>
            </a:r>
            <a:endParaRPr lang="es-CO" smtClean="0"/>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contenido"/>
          <p:cNvSpPr>
            <a:spLocks noGrp="1"/>
          </p:cNvSpPr>
          <p:nvPr>
            <p:ph idx="1"/>
          </p:nvPr>
        </p:nvSpPr>
        <p:spPr/>
        <p:txBody>
          <a:bodyPr/>
          <a:lstStyle/>
          <a:p>
            <a:r>
              <a:rPr lang="es-CO" smtClean="0">
                <a:solidFill>
                  <a:srgbClr val="0B0101"/>
                </a:solidFill>
              </a:rPr>
              <a:t>RECURSOS SOBRETASA BOMBERIL RECAUDADOS Y NO INVERTIDOS, PERIODO 2.008 – 2.011</a:t>
            </a:r>
            <a:r>
              <a:rPr lang="es-CO" b="1" smtClean="0">
                <a:solidFill>
                  <a:srgbClr val="0B0101"/>
                </a:solidFill>
              </a:rPr>
              <a:t> $47.001.322.</a:t>
            </a:r>
            <a:endParaRPr lang="es-CO" smtClean="0">
              <a:solidFill>
                <a:srgbClr val="0B0101"/>
              </a:solidFill>
            </a:endParaRPr>
          </a:p>
          <a:p>
            <a:r>
              <a:rPr lang="es-CO" smtClean="0">
                <a:solidFill>
                  <a:srgbClr val="0B0101"/>
                </a:solidFill>
              </a:rPr>
              <a:t>RECURSOS SOBRETASA MEDIO AMBIENTE A FAVOR CRA NO TRANSFERIDOS A ESTA ENTIDAD</a:t>
            </a:r>
            <a:r>
              <a:rPr lang="es-CO" b="1" smtClean="0">
                <a:solidFill>
                  <a:srgbClr val="0B0101"/>
                </a:solidFill>
              </a:rPr>
              <a:t> </a:t>
            </a:r>
            <a:r>
              <a:rPr lang="es-CO" smtClean="0">
                <a:solidFill>
                  <a:srgbClr val="0B0101"/>
                </a:solidFill>
              </a:rPr>
              <a:t>2.000, 2.001, 2.002, 2.003 y 2.011</a:t>
            </a:r>
            <a:r>
              <a:rPr lang="es-CO" b="1" smtClean="0">
                <a:solidFill>
                  <a:srgbClr val="0B0101"/>
                </a:solidFill>
              </a:rPr>
              <a:t> $186.542.395 </a:t>
            </a:r>
            <a:endParaRPr lang="es-CO" smtClean="0">
              <a:solidFill>
                <a:srgbClr val="0B0101"/>
              </a:solidFill>
            </a:endParaRPr>
          </a:p>
          <a:p>
            <a:r>
              <a:rPr lang="es-CO" smtClean="0">
                <a:solidFill>
                  <a:srgbClr val="0B0101"/>
                </a:solidFill>
              </a:rPr>
              <a:t>APORTES A LA FEDERACIÓN COLOMBIANA DE MUNICIPIOS ADEUDADOS 2.005 – 2.011</a:t>
            </a:r>
            <a:r>
              <a:rPr lang="es-CO" b="1" smtClean="0">
                <a:solidFill>
                  <a:srgbClr val="0B0101"/>
                </a:solidFill>
              </a:rPr>
              <a:t> $13.931.550.</a:t>
            </a:r>
            <a:endParaRPr lang="es-CO" smtClean="0">
              <a:solidFill>
                <a:srgbClr val="0B0101"/>
              </a:solidFill>
            </a:endParaRPr>
          </a:p>
          <a:p>
            <a:r>
              <a:rPr lang="es-CO" smtClean="0"/>
              <a:t>. </a:t>
            </a:r>
          </a:p>
          <a:p>
            <a:endParaRPr lang="es-CO" smtClean="0"/>
          </a:p>
        </p:txBody>
      </p:sp>
      <p:sp>
        <p:nvSpPr>
          <p:cNvPr id="4" name="3 CuadroTexto"/>
          <p:cNvSpPr txBox="1"/>
          <p:nvPr/>
        </p:nvSpPr>
        <p:spPr>
          <a:xfrm>
            <a:off x="3095836" y="332656"/>
            <a:ext cx="5832648" cy="107721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s-CO" sz="2300" b="1" dirty="0">
                <a:ln w="18415" cmpd="sng">
                  <a:solidFill>
                    <a:srgbClr val="FFFFFF"/>
                  </a:solidFill>
                  <a:prstDash val="solid"/>
                </a:ln>
                <a:solidFill>
                  <a:srgbClr val="FFFFFF"/>
                </a:solidFill>
                <a:effectLst>
                  <a:outerShdw blurRad="63500" dir="3600000" algn="tl" rotWithShape="0">
                    <a:srgbClr val="000000">
                      <a:alpha val="70000"/>
                    </a:srgbClr>
                  </a:outerShdw>
                </a:effectLst>
              </a:rPr>
              <a:t>MONTO DEFICIT FISCAL ACUMULADO </a:t>
            </a:r>
          </a:p>
          <a:p>
            <a:pPr>
              <a:defRPr/>
            </a:pPr>
            <a:r>
              <a:rPr lang="es-CO" sz="2300" b="1" dirty="0">
                <a:ln w="18415" cmpd="sng">
                  <a:solidFill>
                    <a:srgbClr val="FFFFFF"/>
                  </a:solidFill>
                  <a:prstDash val="solid"/>
                </a:ln>
                <a:solidFill>
                  <a:srgbClr val="FFFFFF"/>
                </a:solidFill>
                <a:effectLst>
                  <a:outerShdw blurRad="63500" dir="3600000" algn="tl" rotWithShape="0">
                    <a:srgbClr val="000000">
                      <a:alpha val="70000"/>
                    </a:srgbClr>
                  </a:outerShdw>
                </a:effectLst>
              </a:rPr>
              <a:t>DICIEMBRE 31 DE 2.011</a:t>
            </a:r>
            <a:r>
              <a:rPr lang="es-CO" b="1"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s-CO"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s-CO"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contenido"/>
          <p:cNvSpPr>
            <a:spLocks noGrp="1"/>
          </p:cNvSpPr>
          <p:nvPr>
            <p:ph idx="1"/>
          </p:nvPr>
        </p:nvSpPr>
        <p:spPr/>
        <p:txBody>
          <a:bodyPr/>
          <a:lstStyle/>
          <a:p>
            <a:r>
              <a:rPr lang="es-CO" smtClean="0">
                <a:solidFill>
                  <a:srgbClr val="0B0101"/>
                </a:solidFill>
              </a:rPr>
              <a:t>CUENTAS POR PAGAR CALIDAD EDUCATIVA</a:t>
            </a:r>
            <a:r>
              <a:rPr lang="es-CO" b="1" smtClean="0">
                <a:solidFill>
                  <a:srgbClr val="0B0101"/>
                </a:solidFill>
              </a:rPr>
              <a:t> </a:t>
            </a:r>
            <a:r>
              <a:rPr lang="es-CO" smtClean="0">
                <a:solidFill>
                  <a:srgbClr val="0B0101"/>
                </a:solidFill>
              </a:rPr>
              <a:t>2.008 – 2.011</a:t>
            </a:r>
            <a:r>
              <a:rPr lang="es-CO" b="1" smtClean="0">
                <a:solidFill>
                  <a:srgbClr val="0B0101"/>
                </a:solidFill>
              </a:rPr>
              <a:t> $52.093.342.</a:t>
            </a:r>
            <a:endParaRPr lang="es-CO" smtClean="0">
              <a:solidFill>
                <a:srgbClr val="0B0101"/>
              </a:solidFill>
            </a:endParaRPr>
          </a:p>
          <a:p>
            <a:r>
              <a:rPr lang="es-CO" smtClean="0">
                <a:solidFill>
                  <a:srgbClr val="0B0101"/>
                </a:solidFill>
              </a:rPr>
              <a:t>DEUDAS CON EL SECTOR SALUD EPS-S CAPRECOM – MUTUAL SER Y SUPEINTENDENCIA NACIONAL DE SALUD, por valor superior a los $ 1.200 Millones.</a:t>
            </a:r>
          </a:p>
          <a:p>
            <a:r>
              <a:rPr lang="es-CO" smtClean="0">
                <a:solidFill>
                  <a:srgbClr val="0B0101"/>
                </a:solidFill>
              </a:rPr>
              <a:t>NO EXISTE EVIDENCIAS DE ACTAS DE LIQUIDACIONES DE CONTRATOS DEL RÉGIMEN SUBSIDIADO EN SALUD VIGENCIAS 2.010 Y ANTERIORES.</a:t>
            </a:r>
          </a:p>
        </p:txBody>
      </p:sp>
      <p:sp>
        <p:nvSpPr>
          <p:cNvPr id="4" name="3 CuadroTexto"/>
          <p:cNvSpPr txBox="1"/>
          <p:nvPr/>
        </p:nvSpPr>
        <p:spPr>
          <a:xfrm>
            <a:off x="3095836" y="332656"/>
            <a:ext cx="5832648" cy="107721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s-CO" sz="2300" b="1" dirty="0">
                <a:ln w="18415" cmpd="sng">
                  <a:solidFill>
                    <a:srgbClr val="FFFFFF"/>
                  </a:solidFill>
                  <a:prstDash val="solid"/>
                </a:ln>
                <a:solidFill>
                  <a:srgbClr val="FFFFFF"/>
                </a:solidFill>
                <a:effectLst>
                  <a:outerShdw blurRad="63500" dir="3600000" algn="tl" rotWithShape="0">
                    <a:srgbClr val="000000">
                      <a:alpha val="70000"/>
                    </a:srgbClr>
                  </a:outerShdw>
                </a:effectLst>
              </a:rPr>
              <a:t>MONTO DEFICIT FISCAL ACUMULADO </a:t>
            </a:r>
          </a:p>
          <a:p>
            <a:pPr>
              <a:defRPr/>
            </a:pPr>
            <a:r>
              <a:rPr lang="es-CO" sz="2300" b="1" dirty="0">
                <a:ln w="18415" cmpd="sng">
                  <a:solidFill>
                    <a:srgbClr val="FFFFFF"/>
                  </a:solidFill>
                  <a:prstDash val="solid"/>
                </a:ln>
                <a:solidFill>
                  <a:srgbClr val="FFFFFF"/>
                </a:solidFill>
                <a:effectLst>
                  <a:outerShdw blurRad="63500" dir="3600000" algn="tl" rotWithShape="0">
                    <a:srgbClr val="000000">
                      <a:alpha val="70000"/>
                    </a:srgbClr>
                  </a:outerShdw>
                </a:effectLst>
              </a:rPr>
              <a:t>DICIEMBRE 31 DE 2.011</a:t>
            </a:r>
            <a:r>
              <a:rPr lang="es-CO" b="1"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s-CO"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s-CO"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contenido"/>
          <p:cNvSpPr>
            <a:spLocks noGrp="1"/>
          </p:cNvSpPr>
          <p:nvPr>
            <p:ph idx="1"/>
          </p:nvPr>
        </p:nvSpPr>
        <p:spPr>
          <a:xfrm>
            <a:off x="627063" y="1409700"/>
            <a:ext cx="8497887" cy="4752975"/>
          </a:xfrm>
        </p:spPr>
        <p:txBody>
          <a:bodyPr/>
          <a:lstStyle/>
          <a:p>
            <a:r>
              <a:rPr lang="es-CO" sz="2500" smtClean="0">
                <a:solidFill>
                  <a:srgbClr val="0B0101"/>
                </a:solidFill>
              </a:rPr>
              <a:t>DEUDAS POR CONCEPTO DE SUBSIDIOS DEL SERVICIO DE AGUA POTABLE Y ASEO </a:t>
            </a:r>
            <a:r>
              <a:rPr lang="es-CO" sz="2500" b="1" smtClean="0">
                <a:solidFill>
                  <a:srgbClr val="0B0101"/>
                </a:solidFill>
              </a:rPr>
              <a:t>$542.944.376</a:t>
            </a:r>
            <a:r>
              <a:rPr lang="es-CO" sz="2500" smtClean="0">
                <a:solidFill>
                  <a:srgbClr val="0B0101"/>
                </a:solidFill>
              </a:rPr>
              <a:t>. </a:t>
            </a:r>
          </a:p>
          <a:p>
            <a:r>
              <a:rPr lang="es-CO" sz="2500" smtClean="0">
                <a:solidFill>
                  <a:srgbClr val="0B0101"/>
                </a:solidFill>
              </a:rPr>
              <a:t>DEUDA CON LA COMISIÓN NACIONAL DEL SERVICIO CIVIL POR SUSCRIPCIÓN DE CONVENIO POR CARGOS OFERTA PÚBLICA DE EMPLEO DE CARRERA POR</a:t>
            </a:r>
            <a:r>
              <a:rPr lang="es-CO" sz="2500" b="1" smtClean="0">
                <a:solidFill>
                  <a:srgbClr val="0B0101"/>
                </a:solidFill>
              </a:rPr>
              <a:t> $6.600.000.</a:t>
            </a:r>
            <a:endParaRPr lang="es-CO" sz="2500" smtClean="0">
              <a:solidFill>
                <a:srgbClr val="0B0101"/>
              </a:solidFill>
            </a:endParaRPr>
          </a:p>
          <a:p>
            <a:r>
              <a:rPr lang="es-CO" sz="2500" smtClean="0">
                <a:solidFill>
                  <a:srgbClr val="0B0101"/>
                </a:solidFill>
              </a:rPr>
              <a:t>DEUDA PÚBLICA DEL MUNICIPIO POR SUSCRIPCIÓN DE CONTRATOS DE EMPRÉSTITOS, PERIODO 2.008 – 2.011, POR </a:t>
            </a:r>
            <a:r>
              <a:rPr lang="es-CO" sz="2500" b="1" smtClean="0">
                <a:solidFill>
                  <a:srgbClr val="0B0101"/>
                </a:solidFill>
              </a:rPr>
              <a:t>$900 MILLONES DE PESOS, </a:t>
            </a:r>
            <a:r>
              <a:rPr lang="es-CO" sz="2500" smtClean="0">
                <a:solidFill>
                  <a:srgbClr val="0B0101"/>
                </a:solidFill>
              </a:rPr>
              <a:t>PIGNORANDO LOS RECURSOS DE SGP LIBRE DESTINACIÓN</a:t>
            </a:r>
          </a:p>
          <a:p>
            <a:endParaRPr lang="es-CO" smtClean="0"/>
          </a:p>
        </p:txBody>
      </p:sp>
      <p:sp>
        <p:nvSpPr>
          <p:cNvPr id="4" name="3 CuadroTexto"/>
          <p:cNvSpPr txBox="1"/>
          <p:nvPr/>
        </p:nvSpPr>
        <p:spPr>
          <a:xfrm>
            <a:off x="3095836" y="332656"/>
            <a:ext cx="5832648" cy="107721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s-CO" sz="2300" b="1" dirty="0">
                <a:ln w="18415" cmpd="sng">
                  <a:solidFill>
                    <a:srgbClr val="FFFFFF"/>
                  </a:solidFill>
                  <a:prstDash val="solid"/>
                </a:ln>
                <a:solidFill>
                  <a:srgbClr val="FFFFFF"/>
                </a:solidFill>
                <a:effectLst>
                  <a:outerShdw blurRad="63500" dir="3600000" algn="tl" rotWithShape="0">
                    <a:srgbClr val="000000">
                      <a:alpha val="70000"/>
                    </a:srgbClr>
                  </a:outerShdw>
                </a:effectLst>
              </a:rPr>
              <a:t>MONTO DEFICIT FISCAL ACUMULADO </a:t>
            </a:r>
          </a:p>
          <a:p>
            <a:pPr>
              <a:defRPr/>
            </a:pPr>
            <a:r>
              <a:rPr lang="es-CO" sz="2300" b="1" dirty="0">
                <a:ln w="18415" cmpd="sng">
                  <a:solidFill>
                    <a:srgbClr val="FFFFFF"/>
                  </a:solidFill>
                  <a:prstDash val="solid"/>
                </a:ln>
                <a:solidFill>
                  <a:srgbClr val="FFFFFF"/>
                </a:solidFill>
                <a:effectLst>
                  <a:outerShdw blurRad="63500" dir="3600000" algn="tl" rotWithShape="0">
                    <a:srgbClr val="000000">
                      <a:alpha val="70000"/>
                    </a:srgbClr>
                  </a:outerShdw>
                </a:effectLst>
              </a:rPr>
              <a:t>DICIEMBRE 31 DE 2.011</a:t>
            </a:r>
            <a:r>
              <a:rPr lang="es-CO" b="1" dirty="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s-CO"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s-CO"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1075"/>
            <a:ext cx="8229600" cy="5026025"/>
          </a:xfrm>
        </p:spPr>
        <p:txBody>
          <a:bodyPr/>
          <a:lstStyle/>
          <a:p>
            <a:pPr marL="109537" indent="0">
              <a:buFont typeface="Wingdings 3" pitchFamily="18" charset="2"/>
              <a:buNone/>
              <a:defRPr/>
            </a:pPr>
            <a:r>
              <a:rPr lang="es-CO" sz="2800" i="1" dirty="0"/>
              <a:t> </a:t>
            </a:r>
            <a:endParaRPr lang="es-CO" sz="2400" dirty="0"/>
          </a:p>
          <a:p>
            <a:pPr>
              <a:defRPr/>
            </a:pPr>
            <a:r>
              <a:rPr lang="es-CO" sz="2600" dirty="0">
                <a:solidFill>
                  <a:srgbClr val="0B0101"/>
                </a:solidFill>
              </a:rPr>
              <a:t>No se recibió inventario de las Hojas de Vida de empleados activos e inactivos de la entidad.</a:t>
            </a:r>
          </a:p>
          <a:p>
            <a:pPr>
              <a:defRPr/>
            </a:pPr>
            <a:r>
              <a:rPr lang="es-CO" sz="2600" dirty="0">
                <a:solidFill>
                  <a:srgbClr val="0B0101"/>
                </a:solidFill>
              </a:rPr>
              <a:t>No se realizaron las Evaluaciones de Desempeño de los Empleados de Carrera Administrativa.</a:t>
            </a:r>
          </a:p>
          <a:p>
            <a:pPr>
              <a:defRPr/>
            </a:pPr>
            <a:r>
              <a:rPr lang="es-CO" sz="2600" dirty="0">
                <a:solidFill>
                  <a:srgbClr val="0B0101"/>
                </a:solidFill>
              </a:rPr>
              <a:t>No se evidencia Acto Administrativo de determinación del Organigrama de la Administración Municipal.</a:t>
            </a:r>
          </a:p>
          <a:p>
            <a:pPr>
              <a:defRPr/>
            </a:pPr>
            <a:r>
              <a:rPr lang="es-CO" sz="2600" dirty="0">
                <a:solidFill>
                  <a:srgbClr val="0B0101"/>
                </a:solidFill>
              </a:rPr>
              <a:t>No se entregó de manera actualizada el cálculo actuarial, ni los informes de PASIVOCOL, ni del FONPET. </a:t>
            </a:r>
          </a:p>
          <a:p>
            <a:pPr>
              <a:defRPr/>
            </a:pPr>
            <a:endParaRPr lang="es-CO" dirty="0"/>
          </a:p>
        </p:txBody>
      </p:sp>
      <p:sp>
        <p:nvSpPr>
          <p:cNvPr id="5" name="4 CuadroTexto"/>
          <p:cNvSpPr txBox="1"/>
          <p:nvPr/>
        </p:nvSpPr>
        <p:spPr>
          <a:xfrm>
            <a:off x="3995936" y="339388"/>
            <a:ext cx="4968552" cy="5847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s-CO" sz="3200" i="1" dirty="0">
                <a:ln w="18415" cmpd="sng">
                  <a:solidFill>
                    <a:srgbClr val="FFFFFF"/>
                  </a:solidFill>
                  <a:prstDash val="solid"/>
                </a:ln>
                <a:solidFill>
                  <a:srgbClr val="FFFFFF"/>
                </a:solidFill>
                <a:effectLst>
                  <a:outerShdw blurRad="63500" dir="3600000" algn="tl" rotWithShape="0">
                    <a:srgbClr val="000000">
                      <a:alpha val="70000"/>
                    </a:srgbClr>
                  </a:outerShdw>
                </a:effectLst>
              </a:rPr>
              <a:t>Gestión Administrativa</a:t>
            </a:r>
            <a:endParaRPr lang="es-CO"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contenido"/>
          <p:cNvSpPr>
            <a:spLocks noGrp="1"/>
          </p:cNvSpPr>
          <p:nvPr>
            <p:ph idx="1"/>
          </p:nvPr>
        </p:nvSpPr>
        <p:spPr/>
        <p:txBody>
          <a:bodyPr/>
          <a:lstStyle/>
          <a:p>
            <a:r>
              <a:rPr lang="es-CO" sz="2400" smtClean="0">
                <a:solidFill>
                  <a:srgbClr val="0B0101"/>
                </a:solidFill>
              </a:rPr>
              <a:t>No se ejecutó el Plan Anual de Capacitación.</a:t>
            </a:r>
            <a:endParaRPr lang="es-CO" sz="2000" smtClean="0">
              <a:solidFill>
                <a:srgbClr val="0B0101"/>
              </a:solidFill>
            </a:endParaRPr>
          </a:p>
          <a:p>
            <a:r>
              <a:rPr lang="es-CO" sz="2400" smtClean="0">
                <a:solidFill>
                  <a:srgbClr val="0B0101"/>
                </a:solidFill>
              </a:rPr>
              <a:t>No se mostró evidencia de inventario de bienes muebles e inmuebles ni del plan estratégico de informática y comunicaciones </a:t>
            </a:r>
            <a:endParaRPr lang="es-CO" sz="2000" smtClean="0">
              <a:solidFill>
                <a:srgbClr val="0B0101"/>
              </a:solidFill>
            </a:endParaRPr>
          </a:p>
          <a:p>
            <a:endParaRPr lang="es-CO" smtClean="0"/>
          </a:p>
        </p:txBody>
      </p:sp>
      <p:sp>
        <p:nvSpPr>
          <p:cNvPr id="5" name="4 CuadroTexto"/>
          <p:cNvSpPr txBox="1"/>
          <p:nvPr/>
        </p:nvSpPr>
        <p:spPr>
          <a:xfrm>
            <a:off x="3995936" y="339388"/>
            <a:ext cx="4968552" cy="5847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s-CO" sz="3200" i="1" dirty="0">
                <a:ln w="18415" cmpd="sng">
                  <a:solidFill>
                    <a:srgbClr val="FFFFFF"/>
                  </a:solidFill>
                  <a:prstDash val="solid"/>
                </a:ln>
                <a:solidFill>
                  <a:srgbClr val="FFFFFF"/>
                </a:solidFill>
                <a:effectLst>
                  <a:outerShdw blurRad="63500" dir="3600000" algn="tl" rotWithShape="0">
                    <a:srgbClr val="000000">
                      <a:alpha val="70000"/>
                    </a:srgbClr>
                  </a:outerShdw>
                </a:effectLst>
              </a:rPr>
              <a:t>Gestión Administrativa</a:t>
            </a:r>
            <a:endParaRPr lang="es-CO"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contenido"/>
          <p:cNvSpPr>
            <a:spLocks noGrp="1"/>
          </p:cNvSpPr>
          <p:nvPr>
            <p:ph idx="1"/>
          </p:nvPr>
        </p:nvSpPr>
        <p:spPr>
          <a:xfrm>
            <a:off x="457200" y="1196975"/>
            <a:ext cx="8578850" cy="4810125"/>
          </a:xfrm>
        </p:spPr>
        <p:txBody>
          <a:bodyPr/>
          <a:lstStyle/>
          <a:p>
            <a:r>
              <a:rPr lang="es-CO" sz="2600" b="1" smtClean="0">
                <a:solidFill>
                  <a:srgbClr val="0B0101"/>
                </a:solidFill>
              </a:rPr>
              <a:t>NO se recibió el inventario de los procesos </a:t>
            </a:r>
            <a:r>
              <a:rPr lang="es-CO" sz="2600" smtClean="0">
                <a:solidFill>
                  <a:srgbClr val="0B0101"/>
                </a:solidFill>
              </a:rPr>
              <a:t>que cursan contra el municipio en  diferentes juzgados municipales y en los juzgados administrativos del Distrito de  Barranquilla.</a:t>
            </a:r>
          </a:p>
          <a:p>
            <a:r>
              <a:rPr lang="es-CO" sz="2600" smtClean="0">
                <a:solidFill>
                  <a:srgbClr val="0B0101"/>
                </a:solidFill>
              </a:rPr>
              <a:t>No se recibieron los expedientes de procesos Ordinarios Laborales, ejecutivos laborales, ni ejecutivos contractuales</a:t>
            </a:r>
            <a:r>
              <a:rPr lang="es-CO" sz="2600" b="1" smtClean="0">
                <a:solidFill>
                  <a:srgbClr val="0B0101"/>
                </a:solidFill>
              </a:rPr>
              <a:t>. </a:t>
            </a:r>
            <a:r>
              <a:rPr lang="es-CO" sz="2600" smtClean="0">
                <a:solidFill>
                  <a:srgbClr val="0B0101"/>
                </a:solidFill>
              </a:rPr>
              <a:t>Al parecer no se  ejerció la defensa jurídica de la entidad</a:t>
            </a:r>
          </a:p>
          <a:p>
            <a:r>
              <a:rPr lang="es-CO" sz="2600" smtClean="0">
                <a:solidFill>
                  <a:srgbClr val="0B0101"/>
                </a:solidFill>
              </a:rPr>
              <a:t>Por orden judicial se viene </a:t>
            </a:r>
            <a:r>
              <a:rPr lang="es-CO" sz="2600" b="1" smtClean="0">
                <a:solidFill>
                  <a:srgbClr val="0B0101"/>
                </a:solidFill>
              </a:rPr>
              <a:t>embargando</a:t>
            </a:r>
            <a:r>
              <a:rPr lang="es-CO" sz="2600" smtClean="0">
                <a:solidFill>
                  <a:srgbClr val="0B0101"/>
                </a:solidFill>
              </a:rPr>
              <a:t> la cuenta receptora de los recursos del</a:t>
            </a:r>
            <a:r>
              <a:rPr lang="es-CO" sz="2600" b="1" smtClean="0">
                <a:solidFill>
                  <a:srgbClr val="0B0101"/>
                </a:solidFill>
              </a:rPr>
              <a:t> SGP </a:t>
            </a:r>
            <a:r>
              <a:rPr lang="es-CO" sz="2600" smtClean="0">
                <a:solidFill>
                  <a:srgbClr val="0B0101"/>
                </a:solidFill>
              </a:rPr>
              <a:t>y entre enero – marzo de 2012, se han ordenado embargos por una suma superior a  </a:t>
            </a:r>
            <a:r>
              <a:rPr lang="es-CO" sz="2600" b="1" smtClean="0">
                <a:solidFill>
                  <a:srgbClr val="0B0101"/>
                </a:solidFill>
              </a:rPr>
              <a:t>$200 Millones</a:t>
            </a:r>
            <a:r>
              <a:rPr lang="es-CO" sz="2600" smtClean="0"/>
              <a:t>.</a:t>
            </a:r>
          </a:p>
          <a:p>
            <a:r>
              <a:rPr lang="es-CO" i="1" smtClean="0"/>
              <a:t> </a:t>
            </a:r>
            <a:endParaRPr lang="es-CO" smtClean="0"/>
          </a:p>
          <a:p>
            <a:endParaRPr lang="es-CO" smtClean="0"/>
          </a:p>
        </p:txBody>
      </p:sp>
      <p:sp>
        <p:nvSpPr>
          <p:cNvPr id="4" name="3 CuadroTexto"/>
          <p:cNvSpPr txBox="1"/>
          <p:nvPr/>
        </p:nvSpPr>
        <p:spPr>
          <a:xfrm>
            <a:off x="3995936" y="339388"/>
            <a:ext cx="4968552" cy="5847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s-CO" sz="3200" i="1" dirty="0">
                <a:ln w="18415" cmpd="sng">
                  <a:solidFill>
                    <a:srgbClr val="FFFFFF"/>
                  </a:solidFill>
                  <a:prstDash val="solid"/>
                </a:ln>
                <a:solidFill>
                  <a:srgbClr val="FFFFFF"/>
                </a:solidFill>
                <a:effectLst>
                  <a:outerShdw blurRad="63500" dir="3600000" algn="tl" rotWithShape="0">
                    <a:srgbClr val="000000">
                      <a:alpha val="70000"/>
                    </a:srgbClr>
                  </a:outerShdw>
                </a:effectLst>
              </a:rPr>
              <a:t>Gestión Jurídica</a:t>
            </a:r>
            <a:endParaRPr lang="es-CO"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827088" y="1773238"/>
          <a:ext cx="7345362" cy="3455987"/>
        </p:xfrm>
        <a:graphic>
          <a:graphicData uri="http://schemas.openxmlformats.org/drawingml/2006/table">
            <a:tbl>
              <a:tblPr>
                <a:tableStyleId>{5C22544A-7EE6-4342-B048-85BDC9FD1C3A}</a:tableStyleId>
              </a:tblPr>
              <a:tblGrid>
                <a:gridCol w="4608855"/>
                <a:gridCol w="2736507"/>
              </a:tblGrid>
              <a:tr h="1026821">
                <a:tc>
                  <a:txBody>
                    <a:bodyPr/>
                    <a:lstStyle/>
                    <a:p>
                      <a:pPr algn="ctr" fontAlgn="ctr">
                        <a:lnSpc>
                          <a:spcPct val="115000"/>
                        </a:lnSpc>
                        <a:spcAft>
                          <a:spcPts val="0"/>
                        </a:spcAft>
                      </a:pPr>
                      <a:r>
                        <a:rPr lang="es-CO" sz="2400" b="1" kern="1200" dirty="0">
                          <a:solidFill>
                            <a:srgbClr val="0B0101"/>
                          </a:solidFill>
                          <a:effectLst/>
                        </a:rPr>
                        <a:t>EJECUTIVOS LABORALES </a:t>
                      </a:r>
                      <a:endParaRPr lang="es-CO" sz="2000" b="1" dirty="0">
                        <a:solidFill>
                          <a:srgbClr val="0B0101"/>
                        </a:solidFill>
                        <a:effectLst/>
                        <a:latin typeface="Calibri"/>
                        <a:ea typeface="Calibri"/>
                        <a:cs typeface="Times New Roman"/>
                      </a:endParaRPr>
                    </a:p>
                  </a:txBody>
                  <a:tcPr marL="68585" marR="68585" marT="0" marB="0"/>
                </a:tc>
                <a:tc>
                  <a:txBody>
                    <a:bodyPr/>
                    <a:lstStyle/>
                    <a:p>
                      <a:pPr algn="r" fontAlgn="ctr">
                        <a:lnSpc>
                          <a:spcPct val="115000"/>
                        </a:lnSpc>
                        <a:spcAft>
                          <a:spcPts val="0"/>
                        </a:spcAft>
                      </a:pPr>
                      <a:r>
                        <a:rPr lang="es-CO" sz="2400" b="1" kern="1200">
                          <a:solidFill>
                            <a:srgbClr val="0B0101"/>
                          </a:solidFill>
                          <a:effectLst/>
                        </a:rPr>
                        <a:t>$813.581.828</a:t>
                      </a:r>
                      <a:endParaRPr lang="es-CO" sz="2000" b="1">
                        <a:solidFill>
                          <a:srgbClr val="0B0101"/>
                        </a:solidFill>
                        <a:effectLst/>
                        <a:latin typeface="Calibri"/>
                        <a:ea typeface="Calibri"/>
                        <a:cs typeface="Times New Roman"/>
                      </a:endParaRPr>
                    </a:p>
                  </a:txBody>
                  <a:tcPr marL="68585" marR="68585" marT="0" marB="0"/>
                </a:tc>
              </a:tr>
              <a:tr h="1214583">
                <a:tc>
                  <a:txBody>
                    <a:bodyPr/>
                    <a:lstStyle/>
                    <a:p>
                      <a:pPr algn="ctr" fontAlgn="ctr">
                        <a:lnSpc>
                          <a:spcPct val="115000"/>
                        </a:lnSpc>
                        <a:spcAft>
                          <a:spcPts val="0"/>
                        </a:spcAft>
                      </a:pPr>
                      <a:r>
                        <a:rPr lang="es-CO" sz="2400" b="1" kern="1200" dirty="0">
                          <a:solidFill>
                            <a:srgbClr val="0B0101"/>
                          </a:solidFill>
                          <a:effectLst/>
                        </a:rPr>
                        <a:t>EJECUTIVOS ORDINARIOS</a:t>
                      </a:r>
                      <a:endParaRPr lang="es-CO" sz="2000" b="1" dirty="0">
                        <a:solidFill>
                          <a:srgbClr val="0B0101"/>
                        </a:solidFill>
                        <a:effectLst/>
                        <a:latin typeface="Calibri"/>
                        <a:ea typeface="Calibri"/>
                        <a:cs typeface="Times New Roman"/>
                      </a:endParaRPr>
                    </a:p>
                  </a:txBody>
                  <a:tcPr marL="68585" marR="68585" marT="0" marB="0"/>
                </a:tc>
                <a:tc>
                  <a:txBody>
                    <a:bodyPr/>
                    <a:lstStyle/>
                    <a:p>
                      <a:pPr algn="r" fontAlgn="ctr">
                        <a:lnSpc>
                          <a:spcPct val="115000"/>
                        </a:lnSpc>
                        <a:spcAft>
                          <a:spcPts val="0"/>
                        </a:spcAft>
                      </a:pPr>
                      <a:r>
                        <a:rPr lang="es-CO" sz="2400" b="1" kern="1200" dirty="0">
                          <a:solidFill>
                            <a:srgbClr val="0B0101"/>
                          </a:solidFill>
                          <a:effectLst/>
                        </a:rPr>
                        <a:t>$2.477.276.194</a:t>
                      </a:r>
                      <a:endParaRPr lang="es-CO" sz="2000" b="1" dirty="0">
                        <a:solidFill>
                          <a:srgbClr val="0B0101"/>
                        </a:solidFill>
                        <a:effectLst/>
                        <a:latin typeface="Calibri"/>
                        <a:ea typeface="Calibri"/>
                        <a:cs typeface="Times New Roman"/>
                      </a:endParaRPr>
                    </a:p>
                  </a:txBody>
                  <a:tcPr marL="68585" marR="68585" marT="0" marB="0"/>
                </a:tc>
              </a:tr>
              <a:tr h="1214583">
                <a:tc>
                  <a:txBody>
                    <a:bodyPr/>
                    <a:lstStyle/>
                    <a:p>
                      <a:pPr algn="ctr" fontAlgn="ctr">
                        <a:lnSpc>
                          <a:spcPct val="115000"/>
                        </a:lnSpc>
                        <a:spcAft>
                          <a:spcPts val="0"/>
                        </a:spcAft>
                      </a:pPr>
                      <a:r>
                        <a:rPr lang="es-CO" sz="2400" b="1" kern="1200">
                          <a:solidFill>
                            <a:srgbClr val="0B0101"/>
                          </a:solidFill>
                          <a:effectLst/>
                        </a:rPr>
                        <a:t>TOTAL PROCESOS </a:t>
                      </a:r>
                      <a:endParaRPr lang="es-CO" sz="2000" b="1">
                        <a:solidFill>
                          <a:srgbClr val="0B0101"/>
                        </a:solidFill>
                        <a:effectLst/>
                        <a:latin typeface="Calibri"/>
                        <a:ea typeface="Calibri"/>
                        <a:cs typeface="Times New Roman"/>
                      </a:endParaRPr>
                    </a:p>
                  </a:txBody>
                  <a:tcPr marL="68585" marR="68585" marT="0" marB="0"/>
                </a:tc>
                <a:tc>
                  <a:txBody>
                    <a:bodyPr/>
                    <a:lstStyle/>
                    <a:p>
                      <a:pPr algn="r" fontAlgn="ctr">
                        <a:lnSpc>
                          <a:spcPct val="115000"/>
                        </a:lnSpc>
                        <a:spcAft>
                          <a:spcPts val="0"/>
                        </a:spcAft>
                      </a:pPr>
                      <a:r>
                        <a:rPr lang="es-CO" sz="2400" b="1" kern="1200" dirty="0">
                          <a:solidFill>
                            <a:srgbClr val="0B0101"/>
                          </a:solidFill>
                          <a:effectLst/>
                        </a:rPr>
                        <a:t>$3.290.858.022</a:t>
                      </a:r>
                      <a:endParaRPr lang="es-CO" sz="2000" b="1" dirty="0">
                        <a:solidFill>
                          <a:srgbClr val="0B0101"/>
                        </a:solidFill>
                        <a:effectLst/>
                        <a:latin typeface="Calibri"/>
                        <a:ea typeface="Calibri"/>
                        <a:cs typeface="Times New Roman"/>
                      </a:endParaRPr>
                    </a:p>
                  </a:txBody>
                  <a:tcPr marL="68585" marR="68585" marT="0" marB="0"/>
                </a:tc>
              </a:tr>
            </a:tbl>
          </a:graphicData>
        </a:graphic>
      </p:graphicFrame>
      <p:sp>
        <p:nvSpPr>
          <p:cNvPr id="7" name="6 CuadroTexto"/>
          <p:cNvSpPr txBox="1"/>
          <p:nvPr/>
        </p:nvSpPr>
        <p:spPr>
          <a:xfrm>
            <a:off x="3203848" y="332656"/>
            <a:ext cx="5940152" cy="10156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CO" sz="2000" b="1" dirty="0">
                <a:ln w="18415" cmpd="sng">
                  <a:solidFill>
                    <a:srgbClr val="FFFFFF"/>
                  </a:solidFill>
                  <a:prstDash val="solid"/>
                </a:ln>
                <a:solidFill>
                  <a:srgbClr val="FFFFFF"/>
                </a:solidFill>
                <a:effectLst>
                  <a:outerShdw blurRad="63500" dir="3600000" algn="tl" rotWithShape="0">
                    <a:srgbClr val="000000">
                      <a:alpha val="70000"/>
                    </a:srgbClr>
                  </a:outerShdw>
                </a:effectLst>
              </a:rPr>
              <a:t>ESTIMACIÓN DE LOS EMBARGOS DECRETADOS CONTRA RECURSOS FINANCIEROS DEL MUNICIPIO:</a:t>
            </a:r>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contenido"/>
          <p:cNvSpPr>
            <a:spLocks noGrp="1"/>
          </p:cNvSpPr>
          <p:nvPr>
            <p:ph idx="1"/>
          </p:nvPr>
        </p:nvSpPr>
        <p:spPr>
          <a:xfrm>
            <a:off x="457200" y="1268413"/>
            <a:ext cx="8362950" cy="4968875"/>
          </a:xfrm>
        </p:spPr>
        <p:txBody>
          <a:bodyPr/>
          <a:lstStyle/>
          <a:p>
            <a:r>
              <a:rPr lang="es-CO" smtClean="0">
                <a:solidFill>
                  <a:srgbClr val="0B0101"/>
                </a:solidFill>
              </a:rPr>
              <a:t>No se recibieron archivos de Gestión por Dependencias.</a:t>
            </a:r>
          </a:p>
          <a:p>
            <a:r>
              <a:rPr lang="es-CO" smtClean="0">
                <a:solidFill>
                  <a:srgbClr val="0B0101"/>
                </a:solidFill>
              </a:rPr>
              <a:t>No se recibieron Tablas de Retención Documental.</a:t>
            </a:r>
          </a:p>
          <a:p>
            <a:r>
              <a:rPr lang="es-CO" smtClean="0">
                <a:solidFill>
                  <a:srgbClr val="0B0101"/>
                </a:solidFill>
              </a:rPr>
              <a:t>No existe un Archivo General Organizado.</a:t>
            </a:r>
          </a:p>
          <a:p>
            <a:r>
              <a:rPr lang="es-CO" smtClean="0">
                <a:solidFill>
                  <a:srgbClr val="0B0101"/>
                </a:solidFill>
              </a:rPr>
              <a:t>No se avanzo en la aplicabilidad de la Ley de Archivo.</a:t>
            </a:r>
          </a:p>
          <a:p>
            <a:r>
              <a:rPr lang="es-CO" smtClean="0">
                <a:solidFill>
                  <a:srgbClr val="0B0101"/>
                </a:solidFill>
              </a:rPr>
              <a:t>El Municipio de Juan de Acosta está calificado, por la Procuraduría General de la Nación, con un Nivel de Alerta Alto en el componente de Administración de la Información.</a:t>
            </a:r>
          </a:p>
          <a:p>
            <a:endParaRPr lang="es-CO" smtClean="0"/>
          </a:p>
        </p:txBody>
      </p:sp>
      <p:sp>
        <p:nvSpPr>
          <p:cNvPr id="5" name="4 CuadroTexto"/>
          <p:cNvSpPr txBox="1"/>
          <p:nvPr/>
        </p:nvSpPr>
        <p:spPr>
          <a:xfrm>
            <a:off x="3203848" y="332656"/>
            <a:ext cx="5940152" cy="76944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CO" sz="4400" b="1" dirty="0">
                <a:ln w="18415" cmpd="sng">
                  <a:solidFill>
                    <a:srgbClr val="FFFFFF"/>
                  </a:solidFill>
                  <a:prstDash val="solid"/>
                </a:ln>
                <a:solidFill>
                  <a:srgbClr val="FFFFFF"/>
                </a:solidFill>
                <a:effectLst>
                  <a:outerShdw blurRad="63500" dir="3600000" algn="tl" rotWithShape="0">
                    <a:srgbClr val="000000">
                      <a:alpha val="70000"/>
                    </a:srgbClr>
                  </a:outerShdw>
                </a:effectLst>
              </a:rPr>
              <a:t>Gestión documental</a:t>
            </a:r>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539750" y="765175"/>
            <a:ext cx="8424863" cy="4751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36867" name="1 Marcador de contenido"/>
          <p:cNvSpPr>
            <a:spLocks noGrp="1"/>
          </p:cNvSpPr>
          <p:nvPr>
            <p:ph idx="1"/>
          </p:nvPr>
        </p:nvSpPr>
        <p:spPr>
          <a:xfrm>
            <a:off x="323850" y="1412875"/>
            <a:ext cx="8604250" cy="3459163"/>
          </a:xfrm>
        </p:spPr>
        <p:txBody>
          <a:bodyPr/>
          <a:lstStyle/>
          <a:p>
            <a:pPr algn="ctr"/>
            <a:r>
              <a:rPr lang="es-CO" sz="4800" b="1" smtClean="0">
                <a:solidFill>
                  <a:srgbClr val="FFFFFF"/>
                </a:solidFill>
              </a:rPr>
              <a:t>DIAGNÓSTICO DE LA SITUACIÓN ENCONTRADA  EL 1 DE ENERO DE 2.012 Y ACCIONES EMPRENDIDAS</a:t>
            </a:r>
            <a:endParaRPr lang="es-CO" sz="4800" smtClean="0">
              <a:solidFill>
                <a:srgbClr val="FFFFFF"/>
              </a:solidFill>
            </a:endParaRPr>
          </a:p>
          <a:p>
            <a:pPr algn="ctr"/>
            <a:endParaRPr lang="es-CO" smtClean="0"/>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contenido"/>
          <p:cNvSpPr>
            <a:spLocks noGrp="1"/>
          </p:cNvSpPr>
          <p:nvPr>
            <p:ph idx="1"/>
          </p:nvPr>
        </p:nvSpPr>
        <p:spPr/>
        <p:txBody>
          <a:bodyPr/>
          <a:lstStyle/>
          <a:p>
            <a:pPr lvl="2"/>
            <a:r>
              <a:rPr lang="es-CO" sz="2400" b="1" i="1" smtClean="0">
                <a:solidFill>
                  <a:srgbClr val="0B0101"/>
                </a:solidFill>
              </a:rPr>
              <a:t>Formulación, Aprobación y Ejecución Plan de Desarrollo Municipal </a:t>
            </a:r>
            <a:endParaRPr lang="es-CO" sz="2000" smtClean="0">
              <a:solidFill>
                <a:srgbClr val="0B0101"/>
              </a:solidFill>
            </a:endParaRPr>
          </a:p>
          <a:p>
            <a:pPr lvl="2"/>
            <a:r>
              <a:rPr lang="es-CO" sz="2400" b="1" i="1" smtClean="0">
                <a:solidFill>
                  <a:srgbClr val="0B0101"/>
                </a:solidFill>
              </a:rPr>
              <a:t>Esquema Ordenamiento Territorial </a:t>
            </a:r>
            <a:endParaRPr lang="es-CO" sz="2000" smtClean="0">
              <a:solidFill>
                <a:srgbClr val="0B0101"/>
              </a:solidFill>
            </a:endParaRPr>
          </a:p>
          <a:p>
            <a:pPr lvl="2"/>
            <a:r>
              <a:rPr lang="es-CO" sz="2400" b="1" i="1" smtClean="0">
                <a:solidFill>
                  <a:srgbClr val="0B0101"/>
                </a:solidFill>
              </a:rPr>
              <a:t>Participación Comunitaria </a:t>
            </a:r>
            <a:endParaRPr lang="es-CO" sz="2000" smtClean="0">
              <a:solidFill>
                <a:srgbClr val="0B0101"/>
              </a:solidFill>
            </a:endParaRPr>
          </a:p>
          <a:p>
            <a:pPr lvl="2"/>
            <a:r>
              <a:rPr lang="es-CO" sz="2400" b="1" i="1" smtClean="0">
                <a:solidFill>
                  <a:srgbClr val="0B0101"/>
                </a:solidFill>
              </a:rPr>
              <a:t>Gestión Sectorial</a:t>
            </a:r>
            <a:endParaRPr lang="es-CO" sz="2000" smtClean="0">
              <a:solidFill>
                <a:srgbClr val="0B0101"/>
              </a:solidFill>
            </a:endParaRPr>
          </a:p>
          <a:p>
            <a:pPr lvl="3"/>
            <a:r>
              <a:rPr lang="es-CO" sz="2000" b="1" i="1" smtClean="0">
                <a:solidFill>
                  <a:srgbClr val="0B0101"/>
                </a:solidFill>
              </a:rPr>
              <a:t>Educación. </a:t>
            </a:r>
            <a:endParaRPr lang="es-CO" sz="1800" smtClean="0">
              <a:solidFill>
                <a:srgbClr val="0B0101"/>
              </a:solidFill>
            </a:endParaRPr>
          </a:p>
          <a:p>
            <a:pPr lvl="3"/>
            <a:r>
              <a:rPr lang="es-CO" sz="2000" b="1" i="1" smtClean="0">
                <a:solidFill>
                  <a:srgbClr val="0B0101"/>
                </a:solidFill>
              </a:rPr>
              <a:t>Salud</a:t>
            </a:r>
            <a:endParaRPr lang="es-CO" sz="1800" smtClean="0">
              <a:solidFill>
                <a:srgbClr val="0B0101"/>
              </a:solidFill>
            </a:endParaRPr>
          </a:p>
          <a:p>
            <a:pPr lvl="3"/>
            <a:r>
              <a:rPr lang="es-CO" sz="2000" b="1" i="1" smtClean="0">
                <a:solidFill>
                  <a:srgbClr val="0B0101"/>
                </a:solidFill>
              </a:rPr>
              <a:t>Deporte</a:t>
            </a:r>
            <a:endParaRPr lang="es-CO" sz="1800" smtClean="0">
              <a:solidFill>
                <a:srgbClr val="0B0101"/>
              </a:solidFill>
            </a:endParaRPr>
          </a:p>
          <a:p>
            <a:pPr lvl="3"/>
            <a:r>
              <a:rPr lang="es-CO" sz="2000" b="1" i="1" smtClean="0">
                <a:solidFill>
                  <a:srgbClr val="0B0101"/>
                </a:solidFill>
              </a:rPr>
              <a:t>Cultura y Patrimonio</a:t>
            </a:r>
            <a:endParaRPr lang="es-CO" sz="1800" smtClean="0">
              <a:solidFill>
                <a:srgbClr val="0B0101"/>
              </a:solidFill>
            </a:endParaRPr>
          </a:p>
          <a:p>
            <a:pPr lvl="3"/>
            <a:r>
              <a:rPr lang="es-CO" sz="2000" b="1" i="1" smtClean="0">
                <a:solidFill>
                  <a:srgbClr val="0B0101"/>
                </a:solidFill>
              </a:rPr>
              <a:t>Desarrollo Agropecuario y Turismo</a:t>
            </a:r>
            <a:endParaRPr lang="es-CO" sz="1800" smtClean="0">
              <a:solidFill>
                <a:srgbClr val="0B0101"/>
              </a:solidFill>
            </a:endParaRPr>
          </a:p>
          <a:p>
            <a:pPr lvl="3"/>
            <a:r>
              <a:rPr lang="es-CO" sz="2000" b="1" i="1" smtClean="0">
                <a:solidFill>
                  <a:srgbClr val="0B0101"/>
                </a:solidFill>
              </a:rPr>
              <a:t>Medio Ambiente y Riesgo  </a:t>
            </a:r>
            <a:endParaRPr lang="es-CO" sz="1800" smtClean="0">
              <a:solidFill>
                <a:srgbClr val="0B0101"/>
              </a:solidFill>
            </a:endParaRPr>
          </a:p>
          <a:p>
            <a:pPr lvl="3"/>
            <a:r>
              <a:rPr lang="es-CO" sz="2000" b="1" i="1" smtClean="0">
                <a:solidFill>
                  <a:srgbClr val="0B0101"/>
                </a:solidFill>
              </a:rPr>
              <a:t>Poblacional (Infancia y Adolescencia, juventud, mujer, adulto mayor, discapacitados y desplazados)</a:t>
            </a:r>
            <a:endParaRPr lang="es-CO" sz="1800" smtClean="0">
              <a:solidFill>
                <a:srgbClr val="0B0101"/>
              </a:solidFill>
            </a:endParaRPr>
          </a:p>
          <a:p>
            <a:r>
              <a:rPr lang="es-CO" sz="2800" b="1" i="1" smtClean="0"/>
              <a:t> </a:t>
            </a:r>
            <a:endParaRPr lang="es-CO" sz="2400" smtClean="0"/>
          </a:p>
        </p:txBody>
      </p:sp>
      <p:sp>
        <p:nvSpPr>
          <p:cNvPr id="7" name="6 CuadroTexto"/>
          <p:cNvSpPr txBox="1"/>
          <p:nvPr/>
        </p:nvSpPr>
        <p:spPr>
          <a:xfrm>
            <a:off x="4067944" y="332655"/>
            <a:ext cx="5076056"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CO"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Gestión de Desarrollo Territorial </a:t>
            </a: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1476375" y="596900"/>
            <a:ext cx="7127875"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1267" name="1 Marcador de contenido"/>
          <p:cNvSpPr>
            <a:spLocks noGrp="1"/>
          </p:cNvSpPr>
          <p:nvPr>
            <p:ph idx="1"/>
          </p:nvPr>
        </p:nvSpPr>
        <p:spPr>
          <a:xfrm>
            <a:off x="4284663" y="4724400"/>
            <a:ext cx="4608512" cy="1152525"/>
          </a:xfrm>
        </p:spPr>
        <p:txBody>
          <a:bodyPr/>
          <a:lstStyle/>
          <a:p>
            <a:pPr marL="107950" indent="0" algn="ctr">
              <a:buFont typeface="Wingdings 3" pitchFamily="18" charset="2"/>
              <a:buNone/>
            </a:pPr>
            <a:r>
              <a:rPr lang="es-CO" sz="7000" b="1" smtClean="0"/>
              <a:t>100 días  </a:t>
            </a:r>
          </a:p>
        </p:txBody>
      </p:sp>
      <p:sp>
        <p:nvSpPr>
          <p:cNvPr id="5" name="2 CuadroTexto"/>
          <p:cNvSpPr txBox="1">
            <a:spLocks noGrp="1" noChangeArrowheads="1"/>
          </p:cNvSpPr>
          <p:nvPr>
            <p:ph type="title"/>
          </p:nvPr>
        </p:nvSpPr>
        <p:spPr bwMode="auto">
          <a:xfrm>
            <a:off x="1979712" y="790194"/>
            <a:ext cx="5688632" cy="769441"/>
          </a:xfrm>
          <a:ln>
            <a:miter lim="800000"/>
            <a:headEnd/>
            <a:tailEnd/>
          </a:ln>
        </p:spPr>
        <p:txBody>
          <a:bodyPr wrap="square">
            <a:spAutoFit/>
          </a:bodyPr>
          <a:lstStyle/>
          <a:p>
            <a:pPr algn="ctr">
              <a:defRPr/>
            </a:pPr>
            <a:r>
              <a:rPr lang="es-MX" sz="4400" dirty="0" smtClean="0">
                <a:solidFill>
                  <a:srgbClr val="FFFFFF"/>
                </a:solidFill>
                <a:latin typeface="Arial" pitchFamily="34" charset="0"/>
                <a:cs typeface="Arial" pitchFamily="34" charset="0"/>
              </a:rPr>
              <a:t>Informe de Gestión</a:t>
            </a:r>
            <a:endParaRPr lang="es-CO" sz="4400" dirty="0">
              <a:solidFill>
                <a:srgbClr val="FFFFFF"/>
              </a:solidFill>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contenido"/>
          <p:cNvSpPr>
            <a:spLocks noGrp="1"/>
          </p:cNvSpPr>
          <p:nvPr>
            <p:ph idx="1"/>
          </p:nvPr>
        </p:nvSpPr>
        <p:spPr/>
        <p:txBody>
          <a:bodyPr/>
          <a:lstStyle/>
          <a:p>
            <a:pPr lvl="1"/>
            <a:r>
              <a:rPr lang="es-CO" sz="2400" b="1" i="1" smtClean="0">
                <a:solidFill>
                  <a:srgbClr val="0B0101"/>
                </a:solidFill>
              </a:rPr>
              <a:t>Gestión Financiera </a:t>
            </a:r>
            <a:endParaRPr lang="es-CO" sz="2000" smtClean="0">
              <a:solidFill>
                <a:srgbClr val="0B0101"/>
              </a:solidFill>
            </a:endParaRPr>
          </a:p>
          <a:p>
            <a:pPr lvl="2"/>
            <a:r>
              <a:rPr lang="es-CO" sz="2400" b="1" i="1" smtClean="0">
                <a:solidFill>
                  <a:srgbClr val="0B0101"/>
                </a:solidFill>
              </a:rPr>
              <a:t>Gestión Tributaria </a:t>
            </a:r>
            <a:endParaRPr lang="es-CO" sz="2000" smtClean="0">
              <a:solidFill>
                <a:srgbClr val="0B0101"/>
              </a:solidFill>
            </a:endParaRPr>
          </a:p>
          <a:p>
            <a:pPr lvl="2"/>
            <a:r>
              <a:rPr lang="es-CO" sz="2400" b="1" i="1" smtClean="0">
                <a:solidFill>
                  <a:srgbClr val="0B0101"/>
                </a:solidFill>
              </a:rPr>
              <a:t>Gestión Presupuestal</a:t>
            </a:r>
            <a:endParaRPr lang="es-CO" sz="2000" smtClean="0">
              <a:solidFill>
                <a:srgbClr val="0B0101"/>
              </a:solidFill>
            </a:endParaRPr>
          </a:p>
          <a:p>
            <a:pPr lvl="2"/>
            <a:r>
              <a:rPr lang="es-CO" sz="2400" b="1" i="1" smtClean="0">
                <a:solidFill>
                  <a:srgbClr val="0B0101"/>
                </a:solidFill>
              </a:rPr>
              <a:t>Gestión Tesorería</a:t>
            </a:r>
            <a:endParaRPr lang="es-CO" sz="2000" smtClean="0">
              <a:solidFill>
                <a:srgbClr val="0B0101"/>
              </a:solidFill>
            </a:endParaRPr>
          </a:p>
          <a:p>
            <a:pPr lvl="2"/>
            <a:r>
              <a:rPr lang="es-CO" sz="2400" b="1" i="1" smtClean="0">
                <a:solidFill>
                  <a:srgbClr val="0B0101"/>
                </a:solidFill>
              </a:rPr>
              <a:t>Gestión Contable </a:t>
            </a:r>
            <a:endParaRPr lang="es-CO" sz="2000" smtClean="0">
              <a:solidFill>
                <a:srgbClr val="0B0101"/>
              </a:solidFill>
            </a:endParaRPr>
          </a:p>
          <a:p>
            <a:r>
              <a:rPr lang="es-CO" sz="2800" b="1" smtClean="0">
                <a:solidFill>
                  <a:srgbClr val="0B0101"/>
                </a:solidFill>
              </a:rPr>
              <a:t> </a:t>
            </a:r>
            <a:endParaRPr lang="es-CO" sz="2400" smtClean="0">
              <a:solidFill>
                <a:srgbClr val="0B0101"/>
              </a:solidFill>
            </a:endParaRPr>
          </a:p>
          <a:p>
            <a:pPr lvl="1"/>
            <a:r>
              <a:rPr lang="es-CO" sz="2400" b="1" i="1" smtClean="0">
                <a:solidFill>
                  <a:srgbClr val="0B0101"/>
                </a:solidFill>
              </a:rPr>
              <a:t>Gestión Administrativa </a:t>
            </a:r>
            <a:endParaRPr lang="es-CO" sz="2000" smtClean="0">
              <a:solidFill>
                <a:srgbClr val="0B0101"/>
              </a:solidFill>
            </a:endParaRPr>
          </a:p>
          <a:p>
            <a:pPr lvl="2"/>
            <a:r>
              <a:rPr lang="es-CO" sz="2400" b="1" i="1" smtClean="0">
                <a:solidFill>
                  <a:srgbClr val="0B0101"/>
                </a:solidFill>
              </a:rPr>
              <a:t>Recursos Humanos</a:t>
            </a:r>
            <a:endParaRPr lang="es-CO" sz="2000" smtClean="0">
              <a:solidFill>
                <a:srgbClr val="0B0101"/>
              </a:solidFill>
            </a:endParaRPr>
          </a:p>
          <a:p>
            <a:pPr lvl="2"/>
            <a:r>
              <a:rPr lang="es-CO" sz="2400" b="1" i="1" smtClean="0">
                <a:solidFill>
                  <a:srgbClr val="0B0101"/>
                </a:solidFill>
              </a:rPr>
              <a:t>Recursos Físicos y Tecnológicos  </a:t>
            </a:r>
            <a:endParaRPr lang="es-CO" sz="2000" smtClean="0">
              <a:solidFill>
                <a:srgbClr val="0B0101"/>
              </a:solidFill>
            </a:endParaRPr>
          </a:p>
          <a:p>
            <a:endParaRPr lang="es-CO" sz="2400" smtClean="0">
              <a:solidFill>
                <a:srgbClr val="0B0101"/>
              </a:solidFill>
            </a:endParaRPr>
          </a:p>
          <a:p>
            <a:endParaRPr lang="es-CO" smtClean="0"/>
          </a:p>
          <a:p>
            <a:endParaRPr lang="es-CO" smtClean="0"/>
          </a:p>
        </p:txBody>
      </p:sp>
      <p:sp>
        <p:nvSpPr>
          <p:cNvPr id="5" name="4 CuadroTexto"/>
          <p:cNvSpPr txBox="1"/>
          <p:nvPr/>
        </p:nvSpPr>
        <p:spPr>
          <a:xfrm>
            <a:off x="4067944" y="332655"/>
            <a:ext cx="5076056"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CO"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Gestión de Desarrollo Territorial </a:t>
            </a:r>
          </a:p>
        </p:txBody>
      </p:sp>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contenido"/>
          <p:cNvSpPr>
            <a:spLocks noGrp="1"/>
          </p:cNvSpPr>
          <p:nvPr>
            <p:ph idx="1"/>
          </p:nvPr>
        </p:nvSpPr>
        <p:spPr/>
        <p:txBody>
          <a:bodyPr/>
          <a:lstStyle/>
          <a:p>
            <a:pPr lvl="1"/>
            <a:r>
              <a:rPr lang="es-CO" sz="2400" b="1" i="1" smtClean="0">
                <a:solidFill>
                  <a:srgbClr val="0B0101"/>
                </a:solidFill>
              </a:rPr>
              <a:t>Gestión Jurídica</a:t>
            </a:r>
            <a:endParaRPr lang="es-CO" sz="2000" smtClean="0">
              <a:solidFill>
                <a:srgbClr val="0B0101"/>
              </a:solidFill>
            </a:endParaRPr>
          </a:p>
          <a:p>
            <a:pPr lvl="2"/>
            <a:r>
              <a:rPr lang="es-CO" sz="2400" b="1" i="1" smtClean="0">
                <a:solidFill>
                  <a:srgbClr val="0B0101"/>
                </a:solidFill>
              </a:rPr>
              <a:t>Gestión Contractual</a:t>
            </a:r>
            <a:endParaRPr lang="es-CO" sz="2000" smtClean="0">
              <a:solidFill>
                <a:srgbClr val="0B0101"/>
              </a:solidFill>
            </a:endParaRPr>
          </a:p>
          <a:p>
            <a:pPr lvl="2"/>
            <a:r>
              <a:rPr lang="es-CO" sz="2400" b="1" i="1" smtClean="0">
                <a:solidFill>
                  <a:srgbClr val="0B0101"/>
                </a:solidFill>
              </a:rPr>
              <a:t>Defensa Jurídica </a:t>
            </a:r>
            <a:endParaRPr lang="es-CO" sz="2000" smtClean="0">
              <a:solidFill>
                <a:srgbClr val="0B0101"/>
              </a:solidFill>
            </a:endParaRPr>
          </a:p>
          <a:p>
            <a:r>
              <a:rPr lang="es-CO" sz="2800" smtClean="0">
                <a:solidFill>
                  <a:srgbClr val="0B0101"/>
                </a:solidFill>
              </a:rPr>
              <a:t> </a:t>
            </a:r>
            <a:endParaRPr lang="es-CO" sz="2400" smtClean="0">
              <a:solidFill>
                <a:srgbClr val="0B0101"/>
              </a:solidFill>
            </a:endParaRPr>
          </a:p>
          <a:p>
            <a:pPr lvl="1"/>
            <a:r>
              <a:rPr lang="es-CO" sz="2400" b="1" i="1" smtClean="0">
                <a:solidFill>
                  <a:srgbClr val="0B0101"/>
                </a:solidFill>
              </a:rPr>
              <a:t>Gestión Documental</a:t>
            </a:r>
            <a:endParaRPr lang="es-CO" sz="2000" smtClean="0">
              <a:solidFill>
                <a:srgbClr val="0B0101"/>
              </a:solidFill>
            </a:endParaRPr>
          </a:p>
          <a:p>
            <a:endParaRPr lang="es-CO" smtClean="0"/>
          </a:p>
        </p:txBody>
      </p:sp>
      <p:sp>
        <p:nvSpPr>
          <p:cNvPr id="4" name="3 CuadroTexto"/>
          <p:cNvSpPr txBox="1"/>
          <p:nvPr/>
        </p:nvSpPr>
        <p:spPr>
          <a:xfrm>
            <a:off x="4067944" y="332655"/>
            <a:ext cx="5076056"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CO"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Gestión de Desarrollo Territorial </a:t>
            </a:r>
          </a:p>
        </p:txBody>
      </p:sp>
    </p:spTree>
  </p:cSld>
  <p:clrMapOvr>
    <a:masterClrMapping/>
  </p:clrMapOvr>
  <p:transition spd="med">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contenido"/>
          <p:cNvSpPr>
            <a:spLocks noGrp="1"/>
          </p:cNvSpPr>
          <p:nvPr>
            <p:ph idx="1"/>
          </p:nvPr>
        </p:nvSpPr>
        <p:spPr/>
        <p:txBody>
          <a:bodyPr/>
          <a:lstStyle/>
          <a:p>
            <a:r>
              <a:rPr lang="es-CO" smtClean="0"/>
              <a:t>Destrabar problemática alcantarillado</a:t>
            </a:r>
          </a:p>
          <a:p>
            <a:r>
              <a:rPr lang="es-CO" smtClean="0"/>
              <a:t>Remodelación y puesto en funcionamiento de los puestos de salud de los corregimientos</a:t>
            </a:r>
          </a:p>
          <a:p>
            <a:r>
              <a:rPr lang="es-CO" smtClean="0"/>
              <a:t>Formalizar el servicio de agua potable de la triple a al corregimiento de chorrera</a:t>
            </a:r>
          </a:p>
          <a:p>
            <a:r>
              <a:rPr lang="es-CO" smtClean="0"/>
              <a:t>Mejorar el funcionamiento de alumbrado publico del Mpio y sus corregimientos, bajando las tarifes sin que se afecte la sostenibilidad del sistema</a:t>
            </a:r>
          </a:p>
          <a:p>
            <a:r>
              <a:rPr lang="es-CO" smtClean="0"/>
              <a:t> </a:t>
            </a:r>
          </a:p>
          <a:p>
            <a:endParaRPr lang="es-CO" smtClean="0"/>
          </a:p>
        </p:txBody>
      </p:sp>
      <p:sp>
        <p:nvSpPr>
          <p:cNvPr id="4" name="3 CuadroTexto"/>
          <p:cNvSpPr txBox="1"/>
          <p:nvPr/>
        </p:nvSpPr>
        <p:spPr>
          <a:xfrm>
            <a:off x="2911724" y="216496"/>
            <a:ext cx="6232276" cy="107721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CO" sz="3200" b="1" dirty="0">
                <a:solidFill>
                  <a:srgbClr val="FFFFFF"/>
                </a:solidFill>
              </a:rPr>
              <a:t>PROYECCIONES INMEDIATAS Y MEDIATAS DE GOBIERNO</a:t>
            </a:r>
            <a:endParaRPr lang="es-CO"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CuadroTexto"/>
          <p:cNvSpPr txBox="1">
            <a:spLocks noChangeArrowheads="1"/>
          </p:cNvSpPr>
          <p:nvPr/>
        </p:nvSpPr>
        <p:spPr bwMode="auto">
          <a:xfrm>
            <a:off x="468313" y="1484313"/>
            <a:ext cx="7416800" cy="2170112"/>
          </a:xfrm>
          <a:prstGeom prst="rect">
            <a:avLst/>
          </a:prstGeom>
          <a:noFill/>
          <a:ln w="9525">
            <a:noFill/>
            <a:miter lim="800000"/>
            <a:headEnd/>
            <a:tailEnd/>
          </a:ln>
        </p:spPr>
        <p:txBody>
          <a:bodyPr>
            <a:spAutoFit/>
          </a:bodyPr>
          <a:lstStyle/>
          <a:p>
            <a:r>
              <a:rPr lang="es-CO" sz="2700"/>
              <a:t>Adecuación de laboratorios de física y química Colegio Juan v Padilla</a:t>
            </a:r>
          </a:p>
          <a:p>
            <a:r>
              <a:rPr lang="es-CO" sz="2700"/>
              <a:t>Adecuación de sala de corte y confección,</a:t>
            </a:r>
          </a:p>
          <a:p>
            <a:r>
              <a:rPr lang="es-CO" sz="2700"/>
              <a:t>200 soluciones de vivienda</a:t>
            </a:r>
          </a:p>
          <a:p>
            <a:endParaRPr lang="es-CO" sz="2700"/>
          </a:p>
        </p:txBody>
      </p:sp>
      <p:sp>
        <p:nvSpPr>
          <p:cNvPr id="5" name="4 CuadroTexto"/>
          <p:cNvSpPr txBox="1"/>
          <p:nvPr/>
        </p:nvSpPr>
        <p:spPr>
          <a:xfrm>
            <a:off x="2911724" y="216496"/>
            <a:ext cx="6232276" cy="107721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CO" sz="3200" b="1" dirty="0">
                <a:solidFill>
                  <a:srgbClr val="FFFFFF"/>
                </a:solidFill>
              </a:rPr>
              <a:t>PROYECCIONES INMEDIATAS Y MEDIATAS DE GOBIERNO</a:t>
            </a:r>
            <a:endParaRPr lang="es-CO"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827088" y="1293813"/>
            <a:ext cx="2227262" cy="735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43011" name="1 Marcador de contenido"/>
          <p:cNvSpPr>
            <a:spLocks noGrp="1"/>
          </p:cNvSpPr>
          <p:nvPr>
            <p:ph idx="1"/>
          </p:nvPr>
        </p:nvSpPr>
        <p:spPr>
          <a:xfrm>
            <a:off x="755650" y="549275"/>
            <a:ext cx="8229600" cy="4679950"/>
          </a:xfrm>
        </p:spPr>
        <p:txBody>
          <a:bodyPr/>
          <a:lstStyle/>
          <a:p>
            <a:endParaRPr lang="es-CO" b="1" smtClean="0">
              <a:solidFill>
                <a:srgbClr val="FFFFFF"/>
              </a:solidFill>
            </a:endParaRPr>
          </a:p>
          <a:p>
            <a:endParaRPr lang="es-CO" b="1" smtClean="0">
              <a:solidFill>
                <a:srgbClr val="0B0101"/>
              </a:solidFill>
            </a:endParaRPr>
          </a:p>
          <a:p>
            <a:r>
              <a:rPr lang="es-CO" b="1" smtClean="0">
                <a:solidFill>
                  <a:srgbClr val="FFFFFF"/>
                </a:solidFill>
              </a:rPr>
              <a:t>Deporte</a:t>
            </a:r>
            <a:r>
              <a:rPr lang="es-CO" b="1" smtClean="0">
                <a:solidFill>
                  <a:srgbClr val="0B0101"/>
                </a:solidFill>
              </a:rPr>
              <a:t> </a:t>
            </a:r>
          </a:p>
          <a:p>
            <a:endParaRPr lang="es-CO" smtClean="0"/>
          </a:p>
          <a:p>
            <a:endParaRPr lang="es-CO" smtClean="0"/>
          </a:p>
          <a:p>
            <a:r>
              <a:rPr lang="es-CO" smtClean="0"/>
              <a:t>Presentación de proyecto para construcción de polideportivo en el Municipio </a:t>
            </a:r>
          </a:p>
          <a:p>
            <a:r>
              <a:rPr lang="es-CO" smtClean="0"/>
              <a:t>Adecuación cancha de futbol san José de Saco</a:t>
            </a:r>
          </a:p>
        </p:txBody>
      </p:sp>
      <p:sp>
        <p:nvSpPr>
          <p:cNvPr id="4" name="3 CuadroTexto"/>
          <p:cNvSpPr txBox="1"/>
          <p:nvPr/>
        </p:nvSpPr>
        <p:spPr>
          <a:xfrm>
            <a:off x="2911724" y="216496"/>
            <a:ext cx="6232276" cy="107721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CO" sz="3200" b="1" dirty="0">
                <a:solidFill>
                  <a:srgbClr val="FFFFFF"/>
                </a:solidFill>
              </a:rPr>
              <a:t>PROYECCIONES INMEDIATAS Y MEDIATAS DE GOBIERNO</a:t>
            </a:r>
            <a:endParaRPr lang="es-CO"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611188" y="4149725"/>
            <a:ext cx="2012950"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 name="4 Elipse"/>
          <p:cNvSpPr/>
          <p:nvPr/>
        </p:nvSpPr>
        <p:spPr>
          <a:xfrm>
            <a:off x="611188" y="1773238"/>
            <a:ext cx="2012950" cy="719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 name="1 Marcador de contenido"/>
          <p:cNvSpPr>
            <a:spLocks noGrp="1"/>
          </p:cNvSpPr>
          <p:nvPr>
            <p:ph idx="1"/>
          </p:nvPr>
        </p:nvSpPr>
        <p:spPr/>
        <p:txBody>
          <a:bodyPr/>
          <a:lstStyle/>
          <a:p>
            <a:pPr>
              <a:defRPr/>
            </a:pPr>
            <a:endParaRPr lang="es-CO" dirty="0" smtClean="0"/>
          </a:p>
          <a:p>
            <a:pPr marL="109537" indent="0">
              <a:buFont typeface="Wingdings 3" pitchFamily="18" charset="2"/>
              <a:buNone/>
              <a:defRPr/>
            </a:pPr>
            <a:r>
              <a:rPr lang="es-CO" b="1" dirty="0" smtClean="0">
                <a:solidFill>
                  <a:srgbClr val="FFFFFF"/>
                </a:solidFill>
              </a:rPr>
              <a:t>  Cultura</a:t>
            </a:r>
          </a:p>
          <a:p>
            <a:pPr>
              <a:defRPr/>
            </a:pPr>
            <a:r>
              <a:rPr lang="es-CO" dirty="0" smtClean="0"/>
              <a:t>Reactivar la casa de la cultura y presentación de proyecto para construir museo historia de Juan de Acosta</a:t>
            </a:r>
          </a:p>
          <a:p>
            <a:pPr>
              <a:defRPr/>
            </a:pPr>
            <a:endParaRPr lang="es-CO" dirty="0" smtClean="0"/>
          </a:p>
          <a:p>
            <a:pPr marL="109537" indent="0">
              <a:buFont typeface="Wingdings 3" pitchFamily="18" charset="2"/>
              <a:buNone/>
              <a:defRPr/>
            </a:pPr>
            <a:r>
              <a:rPr lang="es-CO" b="1" dirty="0" smtClean="0">
                <a:solidFill>
                  <a:srgbClr val="FFFFFF"/>
                </a:solidFill>
              </a:rPr>
              <a:t>  Turismo </a:t>
            </a:r>
          </a:p>
          <a:p>
            <a:pPr>
              <a:defRPr/>
            </a:pPr>
            <a:r>
              <a:rPr lang="es-CO" dirty="0" smtClean="0"/>
              <a:t>Festival eco turístico regional Sirena del Mar</a:t>
            </a:r>
          </a:p>
          <a:p>
            <a:pPr>
              <a:defRPr/>
            </a:pPr>
            <a:endParaRPr lang="es-CO" dirty="0"/>
          </a:p>
        </p:txBody>
      </p:sp>
      <p:sp>
        <p:nvSpPr>
          <p:cNvPr id="4" name="3 CuadroTexto"/>
          <p:cNvSpPr txBox="1"/>
          <p:nvPr/>
        </p:nvSpPr>
        <p:spPr>
          <a:xfrm>
            <a:off x="2911724" y="216496"/>
            <a:ext cx="6232276" cy="107721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s-CO" sz="3200" b="1" dirty="0">
                <a:solidFill>
                  <a:srgbClr val="FFFFFF"/>
                </a:solidFill>
              </a:rPr>
              <a:t>PROYECCIONES INMEDIATAS Y MEDIATAS DE GOBIERNO</a:t>
            </a:r>
            <a:endParaRPr lang="es-CO"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contenido"/>
          <p:cNvSpPr>
            <a:spLocks noGrp="1"/>
          </p:cNvSpPr>
          <p:nvPr>
            <p:ph idx="1"/>
          </p:nvPr>
        </p:nvSpPr>
        <p:spPr/>
        <p:txBody>
          <a:bodyPr/>
          <a:lstStyle/>
          <a:p>
            <a:endParaRPr lang="es-CO" smtClean="0"/>
          </a:p>
        </p:txBody>
      </p:sp>
      <p:sp>
        <p:nvSpPr>
          <p:cNvPr id="3" name="2 Título"/>
          <p:cNvSpPr>
            <a:spLocks noGrp="1"/>
          </p:cNvSpPr>
          <p:nvPr>
            <p:ph type="title"/>
          </p:nvPr>
        </p:nvSpPr>
        <p:spPr/>
        <p:txBody>
          <a:bodyPr/>
          <a:lstStyle/>
          <a:p>
            <a:pPr>
              <a:defRPr/>
            </a:pPr>
            <a:endParaRPr lang="es-CO"/>
          </a:p>
        </p:txBody>
      </p:sp>
      <p:pic>
        <p:nvPicPr>
          <p:cNvPr id="45060" name="Picture 7" descr="H:\jose reyes\fotos\repelon\repelon y villa rosa 14 DE JULIO\Repelon retorno a la alegria (2).JPG"/>
          <p:cNvPicPr>
            <a:picLocks noChangeAspect="1" noChangeArrowheads="1"/>
          </p:cNvPicPr>
          <p:nvPr/>
        </p:nvPicPr>
        <p:blipFill>
          <a:blip r:embed="rId2"/>
          <a:srcRect t="29761" b="23273"/>
          <a:stretch>
            <a:fillRect/>
          </a:stretch>
        </p:blipFill>
        <p:spPr bwMode="auto">
          <a:xfrm>
            <a:off x="0" y="-142875"/>
            <a:ext cx="9572625" cy="7000875"/>
          </a:xfrm>
          <a:prstGeom prst="rect">
            <a:avLst/>
          </a:prstGeom>
          <a:noFill/>
          <a:ln w="9525">
            <a:noFill/>
            <a:miter lim="800000"/>
            <a:headEnd/>
            <a:tailEnd/>
          </a:ln>
        </p:spPr>
      </p:pic>
      <p:sp>
        <p:nvSpPr>
          <p:cNvPr id="45061" name="2 CuadroTexto"/>
          <p:cNvSpPr txBox="1">
            <a:spLocks noChangeArrowheads="1"/>
          </p:cNvSpPr>
          <p:nvPr/>
        </p:nvSpPr>
        <p:spPr bwMode="auto">
          <a:xfrm>
            <a:off x="1763713" y="333375"/>
            <a:ext cx="6985000" cy="549275"/>
          </a:xfrm>
          <a:prstGeom prst="rect">
            <a:avLst/>
          </a:prstGeom>
          <a:noFill/>
          <a:ln w="9525">
            <a:noFill/>
            <a:miter lim="800000"/>
            <a:headEnd/>
            <a:tailEnd/>
          </a:ln>
        </p:spPr>
        <p:txBody>
          <a:bodyPr>
            <a:spAutoFit/>
          </a:bodyPr>
          <a:lstStyle/>
          <a:p>
            <a:pPr algn="r"/>
            <a:r>
              <a:rPr lang="es-MX" sz="3000" b="1">
                <a:solidFill>
                  <a:srgbClr val="000000"/>
                </a:solidFill>
              </a:rPr>
              <a:t>Muchas Gracias</a:t>
            </a:r>
            <a:endParaRPr lang="es-CO" sz="3000" b="1">
              <a:solidFill>
                <a:srgbClr val="000000"/>
              </a:solidFill>
            </a:endParaRPr>
          </a:p>
        </p:txBody>
      </p:sp>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55650" y="1341438"/>
            <a:ext cx="7775575" cy="5754687"/>
          </a:xfrm>
          <a:prstGeom prst="rect">
            <a:avLst/>
          </a:prstGeom>
        </p:spPr>
        <p:txBody>
          <a:bodyPr>
            <a:spAutoFit/>
          </a:bodyPr>
          <a:lstStyle/>
          <a:p>
            <a:pPr>
              <a:defRPr/>
            </a:pPr>
            <a:r>
              <a:rPr lang="es-MX" sz="2800" dirty="0">
                <a:solidFill>
                  <a:srgbClr val="000000"/>
                </a:solidFill>
                <a:latin typeface="Arial" pitchFamily="34" charset="0"/>
              </a:rPr>
              <a:t>Secretaria de Gobierno</a:t>
            </a:r>
          </a:p>
          <a:p>
            <a:pPr>
              <a:defRPr/>
            </a:pPr>
            <a:r>
              <a:rPr lang="es-MX" sz="2800" dirty="0">
                <a:solidFill>
                  <a:srgbClr val="000000"/>
                </a:solidFill>
                <a:latin typeface="Arial" pitchFamily="34" charset="0"/>
              </a:rPr>
              <a:t>Secretaria de Salud</a:t>
            </a:r>
          </a:p>
          <a:p>
            <a:pPr>
              <a:defRPr/>
            </a:pPr>
            <a:r>
              <a:rPr lang="es-MX" sz="2800" dirty="0">
                <a:solidFill>
                  <a:srgbClr val="000000"/>
                </a:solidFill>
                <a:latin typeface="Arial" pitchFamily="34" charset="0"/>
              </a:rPr>
              <a:t>Secretaria de Educación</a:t>
            </a:r>
          </a:p>
          <a:p>
            <a:pPr>
              <a:defRPr/>
            </a:pPr>
            <a:r>
              <a:rPr lang="es-MX" sz="2800" dirty="0">
                <a:solidFill>
                  <a:srgbClr val="000000"/>
                </a:solidFill>
                <a:latin typeface="Arial" pitchFamily="34" charset="0"/>
              </a:rPr>
              <a:t>Secretaria de Planeación e Infraestructura</a:t>
            </a:r>
          </a:p>
          <a:p>
            <a:pPr>
              <a:defRPr/>
            </a:pPr>
            <a:r>
              <a:rPr lang="es-MX" sz="2800" dirty="0">
                <a:solidFill>
                  <a:srgbClr val="000000"/>
                </a:solidFill>
                <a:latin typeface="Arial" pitchFamily="34" charset="0"/>
              </a:rPr>
              <a:t>Secretaria de Hacienda</a:t>
            </a:r>
          </a:p>
          <a:p>
            <a:pPr>
              <a:defRPr/>
            </a:pPr>
            <a:r>
              <a:rPr lang="es-MX" sz="2800" dirty="0">
                <a:solidFill>
                  <a:srgbClr val="000000"/>
                </a:solidFill>
                <a:latin typeface="Arial" pitchFamily="34" charset="0"/>
              </a:rPr>
              <a:t>Comisaria de Familia</a:t>
            </a:r>
          </a:p>
          <a:p>
            <a:pPr>
              <a:defRPr/>
            </a:pPr>
            <a:r>
              <a:rPr lang="es-MX" sz="2800" dirty="0">
                <a:solidFill>
                  <a:srgbClr val="000000"/>
                </a:solidFill>
                <a:latin typeface="Arial" pitchFamily="34" charset="0"/>
              </a:rPr>
              <a:t>Inspección de Policía Juan de Acosta y Corregimientos</a:t>
            </a:r>
          </a:p>
          <a:p>
            <a:pPr>
              <a:defRPr/>
            </a:pPr>
            <a:r>
              <a:rPr lang="es-MX" sz="2800" dirty="0" err="1">
                <a:solidFill>
                  <a:srgbClr val="000000"/>
                </a:solidFill>
                <a:latin typeface="Arial" pitchFamily="34" charset="0"/>
              </a:rPr>
              <a:t>Umata</a:t>
            </a:r>
            <a:endParaRPr lang="es-MX" sz="2800" dirty="0">
              <a:solidFill>
                <a:srgbClr val="000000"/>
              </a:solidFill>
              <a:latin typeface="Arial" pitchFamily="34" charset="0"/>
            </a:endParaRPr>
          </a:p>
          <a:p>
            <a:pPr>
              <a:defRPr/>
            </a:pPr>
            <a:r>
              <a:rPr lang="es-MX" sz="2800" dirty="0">
                <a:solidFill>
                  <a:srgbClr val="000000"/>
                </a:solidFill>
                <a:latin typeface="Arial" pitchFamily="34" charset="0"/>
              </a:rPr>
              <a:t>Secretaria de Turismo</a:t>
            </a:r>
          </a:p>
          <a:p>
            <a:pPr>
              <a:defRPr/>
            </a:pPr>
            <a:r>
              <a:rPr lang="es-MX" sz="2800" dirty="0">
                <a:solidFill>
                  <a:srgbClr val="000000"/>
                </a:solidFill>
                <a:latin typeface="Arial" pitchFamily="34" charset="0"/>
              </a:rPr>
              <a:t>Secretaria de Cultura</a:t>
            </a:r>
          </a:p>
          <a:p>
            <a:pPr marL="457200" indent="-457200">
              <a:defRPr/>
            </a:pPr>
            <a:endParaRPr lang="es-MX" sz="2000" dirty="0">
              <a:solidFill>
                <a:srgbClr val="080808"/>
              </a:solidFill>
              <a:latin typeface="Arial" pitchFamily="34" charset="0"/>
            </a:endParaRPr>
          </a:p>
          <a:p>
            <a:pPr marL="457200" indent="-457200">
              <a:defRPr/>
            </a:pPr>
            <a:endParaRPr lang="es-MX" sz="2000" dirty="0">
              <a:solidFill>
                <a:srgbClr val="080808"/>
              </a:solidFill>
              <a:latin typeface="Arial" pitchFamily="34" charset="0"/>
            </a:endParaRPr>
          </a:p>
          <a:p>
            <a:pPr>
              <a:buFont typeface="Wingdings" pitchFamily="2" charset="2"/>
              <a:buChar char="Ø"/>
              <a:defRPr/>
            </a:pPr>
            <a:endParaRPr lang="es-MX" sz="2000" dirty="0">
              <a:solidFill>
                <a:srgbClr val="080808"/>
              </a:solidFill>
              <a:latin typeface="Arial" pitchFamily="34" charset="0"/>
            </a:endParaRPr>
          </a:p>
        </p:txBody>
      </p:sp>
      <p:sp>
        <p:nvSpPr>
          <p:cNvPr id="7" name="6 CuadroTexto"/>
          <p:cNvSpPr txBox="1"/>
          <p:nvPr/>
        </p:nvSpPr>
        <p:spPr>
          <a:xfrm>
            <a:off x="5940152" y="332656"/>
            <a:ext cx="2880320" cy="553998"/>
          </a:xfrm>
          <a:prstGeom prst="rect">
            <a:avLst/>
          </a:prstGeom>
        </p:spPr>
        <p:style>
          <a:lnRef idx="2">
            <a:schemeClr val="accent1"/>
          </a:lnRef>
          <a:fillRef idx="1003">
            <a:schemeClr val="lt1"/>
          </a:fillRef>
          <a:effectRef idx="0">
            <a:schemeClr val="accent1"/>
          </a:effectRef>
          <a:fontRef idx="minor">
            <a:schemeClr val="dk1"/>
          </a:fontRef>
        </p:style>
        <p:txBody>
          <a:bodyPr>
            <a:spAutoFit/>
          </a:bodyPr>
          <a:lstStyle/>
          <a:p>
            <a:pPr>
              <a:defRPr/>
            </a:pPr>
            <a:r>
              <a:rPr lang="es-MX" sz="3000" b="1" dirty="0">
                <a:solidFill>
                  <a:srgbClr val="000000"/>
                </a:solidFill>
              </a:rPr>
              <a:t>Dependencias</a:t>
            </a:r>
            <a:endParaRPr lang="es-CO" sz="3000" b="1" dirty="0">
              <a:solidFill>
                <a:srgbClr val="000000"/>
              </a:solidFill>
            </a:endParaRPr>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windows 7\Desktop\DSC09693.JPG"/>
          <p:cNvPicPr>
            <a:picLocks noGrp="1" noChangeAspect="1" noChangeArrowheads="1"/>
          </p:cNvPicPr>
          <p:nvPr>
            <p:ph idx="1"/>
          </p:nvPr>
        </p:nvPicPr>
        <p:blipFill>
          <a:blip r:embed="rId2"/>
          <a:srcRect/>
          <a:stretch>
            <a:fillRect/>
          </a:stretch>
        </p:blipFill>
        <p:spPr>
          <a:xfrm>
            <a:off x="-107950" y="0"/>
            <a:ext cx="9264650" cy="6858000"/>
          </a:xfrm>
          <a:noFill/>
        </p:spPr>
      </p:pic>
      <p:sp>
        <p:nvSpPr>
          <p:cNvPr id="4" name="3 CuadroTexto"/>
          <p:cNvSpPr txBox="1"/>
          <p:nvPr/>
        </p:nvSpPr>
        <p:spPr>
          <a:xfrm>
            <a:off x="3380284" y="5638442"/>
            <a:ext cx="5760640" cy="12003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s-CO" sz="3600" dirty="0">
                <a:ln w="18415" cmpd="sng">
                  <a:solidFill>
                    <a:srgbClr val="FFFFFF"/>
                  </a:solidFill>
                  <a:prstDash val="solid"/>
                </a:ln>
                <a:solidFill>
                  <a:srgbClr val="FFFFFF"/>
                </a:solidFill>
                <a:effectLst>
                  <a:outerShdw blurRad="63500" dir="3600000" algn="tl" rotWithShape="0">
                    <a:srgbClr val="000000">
                      <a:alpha val="70000"/>
                    </a:srgbClr>
                  </a:outerShdw>
                </a:effectLst>
              </a:rPr>
              <a:t>Renace la esperanza del Buen Gobierno</a:t>
            </a: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contenido"/>
          <p:cNvSpPr>
            <a:spLocks noGrp="1"/>
          </p:cNvSpPr>
          <p:nvPr>
            <p:ph idx="1"/>
          </p:nvPr>
        </p:nvSpPr>
        <p:spPr>
          <a:xfrm>
            <a:off x="395288" y="1052513"/>
            <a:ext cx="8316912" cy="4897437"/>
          </a:xfrm>
        </p:spPr>
        <p:txBody>
          <a:bodyPr/>
          <a:lstStyle/>
          <a:p>
            <a:pPr algn="just"/>
            <a:r>
              <a:rPr lang="es-CO" sz="3200" smtClean="0">
                <a:solidFill>
                  <a:srgbClr val="080808"/>
                </a:solidFill>
              </a:rPr>
              <a:t>Al rendir a la Comunidad el primer Informe de gestión, con motivo de celebrarse los primeros 100 días del Gobierno Popular, periodo 2.012 – 2.015, debo destacar que los gobiernos locales son una escuela abierta de civismo y democracia, pues tiene la representación más cercana a los ciudadanos, de sus sentimientos, aspiraciones e intereses.</a:t>
            </a:r>
          </a:p>
          <a:p>
            <a:endParaRPr lang="es-CO" smtClean="0"/>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contenido"/>
          <p:cNvSpPr>
            <a:spLocks noGrp="1"/>
          </p:cNvSpPr>
          <p:nvPr>
            <p:ph idx="1"/>
          </p:nvPr>
        </p:nvSpPr>
        <p:spPr>
          <a:xfrm>
            <a:off x="457200" y="549275"/>
            <a:ext cx="8229600" cy="5457825"/>
          </a:xfrm>
        </p:spPr>
        <p:txBody>
          <a:bodyPr/>
          <a:lstStyle/>
          <a:p>
            <a:pPr algn="just"/>
            <a:r>
              <a:rPr lang="es-CO" sz="2800" smtClean="0">
                <a:solidFill>
                  <a:srgbClr val="080808"/>
                </a:solidFill>
              </a:rPr>
              <a:t> En ellos, se llevan acabo procesos de aprendizajes surgiendo nuevos vínculos, mejor comunicación y más interacción entre el sector público, el sector privado, las organizaciones sociales y los ciudadanos. </a:t>
            </a:r>
          </a:p>
          <a:p>
            <a:pPr algn="just"/>
            <a:endParaRPr lang="es-CO" sz="2800" smtClean="0">
              <a:solidFill>
                <a:srgbClr val="080808"/>
              </a:solidFill>
            </a:endParaRPr>
          </a:p>
          <a:p>
            <a:pPr algn="just"/>
            <a:r>
              <a:rPr lang="es-CO" sz="2800" smtClean="0">
                <a:solidFill>
                  <a:srgbClr val="080808"/>
                </a:solidFill>
              </a:rPr>
              <a:t>En la actualidad, la única manera de hacer políticas públicas efectivas es mediante la acción concertada de las autoridades públicas, la sociedad civil y el sector privado.</a:t>
            </a:r>
          </a:p>
          <a:p>
            <a:endParaRPr lang="es-CO" smtClean="0"/>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850" y="476250"/>
            <a:ext cx="8569325" cy="5616575"/>
          </a:xfrm>
        </p:spPr>
        <p:txBody>
          <a:bodyPr/>
          <a:lstStyle/>
          <a:p>
            <a:pPr marL="109537" indent="0">
              <a:buFont typeface="Wingdings 3" pitchFamily="18" charset="2"/>
              <a:buNone/>
              <a:defRPr/>
            </a:pPr>
            <a:endParaRPr lang="es-CO" dirty="0"/>
          </a:p>
          <a:p>
            <a:pPr>
              <a:defRPr/>
            </a:pPr>
            <a:r>
              <a:rPr lang="es-CO" sz="2900" dirty="0">
                <a:solidFill>
                  <a:srgbClr val="0B0101"/>
                </a:solidFill>
              </a:rPr>
              <a:t>La Rendición de Cuentas es un componente de los principios constitucionales de transparencia, publicidad y responsabilidad. </a:t>
            </a:r>
            <a:endParaRPr lang="es-CO" sz="2900" dirty="0" smtClean="0">
              <a:solidFill>
                <a:srgbClr val="0B0101"/>
              </a:solidFill>
            </a:endParaRPr>
          </a:p>
          <a:p>
            <a:pPr marL="109537" indent="0">
              <a:buFont typeface="Wingdings 3" pitchFamily="18" charset="2"/>
              <a:buNone/>
              <a:defRPr/>
            </a:pPr>
            <a:endParaRPr lang="es-CO" sz="800" dirty="0" smtClean="0">
              <a:solidFill>
                <a:srgbClr val="0B0101"/>
              </a:solidFill>
            </a:endParaRPr>
          </a:p>
          <a:p>
            <a:pPr algn="just">
              <a:defRPr/>
            </a:pPr>
            <a:r>
              <a:rPr lang="es-CO" sz="2900" dirty="0" smtClean="0">
                <a:solidFill>
                  <a:srgbClr val="0B0101"/>
                </a:solidFill>
              </a:rPr>
              <a:t>Rendir </a:t>
            </a:r>
            <a:r>
              <a:rPr lang="es-CO" sz="2900" dirty="0">
                <a:solidFill>
                  <a:srgbClr val="0B0101"/>
                </a:solidFill>
              </a:rPr>
              <a:t>cuentas es dar explicaciones, justificar, someter al escrutinio público, al examen, a la revisión de la ciudadanía, las decisiones y las actuaciones de los servidores públicos en desarrollo de la gestión de lo público. Constitucionalmente los servidores públicos están al servicio del Estado y al servicio de la comunidad.</a:t>
            </a:r>
          </a:p>
          <a:p>
            <a:pPr>
              <a:defRPr/>
            </a:pPr>
            <a:endParaRPr lang="es-CO" sz="3000" dirty="0">
              <a:solidFill>
                <a:srgbClr val="0B0101"/>
              </a:solidFill>
            </a:endParaRPr>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contenido"/>
          <p:cNvSpPr>
            <a:spLocks noGrp="1"/>
          </p:cNvSpPr>
          <p:nvPr>
            <p:ph idx="1"/>
          </p:nvPr>
        </p:nvSpPr>
        <p:spPr>
          <a:xfrm>
            <a:off x="539750" y="981075"/>
            <a:ext cx="8229600" cy="5256213"/>
          </a:xfrm>
        </p:spPr>
        <p:txBody>
          <a:bodyPr/>
          <a:lstStyle/>
          <a:p>
            <a:r>
              <a:rPr lang="es-CO" smtClean="0">
                <a:solidFill>
                  <a:srgbClr val="0B0101"/>
                </a:solidFill>
              </a:rPr>
              <a:t>La Rendición de Cuentas a la ciudadanía tiene como propósito posibilitar mejores condiciones de transparencia, generar confianza entre gobernantes y ciudadanía, y facilitar el control social. </a:t>
            </a:r>
          </a:p>
          <a:p>
            <a:endParaRPr lang="es-CO" smtClean="0">
              <a:solidFill>
                <a:srgbClr val="0B0101"/>
              </a:solidFill>
            </a:endParaRPr>
          </a:p>
          <a:p>
            <a:r>
              <a:rPr lang="es-CO" smtClean="0">
                <a:solidFill>
                  <a:srgbClr val="0B0101"/>
                </a:solidFill>
              </a:rPr>
              <a:t>No se trata de un informe que la ciudadanía recibe pasivamente, es un instrumento para hacer seguimiento y evaluación a la administración pública. Es la posibilidad de evaluar, de dar explicaciones, de mostrar las fortalezas y las dificultades.</a:t>
            </a:r>
          </a:p>
          <a:p>
            <a:endParaRPr lang="es-CO" smtClean="0"/>
          </a:p>
        </p:txBody>
      </p:sp>
    </p:spTree>
  </p:cSld>
  <p:clrMapOvr>
    <a:masterClrMapping/>
  </p:clrMapOvr>
  <p:transition spd="med">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ersonalizado 2">
      <a:dk1>
        <a:srgbClr val="DA1F28"/>
      </a:dk1>
      <a:lt1>
        <a:srgbClr val="DA1F28"/>
      </a:lt1>
      <a:dk2>
        <a:srgbClr val="DA1F28"/>
      </a:dk2>
      <a:lt2>
        <a:srgbClr val="DA1F28"/>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alizado 2">
    <a:dk1>
      <a:srgbClr val="DA1F28"/>
    </a:dk1>
    <a:lt1>
      <a:srgbClr val="DA1F28"/>
    </a:lt1>
    <a:dk2>
      <a:srgbClr val="DA1F28"/>
    </a:dk2>
    <a:lt2>
      <a:srgbClr val="DA1F28"/>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themeOverride>
</file>

<file path=ppt/theme/themeOverride2.xml><?xml version="1.0" encoding="utf-8"?>
<a:themeOverride xmlns:a="http://schemas.openxmlformats.org/drawingml/2006/main">
  <a:clrScheme name="Personalizado 2">
    <a:dk1>
      <a:srgbClr val="DA1F28"/>
    </a:dk1>
    <a:lt1>
      <a:srgbClr val="DA1F28"/>
    </a:lt1>
    <a:dk2>
      <a:srgbClr val="DA1F28"/>
    </a:dk2>
    <a:lt2>
      <a:srgbClr val="DA1F28"/>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themeOverride>
</file>

<file path=ppt/theme/themeOverride3.xml><?xml version="1.0" encoding="utf-8"?>
<a:themeOverride xmlns:a="http://schemas.openxmlformats.org/drawingml/2006/main">
  <a:clrScheme name="Personalizado 2">
    <a:dk1>
      <a:srgbClr val="DA1F28"/>
    </a:dk1>
    <a:lt1>
      <a:srgbClr val="DA1F28"/>
    </a:lt1>
    <a:dk2>
      <a:srgbClr val="DA1F28"/>
    </a:dk2>
    <a:lt2>
      <a:srgbClr val="DA1F28"/>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themeOverride>
</file>

<file path=ppt/theme/themeOverride4.xml><?xml version="1.0" encoding="utf-8"?>
<a:themeOverride xmlns:a="http://schemas.openxmlformats.org/drawingml/2006/main">
  <a:clrScheme name="Personalizado 2">
    <a:dk1>
      <a:srgbClr val="DA1F28"/>
    </a:dk1>
    <a:lt1>
      <a:srgbClr val="DA1F28"/>
    </a:lt1>
    <a:dk2>
      <a:srgbClr val="DA1F28"/>
    </a:dk2>
    <a:lt2>
      <a:srgbClr val="DA1F28"/>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themeOverride>
</file>

<file path=docProps/app.xml><?xml version="1.0" encoding="utf-8"?>
<Properties xmlns="http://schemas.openxmlformats.org/officeDocument/2006/extended-properties" xmlns:vt="http://schemas.openxmlformats.org/officeDocument/2006/docPropsVTypes">
  <Template/>
  <TotalTime>1947</TotalTime>
  <Words>1675</Words>
  <Application>Microsoft Office PowerPoint</Application>
  <PresentationFormat>Presentación en pantalla (4:3)</PresentationFormat>
  <Paragraphs>183</Paragraphs>
  <Slides>36</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36</vt:i4>
      </vt:variant>
    </vt:vector>
  </HeadingPairs>
  <TitlesOfParts>
    <vt:vector size="46" baseType="lpstr">
      <vt:lpstr>Arial</vt:lpstr>
      <vt:lpstr>Lucida Sans Unicode</vt:lpstr>
      <vt:lpstr>Wingdings 3</vt:lpstr>
      <vt:lpstr>Verdana</vt:lpstr>
      <vt:lpstr>Wingdings 2</vt:lpstr>
      <vt:lpstr>Calibri</vt:lpstr>
      <vt:lpstr>Rage Italic</vt:lpstr>
      <vt:lpstr>Wingdings</vt:lpstr>
      <vt:lpstr>Times New Roman</vt:lpstr>
      <vt:lpstr>Concurrencia</vt:lpstr>
      <vt:lpstr>Diapositiva 1</vt:lpstr>
      <vt:lpstr>Diapositiva 2</vt:lpstr>
      <vt:lpstr>Informe de Gestión</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GESTION GOBERNACION DEL ATLANTICO</dc:title>
  <dc:creator>Edith de Santana</dc:creator>
  <cp:lastModifiedBy>rubiurre</cp:lastModifiedBy>
  <cp:revision>215</cp:revision>
  <dcterms:created xsi:type="dcterms:W3CDTF">2011-05-01T04:43:37Z</dcterms:created>
  <dcterms:modified xsi:type="dcterms:W3CDTF">2012-04-20T15:55:00Z</dcterms:modified>
</cp:coreProperties>
</file>