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56" r:id="rId2"/>
    <p:sldId id="282" r:id="rId3"/>
    <p:sldId id="283" r:id="rId4"/>
    <p:sldId id="284" r:id="rId5"/>
    <p:sldId id="258" r:id="rId6"/>
    <p:sldId id="259" r:id="rId7"/>
    <p:sldId id="260" r:id="rId8"/>
    <p:sldId id="287" r:id="rId9"/>
    <p:sldId id="262" r:id="rId10"/>
    <p:sldId id="263" r:id="rId11"/>
    <p:sldId id="264" r:id="rId12"/>
    <p:sldId id="294" r:id="rId13"/>
    <p:sldId id="295" r:id="rId14"/>
    <p:sldId id="265" r:id="rId15"/>
    <p:sldId id="266" r:id="rId16"/>
    <p:sldId id="296" r:id="rId17"/>
    <p:sldId id="267" r:id="rId18"/>
    <p:sldId id="268" r:id="rId19"/>
  </p:sldIdLst>
  <p:sldSz cx="9144000" cy="6858000" type="screen4x3"/>
  <p:notesSz cx="6858000" cy="9144000"/>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47" autoAdjust="0"/>
    <p:restoredTop sz="94660"/>
  </p:normalViewPr>
  <p:slideViewPr>
    <p:cSldViewPr snapToObjects="1">
      <p:cViewPr>
        <p:scale>
          <a:sx n="50" d="100"/>
          <a:sy n="50" d="100"/>
        </p:scale>
        <p:origin x="-1848" y="-1242"/>
      </p:cViewPr>
      <p:guideLst>
        <p:guide orient="horz" pos="2160"/>
        <p:guide pos="2880"/>
      </p:guideLst>
    </p:cSldViewPr>
  </p:slideViewPr>
  <p:notesTextViewPr>
    <p:cViewPr>
      <p:scale>
        <a:sx n="100" d="100"/>
        <a:sy n="100" d="100"/>
      </p:scale>
      <p:origin x="0" y="0"/>
    </p:cViewPr>
  </p:notesTextViewPr>
  <p:notesViewPr>
    <p:cSldViewPr snapToObjects="1">
      <p:cViewPr varScale="1">
        <p:scale>
          <a:sx n="55" d="100"/>
          <a:sy n="55" d="100"/>
        </p:scale>
        <p:origin x="-115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49BBD9-6CB5-4EA3-BF79-692A026F4E37}" type="datetimeFigureOut">
              <a:rPr lang="es-CO" smtClean="0"/>
              <a:t>16/05/2014</a:t>
            </a:fld>
            <a:endParaRPr lang="es-CO"/>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435DA3-C920-4F03-9985-7B73767AF7B5}" type="slidenum">
              <a:rPr lang="es-CO" smtClean="0"/>
              <a:t>‹Nº›</a:t>
            </a:fld>
            <a:endParaRPr lang="es-CO"/>
          </a:p>
        </p:txBody>
      </p:sp>
    </p:spTree>
    <p:extLst>
      <p:ext uri="{BB962C8B-B14F-4D97-AF65-F5344CB8AC3E}">
        <p14:creationId xmlns:p14="http://schemas.microsoft.com/office/powerpoint/2010/main" val="4200129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FAE535-F02A-43C9-A203-6C4233B7F8F7}" type="datetimeFigureOut">
              <a:rPr lang="es-CO" smtClean="0"/>
              <a:t>16/05/2014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A19E63-1199-4A0F-9EF0-768ACC73F0BC}" type="slidenum">
              <a:rPr lang="es-CO" smtClean="0"/>
              <a:t>‹Nº›</a:t>
            </a:fld>
            <a:endParaRPr lang="es-CO"/>
          </a:p>
        </p:txBody>
      </p:sp>
    </p:spTree>
    <p:extLst>
      <p:ext uri="{BB962C8B-B14F-4D97-AF65-F5344CB8AC3E}">
        <p14:creationId xmlns:p14="http://schemas.microsoft.com/office/powerpoint/2010/main" val="4165586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F1A19E63-1199-4A0F-9EF0-768ACC73F0BC}" type="slidenum">
              <a:rPr lang="es-CO" smtClean="0"/>
              <a:t>8</a:t>
            </a:fld>
            <a:endParaRPr lang="es-CO"/>
          </a:p>
        </p:txBody>
      </p:sp>
    </p:spTree>
    <p:extLst>
      <p:ext uri="{BB962C8B-B14F-4D97-AF65-F5344CB8AC3E}">
        <p14:creationId xmlns:p14="http://schemas.microsoft.com/office/powerpoint/2010/main" val="4276128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_tradnl"/>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FF4E14EA-7681-714E-9763-962002D32C89}" type="datetimeFigureOut">
              <a:rPr lang="es-ES_tradnl" smtClean="0"/>
              <a:t>16/05/2014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21C3C130-B5C1-F647-93D6-48F0B820A01D}" type="slidenum">
              <a:rPr lang="es-ES_tradnl" smtClean="0"/>
              <a:t>‹Nº›</a:t>
            </a:fld>
            <a:endParaRPr lang="es-ES_tradnl"/>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FF4E14EA-7681-714E-9763-962002D32C89}" type="datetimeFigureOut">
              <a:rPr lang="es-ES_tradnl" smtClean="0"/>
              <a:t>16/05/2014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21C3C130-B5C1-F647-93D6-48F0B820A01D}" type="slidenum">
              <a:rPr lang="es-ES_tradnl" smtClean="0"/>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FF4E14EA-7681-714E-9763-962002D32C89}" type="datetimeFigureOut">
              <a:rPr lang="es-ES_tradnl" smtClean="0"/>
              <a:t>16/05/2014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21C3C130-B5C1-F647-93D6-48F0B820A01D}" type="slidenum">
              <a:rPr lang="es-ES_tradnl" smtClean="0"/>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FF4E14EA-7681-714E-9763-962002D32C89}" type="datetimeFigureOut">
              <a:rPr lang="es-ES_tradnl" smtClean="0"/>
              <a:t>16/05/2014</a:t>
            </a:fld>
            <a:endParaRPr lang="es-ES_tradnl"/>
          </a:p>
        </p:txBody>
      </p:sp>
      <p:sp>
        <p:nvSpPr>
          <p:cNvPr id="6" name="Marcador de número de diapositiva 5"/>
          <p:cNvSpPr>
            <a:spLocks noGrp="1"/>
          </p:cNvSpPr>
          <p:nvPr>
            <p:ph type="sldNum" sz="quarter" idx="12"/>
          </p:nvPr>
        </p:nvSpPr>
        <p:spPr/>
        <p:txBody>
          <a:bodyPr/>
          <a:lstStyle/>
          <a:p>
            <a:fld id="{21C3C130-B5C1-F647-93D6-48F0B820A01D}" type="slidenum">
              <a:rPr lang="es-ES_tradnl" smtClean="0"/>
              <a:t>‹Nº›</a:t>
            </a:fld>
            <a:endParaRPr lang="es-ES_tradnl"/>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_tradnl"/>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FF4E14EA-7681-714E-9763-962002D32C89}" type="datetimeFigureOut">
              <a:rPr lang="es-ES_tradnl" smtClean="0"/>
              <a:t>16/05/2014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21C3C130-B5C1-F647-93D6-48F0B820A01D}" type="slidenum">
              <a:rPr lang="es-ES_tradnl" smtClean="0"/>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FF4E14EA-7681-714E-9763-962002D32C89}" type="datetimeFigureOut">
              <a:rPr lang="es-ES_tradnl" smtClean="0"/>
              <a:t>16/05/2014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21C3C130-B5C1-F647-93D6-48F0B820A01D}" type="slidenum">
              <a:rPr lang="es-ES_tradnl" smtClean="0"/>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_tradnl"/>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FF4E14EA-7681-714E-9763-962002D32C89}" type="datetimeFigureOut">
              <a:rPr lang="es-ES_tradnl" smtClean="0"/>
              <a:t>16/05/2014</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21C3C130-B5C1-F647-93D6-48F0B820A01D}" type="slidenum">
              <a:rPr lang="es-ES_tradnl" smtClean="0"/>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FF4E14EA-7681-714E-9763-962002D32C89}" type="datetimeFigureOut">
              <a:rPr lang="es-ES_tradnl" smtClean="0"/>
              <a:t>16/05/2014</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21C3C130-B5C1-F647-93D6-48F0B820A01D}" type="slidenum">
              <a:rPr lang="es-ES_tradnl" smtClean="0"/>
              <a:t>‹Nº›</a:t>
            </a:fld>
            <a:endParaRPr lang="es-ES_tradnl"/>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F4E14EA-7681-714E-9763-962002D32C89}" type="datetimeFigureOut">
              <a:rPr lang="es-ES_tradnl" smtClean="0"/>
              <a:t>16/05/2014</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21C3C130-B5C1-F647-93D6-48F0B820A01D}" type="slidenum">
              <a:rPr lang="es-ES_tradnl" smtClean="0"/>
              <a:t>‹Nº›</a:t>
            </a:fld>
            <a:endParaRPr lang="es-ES_tradnl"/>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_tradnl"/>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FF4E14EA-7681-714E-9763-962002D32C89}" type="datetimeFigureOut">
              <a:rPr lang="es-ES_tradnl" smtClean="0"/>
              <a:t>16/05/2014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21C3C130-B5C1-F647-93D6-48F0B820A01D}" type="slidenum">
              <a:rPr lang="es-ES_tradnl" smtClean="0"/>
              <a:t>‹Nº›</a:t>
            </a:fld>
            <a:endParaRPr lang="es-ES_tradnl"/>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_tradnl"/>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FF4E14EA-7681-714E-9763-962002D32C89}" type="datetimeFigureOut">
              <a:rPr lang="es-ES_tradnl" smtClean="0"/>
              <a:t>16/05/2014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21C3C130-B5C1-F647-93D6-48F0B820A01D}" type="slidenum">
              <a:rPr lang="es-ES_tradnl" smtClean="0"/>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E14EA-7681-714E-9763-962002D32C89}" type="datetimeFigureOut">
              <a:rPr lang="es-ES_tradnl" smtClean="0"/>
              <a:t>16/05/2014</a:t>
            </a:fld>
            <a:endParaRPr lang="es-ES_tradnl"/>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3C130-B5C1-F647-93D6-48F0B820A01D}" type="slidenum">
              <a:rPr lang="es-ES_tradnl" smtClean="0"/>
              <a:t>‹Nº›</a:t>
            </a:fld>
            <a:endParaRPr lang="es-ES_tradnl"/>
          </a:p>
        </p:txBody>
      </p:sp>
      <p:sp>
        <p:nvSpPr>
          <p:cNvPr id="7" name="Marcador de pie de página 4"/>
          <p:cNvSpPr txBox="1">
            <a:spLocks/>
          </p:cNvSpPr>
          <p:nvPr userDrawn="1"/>
        </p:nvSpPr>
        <p:spPr>
          <a:xfrm>
            <a:off x="2662808" y="6356349"/>
            <a:ext cx="3709392" cy="365125"/>
          </a:xfrm>
          <a:prstGeom prst="rect">
            <a:avLst/>
          </a:prstGeom>
          <a:solidFill>
            <a:srgbClr val="FF0000"/>
          </a:solidFill>
        </p:spPr>
        <p:txBody>
          <a:bodyPr/>
          <a:lstStyle>
            <a:defPPr>
              <a:defRPr lang="es-ES_tradnl"/>
            </a:defPPr>
            <a:lvl1pPr marL="0" algn="l" defTabSz="457200" rtl="0" eaLnBrk="1" latinLnBrk="0" hangingPunct="1">
              <a:defRPr sz="1400" b="1" kern="1200">
                <a:solidFill>
                  <a:schemeClr val="bg1"/>
                </a:solidFill>
                <a:latin typeface="Calibri" pitchFamily="34" charset="0"/>
                <a:ea typeface="+mn-ea"/>
                <a:cs typeface="Calibri"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s-ES_tradnl" dirty="0" smtClean="0"/>
              <a:t>UNIDOS PARA MEJORAR … EN EDUCACION !!!</a:t>
            </a:r>
            <a:endParaRPr lang="es-ES_trad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620688"/>
            <a:ext cx="7772400" cy="3733800"/>
          </a:xfrm>
        </p:spPr>
        <p:txBody>
          <a:bodyPr>
            <a:normAutofit/>
          </a:bodyPr>
          <a:lstStyle/>
          <a:p>
            <a:r>
              <a:rPr lang="es-CO" sz="3600" b="1" dirty="0" smtClean="0"/>
              <a:t>PLAN DE ACCION DE </a:t>
            </a:r>
            <a:r>
              <a:rPr lang="es-CO" sz="3600" b="1" dirty="0"/>
              <a:t>LA SECRETARÍA DE EDUCACIÓN MUNICIPAL DE </a:t>
            </a:r>
            <a:r>
              <a:rPr lang="es-CO" sz="3600" b="1" dirty="0" smtClean="0"/>
              <a:t>NEIVA</a:t>
            </a:r>
            <a:br>
              <a:rPr lang="es-CO" sz="3600" b="1" dirty="0" smtClean="0"/>
            </a:br>
            <a:endParaRPr lang="es-ES_tradnl" sz="3600" dirty="0"/>
          </a:p>
        </p:txBody>
      </p:sp>
      <p:sp>
        <p:nvSpPr>
          <p:cNvPr id="4" name="Subtítulo 2"/>
          <p:cNvSpPr txBox="1">
            <a:spLocks/>
          </p:cNvSpPr>
          <p:nvPr/>
        </p:nvSpPr>
        <p:spPr>
          <a:xfrm>
            <a:off x="2483768" y="4413598"/>
            <a:ext cx="4320480" cy="1066800"/>
          </a:xfrm>
          <a:prstGeom prst="rect">
            <a:avLst/>
          </a:prstGeom>
        </p:spPr>
        <p:txBody>
          <a:bodyPr vert="horz" lIns="91440" tIns="45720" rIns="91440" bIns="45720" rtlCol="0">
            <a:normAutofit fontScale="55000" lnSpcReduction="20000"/>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s-CO" sz="5100" b="1" dirty="0" smtClean="0">
                <a:solidFill>
                  <a:srgbClr val="FF0000"/>
                </a:solidFill>
                <a:latin typeface="Arial Narrow" pitchFamily="34" charset="0"/>
              </a:rPr>
              <a:t>FAIVER HOYOS HERNANDEZ</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s-CO" sz="2200" b="1" i="0" u="none" strike="noStrike" kern="1200" cap="none" spc="0" normalizeH="0" baseline="0" noProof="0" dirty="0" smtClean="0">
              <a:ln>
                <a:noFill/>
              </a:ln>
              <a:solidFill>
                <a:srgbClr val="FF0000"/>
              </a:solidFill>
              <a:effectLst/>
              <a:uLnTx/>
              <a:uFillTx/>
            </a:endParaRPr>
          </a:p>
          <a:p>
            <a:pPr lvl="0" algn="ctr">
              <a:spcBef>
                <a:spcPct val="20000"/>
              </a:spcBef>
            </a:pPr>
            <a:r>
              <a:rPr lang="es-ES_tradnl" sz="2200" b="1" dirty="0" smtClean="0">
                <a:solidFill>
                  <a:srgbClr val="FF0000"/>
                </a:solidFill>
              </a:rPr>
              <a:t> </a:t>
            </a:r>
            <a:endParaRPr kumimoji="0" lang="es-ES_tradnl" sz="2200" b="0" i="0" u="none" strike="noStrike" kern="1200" cap="none" spc="0" normalizeH="0" baseline="0" noProof="0" dirty="0" smtClean="0">
              <a:ln>
                <a:noFill/>
              </a:ln>
              <a:solidFill>
                <a:srgbClr val="FF0000"/>
              </a:solidFill>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57622" y="1268761"/>
            <a:ext cx="8229600" cy="2880320"/>
          </a:xfrm>
        </p:spPr>
        <p:txBody>
          <a:bodyPr>
            <a:normAutofit/>
          </a:bodyPr>
          <a:lstStyle/>
          <a:p>
            <a:pPr marL="0" indent="0" algn="just">
              <a:buNone/>
            </a:pPr>
            <a:r>
              <a:rPr lang="es-AR" sz="2400" dirty="0">
                <a:latin typeface="Arial Narrow" pitchFamily="34" charset="0"/>
              </a:rPr>
              <a:t>El objetivo no es otro que mejorar la calidad académica de nuestros estudiantes y elevar los puntajes en las Pruebas Saber. Queremos junto a estas propuestas ingresar al estudiante en el mundo de la productividad y el desarrollo.</a:t>
            </a:r>
            <a:endParaRPr lang="es-CO" sz="2400" dirty="0">
              <a:latin typeface="Arial Narrow" pitchFamily="34" charset="0"/>
            </a:endParaRPr>
          </a:p>
          <a:p>
            <a:pPr marL="0" indent="0" algn="just">
              <a:buNone/>
            </a:pPr>
            <a:r>
              <a:rPr lang="es-AR" sz="2400" dirty="0">
                <a:latin typeface="Arial Narrow" pitchFamily="34" charset="0"/>
              </a:rPr>
              <a:t>A la par con este propósito se hará la Capacitación Docente proyectada dentro del esquema del Plan de Apoyo al Mejoramiento (PAM).</a:t>
            </a:r>
            <a:endParaRPr lang="es-CO" sz="2400" dirty="0">
              <a:latin typeface="Arial Narrow" pitchFamily="34" charset="0"/>
            </a:endParaRPr>
          </a:p>
          <a:p>
            <a:pPr marL="0" indent="0">
              <a:buNone/>
            </a:pPr>
            <a:endParaRPr lang="es-CO"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11560" y="780415"/>
            <a:ext cx="7848872" cy="954107"/>
          </a:xfrm>
          <a:prstGeom prst="rect">
            <a:avLst/>
          </a:prstGeom>
        </p:spPr>
        <p:txBody>
          <a:bodyPr wrap="square">
            <a:spAutoFit/>
          </a:bodyPr>
          <a:lstStyle/>
          <a:p>
            <a:pPr algn="ctr"/>
            <a:r>
              <a:rPr lang="es-AR" sz="2400" dirty="0"/>
              <a:t> </a:t>
            </a:r>
            <a:r>
              <a:rPr lang="es-AR" sz="2800" b="1" dirty="0" smtClean="0">
                <a:solidFill>
                  <a:srgbClr val="FF0000"/>
                </a:solidFill>
              </a:rPr>
              <a:t>PROYECTO </a:t>
            </a:r>
            <a:r>
              <a:rPr lang="es-AR" sz="2800" b="1" dirty="0">
                <a:solidFill>
                  <a:srgbClr val="FF0000"/>
                </a:solidFill>
              </a:rPr>
              <a:t>6, COLEGIO CLARETIANO, JORNADA ADICIONAL-OFICIAL</a:t>
            </a:r>
            <a:endParaRPr lang="es-CO" sz="2800" b="1" dirty="0">
              <a:solidFill>
                <a:srgbClr val="FF0000"/>
              </a:solidFill>
            </a:endParaRPr>
          </a:p>
        </p:txBody>
      </p:sp>
      <p:sp>
        <p:nvSpPr>
          <p:cNvPr id="6" name="4 Marcador de contenido"/>
          <p:cNvSpPr>
            <a:spLocks noGrp="1"/>
          </p:cNvSpPr>
          <p:nvPr>
            <p:ph idx="1"/>
          </p:nvPr>
        </p:nvSpPr>
        <p:spPr>
          <a:xfrm>
            <a:off x="611560" y="2154932"/>
            <a:ext cx="8229600" cy="3290292"/>
          </a:xfrm>
        </p:spPr>
        <p:txBody>
          <a:bodyPr>
            <a:normAutofit fontScale="70000" lnSpcReduction="20000"/>
          </a:bodyPr>
          <a:lstStyle/>
          <a:p>
            <a:pPr marL="0" indent="0" algn="just">
              <a:buNone/>
            </a:pPr>
            <a:r>
              <a:rPr lang="es-AR" sz="3400" dirty="0" smtClean="0">
                <a:latin typeface="Arial Narrow" pitchFamily="34" charset="0"/>
              </a:rPr>
              <a:t>Pudimos resolver la </a:t>
            </a:r>
            <a:r>
              <a:rPr lang="es-AR" sz="3400" dirty="0">
                <a:latin typeface="Arial Narrow" pitchFamily="34" charset="0"/>
              </a:rPr>
              <a:t>situación del Colegio Claretiano y su jornada adicional oficial-tarde. Es urgente apropiar los </a:t>
            </a:r>
            <a:r>
              <a:rPr lang="es-AR" sz="3400" dirty="0" smtClean="0">
                <a:latin typeface="Arial Narrow" pitchFamily="34" charset="0"/>
              </a:rPr>
              <a:t>recursos para el </a:t>
            </a:r>
            <a:r>
              <a:rPr lang="es-AR" sz="3400" dirty="0">
                <a:latin typeface="Arial Narrow" pitchFamily="34" charset="0"/>
              </a:rPr>
              <a:t>arrendamiento de dichas </a:t>
            </a:r>
            <a:r>
              <a:rPr lang="es-AR" sz="3400" dirty="0" smtClean="0">
                <a:latin typeface="Arial Narrow" pitchFamily="34" charset="0"/>
              </a:rPr>
              <a:t>instalaciones (comunidad claretiana), </a:t>
            </a:r>
            <a:r>
              <a:rPr lang="es-AR" sz="3400" dirty="0">
                <a:latin typeface="Arial Narrow" pitchFamily="34" charset="0"/>
              </a:rPr>
              <a:t>dado que el convenio que se traía firmado por 10 años con el Departamento venció en septiembre de 2011</a:t>
            </a:r>
            <a:r>
              <a:rPr lang="es-AR" sz="3400" dirty="0" smtClean="0">
                <a:latin typeface="Arial Narrow" pitchFamily="34" charset="0"/>
              </a:rPr>
              <a:t>. Sin embargo con ellos se avanzó satisfactoriamente y dichos costos no superan los 150 millones anuales.</a:t>
            </a:r>
            <a:endParaRPr lang="es-CO" sz="3400" dirty="0">
              <a:latin typeface="Arial Narrow" pitchFamily="34" charset="0"/>
            </a:endParaRPr>
          </a:p>
          <a:p>
            <a:pPr marL="0" indent="0" algn="just">
              <a:buNone/>
            </a:pPr>
            <a:r>
              <a:rPr lang="es-AR" sz="3400" dirty="0" smtClean="0">
                <a:latin typeface="Arial Narrow" pitchFamily="34" charset="0"/>
              </a:rPr>
              <a:t>Legalmente buscamos </a:t>
            </a:r>
            <a:r>
              <a:rPr lang="es-AR" sz="3400" dirty="0">
                <a:latin typeface="Arial Narrow" pitchFamily="34" charset="0"/>
              </a:rPr>
              <a:t>la salida jurídica y </a:t>
            </a:r>
            <a:r>
              <a:rPr lang="es-AR" sz="3400" dirty="0" smtClean="0">
                <a:latin typeface="Arial Narrow" pitchFamily="34" charset="0"/>
              </a:rPr>
              <a:t>resolvimos </a:t>
            </a:r>
            <a:r>
              <a:rPr lang="es-AR" sz="3400" dirty="0">
                <a:latin typeface="Arial Narrow" pitchFamily="34" charset="0"/>
              </a:rPr>
              <a:t>este asunto, máxime cuando el Claretiano en esta jornada es el único de Neiva escalafonado en MUY SUPERIOR</a:t>
            </a:r>
            <a:r>
              <a:rPr lang="es-AR" sz="3400" dirty="0" smtClean="0">
                <a:latin typeface="Arial Narrow" pitchFamily="34" charset="0"/>
              </a:rPr>
              <a:t>. Hoy 1.500 niños y niñas se benefician de esta institución.</a:t>
            </a:r>
            <a:endParaRPr lang="es-CO" sz="3400" dirty="0">
              <a:latin typeface="Arial Narrow" pitchFamily="34" charset="0"/>
            </a:endParaRPr>
          </a:p>
          <a:p>
            <a:pPr marL="0" indent="0">
              <a:buNone/>
            </a:pPr>
            <a:endParaRPr lang="es-CO"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395536" y="836712"/>
            <a:ext cx="8229600" cy="4176464"/>
          </a:xfrm>
        </p:spPr>
        <p:txBody>
          <a:bodyPr>
            <a:noAutofit/>
          </a:bodyPr>
          <a:lstStyle/>
          <a:p>
            <a:pPr marL="0" indent="0" algn="just">
              <a:spcBef>
                <a:spcPts val="0"/>
              </a:spcBef>
              <a:buNone/>
            </a:pPr>
            <a:endParaRPr lang="es-AR" sz="2400" dirty="0" smtClean="0">
              <a:latin typeface="Arial Narrow" pitchFamily="34" charset="0"/>
            </a:endParaRPr>
          </a:p>
          <a:p>
            <a:pPr marL="0" indent="0" algn="just">
              <a:spcBef>
                <a:spcPts val="0"/>
              </a:spcBef>
              <a:buNone/>
            </a:pPr>
            <a:endParaRPr lang="es-AR" sz="2400" dirty="0">
              <a:latin typeface="Arial Narrow" pitchFamily="34" charset="0"/>
            </a:endParaRPr>
          </a:p>
          <a:p>
            <a:pPr marL="0" indent="0" algn="just">
              <a:spcBef>
                <a:spcPts val="0"/>
              </a:spcBef>
              <a:buNone/>
            </a:pPr>
            <a:endParaRPr lang="es-AR" sz="2400" dirty="0" smtClean="0">
              <a:latin typeface="Arial Narrow" pitchFamily="34" charset="0"/>
            </a:endParaRPr>
          </a:p>
          <a:p>
            <a:pPr marL="0" indent="0" algn="just">
              <a:spcBef>
                <a:spcPts val="0"/>
              </a:spcBef>
              <a:buNone/>
            </a:pPr>
            <a:r>
              <a:rPr lang="es-AR" sz="2400" dirty="0" smtClean="0">
                <a:latin typeface="Arial Narrow" pitchFamily="34" charset="0"/>
              </a:rPr>
              <a:t>Una </a:t>
            </a:r>
            <a:r>
              <a:rPr lang="es-AR" sz="2400" dirty="0">
                <a:latin typeface="Arial Narrow" pitchFamily="34" charset="0"/>
              </a:rPr>
              <a:t>situación similar ocurre con Fortalecillas donde se paga arriendo por unas instalaciones en donde funciona una de nuestras instituciones, claro en un valor muy inferior.</a:t>
            </a:r>
            <a:endParaRPr lang="es-CO" sz="2400" dirty="0">
              <a:latin typeface="Arial Narrow" pitchFamily="34" charset="0"/>
            </a:endParaRPr>
          </a:p>
          <a:p>
            <a:pPr marL="0" indent="0" algn="just">
              <a:spcBef>
                <a:spcPts val="0"/>
              </a:spcBef>
              <a:buNone/>
            </a:pPr>
            <a:r>
              <a:rPr lang="es-CO" sz="2400" dirty="0" smtClean="0">
                <a:latin typeface="Arial Narrow" pitchFamily="34" charset="0"/>
              </a:rPr>
              <a:t>.</a:t>
            </a:r>
            <a:endParaRPr lang="es-CO" sz="2400" dirty="0">
              <a:latin typeface="Arial Narrow" pitchFamily="34" charset="0"/>
            </a:endParaRPr>
          </a:p>
          <a:p>
            <a:pPr marL="0" indent="0" algn="just">
              <a:spcBef>
                <a:spcPts val="0"/>
              </a:spcBef>
              <a:buNone/>
            </a:pPr>
            <a:endParaRPr lang="es-CO" sz="2400" dirty="0">
              <a:latin typeface="Arial Narrow" pitchFamily="34" charset="0"/>
            </a:endParaRPr>
          </a:p>
          <a:p>
            <a:pPr marL="0" indent="0" algn="just">
              <a:spcBef>
                <a:spcPts val="0"/>
              </a:spcBef>
              <a:buNone/>
            </a:pPr>
            <a:endParaRPr lang="es-CO" sz="2400" dirty="0">
              <a:latin typeface="Arial Narrow" pitchFamily="34" charset="0"/>
            </a:endParaRPr>
          </a:p>
          <a:p>
            <a:pPr marL="0" indent="0" algn="just">
              <a:buNone/>
            </a:pPr>
            <a:endParaRPr lang="es-CO" sz="2400" dirty="0"/>
          </a:p>
        </p:txBody>
      </p:sp>
    </p:spTree>
    <p:extLst>
      <p:ext uri="{BB962C8B-B14F-4D97-AF65-F5344CB8AC3E}">
        <p14:creationId xmlns:p14="http://schemas.microsoft.com/office/powerpoint/2010/main" val="1569438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CO" sz="2800" b="1" dirty="0">
                <a:solidFill>
                  <a:srgbClr val="FF0000"/>
                </a:solidFill>
                <a:latin typeface="Arial Narrow" pitchFamily="34" charset="0"/>
              </a:rPr>
              <a:t>PROYECTO 7, NEIVA 400 AÑOS</a:t>
            </a:r>
          </a:p>
        </p:txBody>
      </p:sp>
      <p:sp>
        <p:nvSpPr>
          <p:cNvPr id="4" name="3 Rectángulo"/>
          <p:cNvSpPr/>
          <p:nvPr/>
        </p:nvSpPr>
        <p:spPr>
          <a:xfrm>
            <a:off x="794842" y="1700808"/>
            <a:ext cx="7488832" cy="3046988"/>
          </a:xfrm>
          <a:prstGeom prst="rect">
            <a:avLst/>
          </a:prstGeom>
        </p:spPr>
        <p:txBody>
          <a:bodyPr wrap="square">
            <a:spAutoFit/>
          </a:bodyPr>
          <a:lstStyle/>
          <a:p>
            <a:pPr algn="just"/>
            <a:r>
              <a:rPr lang="es-CO" sz="2400" dirty="0">
                <a:latin typeface="Arial Narrow" pitchFamily="34" charset="0"/>
              </a:rPr>
              <a:t>Es un compromiso desde el 1 de enero articular todas las actividades que la Secretaría de Educación realice con la celebración de los 400 años de Neiva. Queremos despertar </a:t>
            </a:r>
            <a:r>
              <a:rPr lang="es-CO" sz="2400" dirty="0" smtClean="0">
                <a:latin typeface="Arial Narrow" pitchFamily="34" charset="0"/>
              </a:rPr>
              <a:t>una </a:t>
            </a:r>
            <a:r>
              <a:rPr lang="es-CO" sz="2400" dirty="0">
                <a:latin typeface="Arial Narrow" pitchFamily="34" charset="0"/>
              </a:rPr>
              <a:t>cultura de cambio de actitud en todos los actores que participan en el proceso educativo</a:t>
            </a:r>
            <a:r>
              <a:rPr lang="es-CO" sz="2400" dirty="0" smtClean="0">
                <a:latin typeface="Arial Narrow" pitchFamily="34" charset="0"/>
              </a:rPr>
              <a:t>.</a:t>
            </a:r>
          </a:p>
          <a:p>
            <a:pPr algn="just"/>
            <a:endParaRPr lang="es-CO" sz="2400" dirty="0">
              <a:latin typeface="Arial Narrow" pitchFamily="34" charset="0"/>
            </a:endParaRPr>
          </a:p>
          <a:p>
            <a:pPr algn="just"/>
            <a:r>
              <a:rPr lang="es-CO" sz="2400" dirty="0" smtClean="0">
                <a:latin typeface="Arial Narrow" pitchFamily="34" charset="0"/>
              </a:rPr>
              <a:t>COLEGIOS DE CALIDAD (Archivo adjunto)</a:t>
            </a:r>
            <a:endParaRPr lang="es-CO" sz="2400" dirty="0">
              <a:latin typeface="Arial Narrow" pitchFamily="34" charset="0"/>
            </a:endParaRPr>
          </a:p>
          <a:p>
            <a:endParaRPr lang="es-CO" sz="2400" dirty="0">
              <a:latin typeface="Arial Narrow" pitchFamily="34" charset="0"/>
            </a:endParaRPr>
          </a:p>
        </p:txBody>
      </p:sp>
    </p:spTree>
    <p:extLst>
      <p:ext uri="{BB962C8B-B14F-4D97-AF65-F5344CB8AC3E}">
        <p14:creationId xmlns:p14="http://schemas.microsoft.com/office/powerpoint/2010/main" val="1186358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p:cNvSpPr>
            <a:spLocks noGrp="1"/>
          </p:cNvSpPr>
          <p:nvPr>
            <p:ph type="title"/>
          </p:nvPr>
        </p:nvSpPr>
        <p:spPr>
          <a:xfrm>
            <a:off x="457200" y="260648"/>
            <a:ext cx="8229600" cy="864096"/>
          </a:xfrm>
        </p:spPr>
        <p:txBody>
          <a:bodyPr>
            <a:noAutofit/>
          </a:bodyPr>
          <a:lstStyle/>
          <a:p>
            <a:r>
              <a:rPr lang="es-AR" sz="2800" b="1" dirty="0" smtClean="0">
                <a:solidFill>
                  <a:srgbClr val="FF0000"/>
                </a:solidFill>
                <a:latin typeface="Arial Narrow" pitchFamily="34" charset="0"/>
              </a:rPr>
              <a:t>RECOMENDACIONES</a:t>
            </a:r>
            <a:r>
              <a:rPr lang="es-CO" sz="2800" b="1" dirty="0" smtClean="0">
                <a:solidFill>
                  <a:srgbClr val="FF0000"/>
                </a:solidFill>
                <a:latin typeface="Arial Narrow" pitchFamily="34" charset="0"/>
              </a:rPr>
              <a:t/>
            </a:r>
            <a:br>
              <a:rPr lang="es-CO" sz="2800" b="1" dirty="0" smtClean="0">
                <a:solidFill>
                  <a:srgbClr val="FF0000"/>
                </a:solidFill>
                <a:latin typeface="Arial Narrow" pitchFamily="34" charset="0"/>
              </a:rPr>
            </a:br>
            <a:endParaRPr lang="es-ES_tradnl" sz="2800" b="1" dirty="0">
              <a:solidFill>
                <a:srgbClr val="FF0000"/>
              </a:solidFill>
              <a:latin typeface="Arial Narrow" pitchFamily="34" charset="0"/>
            </a:endParaRPr>
          </a:p>
        </p:txBody>
      </p:sp>
      <p:sp>
        <p:nvSpPr>
          <p:cNvPr id="3" name="2 Rectángulo"/>
          <p:cNvSpPr/>
          <p:nvPr/>
        </p:nvSpPr>
        <p:spPr>
          <a:xfrm>
            <a:off x="457200" y="908720"/>
            <a:ext cx="8229600" cy="6001643"/>
          </a:xfrm>
          <a:prstGeom prst="rect">
            <a:avLst/>
          </a:prstGeom>
        </p:spPr>
        <p:txBody>
          <a:bodyPr wrap="square">
            <a:spAutoFit/>
          </a:bodyPr>
          <a:lstStyle/>
          <a:p>
            <a:pPr marL="342900" indent="-342900">
              <a:buFont typeface="Arial" pitchFamily="34" charset="0"/>
              <a:buChar char="•"/>
            </a:pPr>
            <a:r>
              <a:rPr lang="es-CO" sz="2400" b="1" dirty="0">
                <a:latin typeface="Arial Narrow" pitchFamily="34" charset="0"/>
              </a:rPr>
              <a:t>A ZONAS VULNERABLES</a:t>
            </a:r>
          </a:p>
          <a:p>
            <a:r>
              <a:rPr lang="es-CO" sz="2400" dirty="0">
                <a:latin typeface="Arial Narrow" pitchFamily="34" charset="0"/>
              </a:rPr>
              <a:t>Dirigir los proyectos de Transporte Escolar y Restaurante Escolar al sector Rural y a la población vulnerable de las comunas neurálgicas de la ciudad de Neiva, como son: (Comuna 6, Comuna 8, Comuna 9 y Comuna </a:t>
            </a:r>
            <a:r>
              <a:rPr lang="es-CO" sz="2400" dirty="0" smtClean="0">
                <a:latin typeface="Arial Narrow" pitchFamily="34" charset="0"/>
              </a:rPr>
              <a:t>10</a:t>
            </a:r>
          </a:p>
          <a:p>
            <a:endParaRPr lang="es-CO" sz="2400" dirty="0" smtClean="0">
              <a:latin typeface="Arial Narrow" pitchFamily="34" charset="0"/>
            </a:endParaRPr>
          </a:p>
          <a:p>
            <a:pPr marL="342900" indent="-342900">
              <a:buFont typeface="Arial" pitchFamily="34" charset="0"/>
              <a:buChar char="•"/>
            </a:pPr>
            <a:r>
              <a:rPr lang="es-AR" sz="2400" b="1" dirty="0"/>
              <a:t>MAESTROS ESPECIALES</a:t>
            </a:r>
            <a:endParaRPr lang="es-CO" sz="2400" b="1" dirty="0"/>
          </a:p>
          <a:p>
            <a:pPr algn="just"/>
            <a:r>
              <a:rPr lang="es-AR" sz="2400" dirty="0">
                <a:latin typeface="Arial Narrow" pitchFamily="34" charset="0"/>
              </a:rPr>
              <a:t>El proyecto de Modelos Lingüísticos e Intérpretes deben de nombrarse docentes de planta con el fin de garantizar la inclusión de las poblaciones con necesidades educativas especiales y no entorpecer la iniciación del año académico. Esto ocurrió en 2011. Ya está en marcha el proceso para que las Instituciones Educativas que gozan de estos programas especiales puedan mantenerlos. Son  ocho intérpretes del leguaje de señas en la Normal; tres de modelos lingüísticos y un coordinador.</a:t>
            </a:r>
            <a:endParaRPr lang="es-CO" sz="2400" dirty="0">
              <a:latin typeface="Arial Narrow" pitchFamily="34" charset="0"/>
            </a:endParaRPr>
          </a:p>
          <a:p>
            <a:endParaRPr lang="es-CO" sz="2400" dirty="0">
              <a:latin typeface="Arial Narrow"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454918" y="260648"/>
            <a:ext cx="8229600" cy="6370975"/>
          </a:xfrm>
          <a:prstGeom prst="rect">
            <a:avLst/>
          </a:prstGeom>
        </p:spPr>
        <p:txBody>
          <a:bodyPr wrap="square">
            <a:spAutoFit/>
          </a:bodyPr>
          <a:lstStyle/>
          <a:p>
            <a:pPr marL="342900" indent="-342900">
              <a:buFont typeface="Arial" pitchFamily="34" charset="0"/>
              <a:buChar char="•"/>
            </a:pPr>
            <a:r>
              <a:rPr lang="es-AR" sz="2400" b="1" dirty="0">
                <a:latin typeface="Arial Narrow" pitchFamily="34" charset="0"/>
              </a:rPr>
              <a:t>INSPECCIÓN Y VIGILANCIA</a:t>
            </a:r>
            <a:endParaRPr lang="es-CO" sz="2400" b="1" dirty="0">
              <a:latin typeface="Arial Narrow" pitchFamily="34" charset="0"/>
            </a:endParaRPr>
          </a:p>
          <a:p>
            <a:pPr algn="just"/>
            <a:r>
              <a:rPr lang="es-AR" sz="2400" dirty="0">
                <a:latin typeface="Arial Narrow" pitchFamily="34" charset="0"/>
              </a:rPr>
              <a:t>Se requiere consolidar un equipo interdisciplinario para el ejercicio de la Inspección y Vigilancia como garantía del derecho a la educación. Desarrollar el Plan de Inspección y Vigilancia contando con los recursos necesarios, e implementar el Reglamento Territorial de Inspección y Vigilancia.</a:t>
            </a:r>
            <a:endParaRPr lang="es-CO" sz="2400" dirty="0">
              <a:latin typeface="Arial Narrow" pitchFamily="34" charset="0"/>
            </a:endParaRPr>
          </a:p>
          <a:p>
            <a:pPr algn="just"/>
            <a:endParaRPr lang="es-CO" sz="2400" dirty="0" smtClean="0">
              <a:latin typeface="Arial Narrow" pitchFamily="34" charset="0"/>
            </a:endParaRPr>
          </a:p>
          <a:p>
            <a:pPr marL="342900" indent="-342900">
              <a:buFont typeface="Arial" pitchFamily="34" charset="0"/>
              <a:buChar char="•"/>
            </a:pPr>
            <a:r>
              <a:rPr lang="es-AR" sz="2400" b="1" dirty="0">
                <a:latin typeface="Arial Narrow" pitchFamily="34" charset="0"/>
              </a:rPr>
              <a:t>MODERNIZACION DE LA SECRETARIA</a:t>
            </a:r>
            <a:endParaRPr lang="es-CO" sz="2400" b="1" dirty="0">
              <a:latin typeface="Arial Narrow" pitchFamily="34" charset="0"/>
            </a:endParaRPr>
          </a:p>
          <a:p>
            <a:pPr algn="just"/>
            <a:r>
              <a:rPr lang="es-AR" sz="2400" dirty="0" smtClean="0">
                <a:latin typeface="Arial Narrow" pitchFamily="34" charset="0"/>
              </a:rPr>
              <a:t>La </a:t>
            </a:r>
            <a:r>
              <a:rPr lang="es-AR" sz="2400" dirty="0">
                <a:latin typeface="Arial Narrow" pitchFamily="34" charset="0"/>
              </a:rPr>
              <a:t>Secretaría de Educación de Neiva es una de las más amplias y los funcionarios requieren de mejores espacios. Dignificando el ambiente laboral, mejora la productividad. Remodelar además los sitios de trabajo e implementar el archivo de esta dependencia. </a:t>
            </a:r>
            <a:r>
              <a:rPr lang="es-AR" sz="2400" dirty="0" smtClean="0">
                <a:latin typeface="Arial Narrow" pitchFamily="34" charset="0"/>
              </a:rPr>
              <a:t>Se </a:t>
            </a:r>
            <a:r>
              <a:rPr lang="es-AR" sz="2400" dirty="0">
                <a:latin typeface="Arial Narrow" pitchFamily="34" charset="0"/>
              </a:rPr>
              <a:t>tienen articuladas 6 Unidades, algunas camino a ser certificadas y articuladas así a Buen Gobierno, como reza en el programa de Gobierno del Dr. Pedro Suárez</a:t>
            </a:r>
            <a:r>
              <a:rPr lang="es-AR" sz="2400" dirty="0" smtClean="0">
                <a:latin typeface="Arial Narrow" pitchFamily="34" charset="0"/>
              </a:rPr>
              <a:t>.</a:t>
            </a:r>
          </a:p>
          <a:p>
            <a:pPr algn="just"/>
            <a:r>
              <a:rPr lang="es-AR" sz="2400" dirty="0" smtClean="0">
                <a:latin typeface="Arial Narrow" pitchFamily="34" charset="0"/>
              </a:rPr>
              <a:t>La modernización implica cambios y rotaciones en el personal que integra la planta administrativa, buscando perfiles idóneos.</a:t>
            </a:r>
            <a:endParaRPr lang="es-CO" sz="2400" dirty="0">
              <a:latin typeface="Arial Narrow" pitchFamily="34" charset="0"/>
            </a:endParaRPr>
          </a:p>
          <a:p>
            <a:endParaRPr lang="es-CO" sz="2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467544" y="150113"/>
            <a:ext cx="8424936" cy="6370975"/>
          </a:xfrm>
          <a:prstGeom prst="rect">
            <a:avLst/>
          </a:prstGeom>
        </p:spPr>
        <p:txBody>
          <a:bodyPr wrap="square">
            <a:spAutoFit/>
          </a:bodyPr>
          <a:lstStyle/>
          <a:p>
            <a:pPr algn="just"/>
            <a:endParaRPr lang="es-CO" sz="2400" b="1" dirty="0">
              <a:latin typeface="Arial Narrow" pitchFamily="34" charset="0"/>
            </a:endParaRPr>
          </a:p>
          <a:p>
            <a:pPr marL="342900" indent="-342900" algn="just">
              <a:buFont typeface="Arial" pitchFamily="34" charset="0"/>
              <a:buChar char="•"/>
            </a:pPr>
            <a:r>
              <a:rPr lang="es-CO" sz="2400" b="1" dirty="0">
                <a:latin typeface="Arial Narrow" pitchFamily="34" charset="0"/>
              </a:rPr>
              <a:t>SERVICIOS PUBLICOS Y VIGILANCIA</a:t>
            </a:r>
          </a:p>
          <a:p>
            <a:pPr algn="just"/>
            <a:r>
              <a:rPr lang="es-CO" sz="2400" dirty="0">
                <a:latin typeface="Arial Narrow" pitchFamily="34" charset="0"/>
              </a:rPr>
              <a:t>Es inminente asumir con Recursos Propios el pago de la vigilancia de las 37 Instituciones Educativas de Neiva. Este monto asciende a </a:t>
            </a:r>
            <a:r>
              <a:rPr lang="es-CO" sz="2400" dirty="0" smtClean="0">
                <a:latin typeface="Arial Narrow" pitchFamily="34" charset="0"/>
              </a:rPr>
              <a:t>2.600 </a:t>
            </a:r>
            <a:r>
              <a:rPr lang="es-CO" sz="2400" dirty="0">
                <a:latin typeface="Arial Narrow" pitchFamily="34" charset="0"/>
              </a:rPr>
              <a:t>millones de pesos. Igualmente con </a:t>
            </a:r>
            <a:r>
              <a:rPr lang="es-CO" sz="2400" dirty="0" smtClean="0">
                <a:latin typeface="Arial Narrow" pitchFamily="34" charset="0"/>
              </a:rPr>
              <a:t>SGP y Recursos </a:t>
            </a:r>
            <a:r>
              <a:rPr lang="es-CO" sz="2400" dirty="0">
                <a:latin typeface="Arial Narrow" pitchFamily="34" charset="0"/>
              </a:rPr>
              <a:t>Propios se debe continuar pagando en 2012 lo correspondiente a Servicios Públicos de las escuelas y colegios, suma que </a:t>
            </a:r>
            <a:r>
              <a:rPr lang="es-CO" sz="2400" dirty="0" smtClean="0">
                <a:latin typeface="Arial Narrow" pitchFamily="34" charset="0"/>
              </a:rPr>
              <a:t>podría llegar </a:t>
            </a:r>
            <a:r>
              <a:rPr lang="es-CO" sz="2400" dirty="0">
                <a:latin typeface="Arial Narrow" pitchFamily="34" charset="0"/>
              </a:rPr>
              <a:t>a los </a:t>
            </a:r>
            <a:r>
              <a:rPr lang="es-CO" sz="2400" dirty="0" smtClean="0">
                <a:latin typeface="Arial Narrow" pitchFamily="34" charset="0"/>
              </a:rPr>
              <a:t>2.000 </a:t>
            </a:r>
            <a:r>
              <a:rPr lang="es-CO" sz="2400" dirty="0">
                <a:latin typeface="Arial Narrow" pitchFamily="34" charset="0"/>
              </a:rPr>
              <a:t>millones de pesos.</a:t>
            </a:r>
          </a:p>
          <a:p>
            <a:pPr algn="just"/>
            <a:endParaRPr lang="es-CO" sz="2400" dirty="0">
              <a:latin typeface="Arial Narrow" pitchFamily="34" charset="0"/>
            </a:endParaRPr>
          </a:p>
          <a:p>
            <a:pPr marL="342900" indent="-342900" algn="just">
              <a:buFont typeface="Arial" pitchFamily="34" charset="0"/>
              <a:buChar char="•"/>
            </a:pPr>
            <a:r>
              <a:rPr lang="es-CO" sz="2400" b="1" dirty="0">
                <a:latin typeface="Arial Narrow" pitchFamily="34" charset="0"/>
              </a:rPr>
              <a:t>SOFFWARE DE NOTAS</a:t>
            </a:r>
          </a:p>
          <a:p>
            <a:pPr algn="just"/>
            <a:r>
              <a:rPr lang="es-CO" sz="2400" dirty="0">
                <a:latin typeface="Arial Narrow" pitchFamily="34" charset="0"/>
              </a:rPr>
              <a:t>La modernización de la Secretaría obliga a tener implementado un SOFFWARE de notas el cual permita visualizar el rendimiento académico de los estudiantes desde la Secretaría. Este monitoreo podrá ser permanente y ayudará a mejorar el proceso académico, apuntándole a un mejoramiento en calidad y de seguro en las Pruebas </a:t>
            </a:r>
            <a:r>
              <a:rPr lang="es-CO" sz="2400" dirty="0" smtClean="0">
                <a:latin typeface="Arial Narrow" pitchFamily="34" charset="0"/>
              </a:rPr>
              <a:t>Saber</a:t>
            </a:r>
            <a:r>
              <a:rPr lang="es-CO" sz="2400" dirty="0">
                <a:latin typeface="Arial Narrow" pitchFamily="34" charset="0"/>
              </a:rPr>
              <a:t>.</a:t>
            </a:r>
          </a:p>
          <a:p>
            <a:pPr algn="just"/>
            <a:endParaRPr lang="es-CO" sz="2400" dirty="0">
              <a:latin typeface="Arial Narrow" pitchFamily="34" charset="0"/>
            </a:endParaRPr>
          </a:p>
          <a:p>
            <a:pPr algn="just"/>
            <a:endParaRPr lang="es-CO" sz="2400" dirty="0">
              <a:latin typeface="Arial Narrow" pitchFamily="34" charset="0"/>
            </a:endParaRPr>
          </a:p>
        </p:txBody>
      </p:sp>
    </p:spTree>
    <p:extLst>
      <p:ext uri="{BB962C8B-B14F-4D97-AF65-F5344CB8AC3E}">
        <p14:creationId xmlns:p14="http://schemas.microsoft.com/office/powerpoint/2010/main" val="37519833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11560" y="548680"/>
            <a:ext cx="7992888" cy="3293209"/>
          </a:xfrm>
          <a:prstGeom prst="rect">
            <a:avLst/>
          </a:prstGeom>
        </p:spPr>
        <p:txBody>
          <a:bodyPr wrap="square">
            <a:spAutoFit/>
          </a:bodyPr>
          <a:lstStyle/>
          <a:p>
            <a:pPr algn="ctr"/>
            <a:r>
              <a:rPr lang="es-AR" dirty="0" smtClean="0"/>
              <a:t>   </a:t>
            </a:r>
            <a:r>
              <a:rPr lang="es-AR" sz="2800" b="1" dirty="0">
                <a:solidFill>
                  <a:srgbClr val="FF0000"/>
                </a:solidFill>
                <a:latin typeface="Arial Narrow" pitchFamily="34" charset="0"/>
              </a:rPr>
              <a:t>PROGRAMA:</a:t>
            </a:r>
            <a:r>
              <a:rPr lang="es-AR" sz="2800" b="1" dirty="0" smtClean="0">
                <a:solidFill>
                  <a:srgbClr val="FF0000"/>
                </a:solidFill>
                <a:latin typeface="Arial Narrow" pitchFamily="34" charset="0"/>
              </a:rPr>
              <a:t> UNIDOS </a:t>
            </a:r>
            <a:r>
              <a:rPr lang="es-AR" sz="2800" b="1" dirty="0">
                <a:solidFill>
                  <a:srgbClr val="FF0000"/>
                </a:solidFill>
                <a:latin typeface="Arial Narrow" pitchFamily="34" charset="0"/>
              </a:rPr>
              <a:t>PARA </a:t>
            </a:r>
            <a:r>
              <a:rPr lang="es-AR" sz="2800" b="1" dirty="0" smtClean="0">
                <a:solidFill>
                  <a:srgbClr val="FF0000"/>
                </a:solidFill>
                <a:latin typeface="Arial Narrow" pitchFamily="34" charset="0"/>
              </a:rPr>
              <a:t>EDUCAR</a:t>
            </a:r>
          </a:p>
          <a:p>
            <a:pPr algn="ctr"/>
            <a:endParaRPr lang="es-AR" sz="2800" b="1" dirty="0">
              <a:solidFill>
                <a:srgbClr val="FF0000"/>
              </a:solidFill>
              <a:latin typeface="Arial Narrow" pitchFamily="34" charset="0"/>
            </a:endParaRPr>
          </a:p>
          <a:p>
            <a:pPr algn="ctr"/>
            <a:endParaRPr lang="es-CO" sz="2800" b="1" dirty="0">
              <a:solidFill>
                <a:srgbClr val="FF0000"/>
              </a:solidFill>
              <a:latin typeface="Arial Narrow" pitchFamily="34" charset="0"/>
            </a:endParaRPr>
          </a:p>
          <a:p>
            <a:pPr algn="just"/>
            <a:r>
              <a:rPr lang="es-AR" sz="2400" dirty="0" smtClean="0">
                <a:latin typeface="Arial Narrow" pitchFamily="34" charset="0"/>
              </a:rPr>
              <a:t>Desarrollar </a:t>
            </a:r>
            <a:r>
              <a:rPr lang="es-AR" sz="2400" dirty="0">
                <a:latin typeface="Arial Narrow" pitchFamily="34" charset="0"/>
              </a:rPr>
              <a:t>una política educativa que responda a los retos de una sociedad de la economía del conocimiento,   humanizada e incluyente, que cualifique y contribuya en la  calidad de la educación y la reducción de la pobreza.</a:t>
            </a:r>
            <a:endParaRPr lang="es-CO" sz="2400" dirty="0">
              <a:latin typeface="Arial Narrow" pitchFamily="34" charset="0"/>
            </a:endParaRPr>
          </a:p>
          <a:p>
            <a:pPr algn="just"/>
            <a:endParaRPr lang="es-CO" sz="2400" b="1" dirty="0">
              <a:solidFill>
                <a:srgbClr val="FF0000"/>
              </a:solidFill>
              <a:latin typeface="Arial Narrow"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1619672" y="2132856"/>
            <a:ext cx="5832648" cy="1656184"/>
          </a:xfrm>
        </p:spPr>
        <p:txBody>
          <a:bodyPr>
            <a:noAutofit/>
          </a:bodyPr>
          <a:lstStyle/>
          <a:p>
            <a:r>
              <a:rPr lang="es-CO" sz="8000" b="1" dirty="0" smtClean="0">
                <a:solidFill>
                  <a:srgbClr val="FF0000"/>
                </a:solidFill>
                <a:latin typeface="Arial Narrow" pitchFamily="34" charset="0"/>
              </a:rPr>
              <a:t>GRACIAS</a:t>
            </a:r>
            <a:endParaRPr lang="es-ES_tradnl" sz="8000" b="1" dirty="0">
              <a:solidFill>
                <a:srgbClr val="FF0000"/>
              </a:solidFill>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476672"/>
            <a:ext cx="8276456" cy="1008112"/>
          </a:xfrm>
        </p:spPr>
        <p:txBody>
          <a:bodyPr>
            <a:noAutofit/>
          </a:bodyPr>
          <a:lstStyle/>
          <a:p>
            <a:r>
              <a:rPr lang="es-AR" sz="2800" b="1" dirty="0" smtClean="0">
                <a:solidFill>
                  <a:srgbClr val="FF0000"/>
                </a:solidFill>
              </a:rPr>
              <a:t/>
            </a:r>
            <a:br>
              <a:rPr lang="es-AR" sz="2800" b="1" dirty="0" smtClean="0">
                <a:solidFill>
                  <a:srgbClr val="FF0000"/>
                </a:solidFill>
              </a:rPr>
            </a:br>
            <a:r>
              <a:rPr lang="es-AR" sz="2800" b="1" dirty="0">
                <a:solidFill>
                  <a:srgbClr val="FF0000"/>
                </a:solidFill>
              </a:rPr>
              <a:t/>
            </a:r>
            <a:br>
              <a:rPr lang="es-AR" sz="2800" b="1" dirty="0">
                <a:solidFill>
                  <a:srgbClr val="FF0000"/>
                </a:solidFill>
              </a:rPr>
            </a:br>
            <a:r>
              <a:rPr lang="es-AR" sz="2800" b="1" dirty="0" smtClean="0">
                <a:solidFill>
                  <a:srgbClr val="FF0000"/>
                </a:solidFill>
              </a:rPr>
              <a:t>PLAN </a:t>
            </a:r>
            <a:r>
              <a:rPr lang="es-AR" sz="2800" b="1" dirty="0">
                <a:solidFill>
                  <a:srgbClr val="FF0000"/>
                </a:solidFill>
              </a:rPr>
              <a:t>DE </a:t>
            </a:r>
            <a:r>
              <a:rPr lang="es-AR" sz="2800" b="1" dirty="0" smtClean="0">
                <a:solidFill>
                  <a:srgbClr val="FF0000"/>
                </a:solidFill>
              </a:rPr>
              <a:t>ACCIÓN</a:t>
            </a:r>
            <a:r>
              <a:rPr lang="es-CO" sz="2800" dirty="0">
                <a:solidFill>
                  <a:srgbClr val="FF0000"/>
                </a:solidFill>
              </a:rPr>
              <a:t/>
            </a:r>
            <a:br>
              <a:rPr lang="es-CO" sz="2800" dirty="0">
                <a:solidFill>
                  <a:srgbClr val="FF0000"/>
                </a:solidFill>
              </a:rPr>
            </a:br>
            <a:r>
              <a:rPr lang="es-AR" sz="2800" b="1" dirty="0">
                <a:solidFill>
                  <a:srgbClr val="FF0000"/>
                </a:solidFill>
              </a:rPr>
              <a:t>SECRETARÍA DE EDUCACIÓN MUNICIPAL</a:t>
            </a:r>
            <a:r>
              <a:rPr lang="es-CO" sz="2400" dirty="0">
                <a:solidFill>
                  <a:srgbClr val="FF0000"/>
                </a:solidFill>
              </a:rPr>
              <a:t/>
            </a:r>
            <a:br>
              <a:rPr lang="es-CO" sz="2400" dirty="0">
                <a:solidFill>
                  <a:srgbClr val="FF0000"/>
                </a:solidFill>
              </a:rPr>
            </a:br>
            <a:endParaRPr lang="es-CO" sz="2400" dirty="0">
              <a:solidFill>
                <a:srgbClr val="FF0000"/>
              </a:solidFill>
              <a:latin typeface="Arial Narrow" pitchFamily="34" charset="0"/>
            </a:endParaRPr>
          </a:p>
        </p:txBody>
      </p:sp>
      <p:sp>
        <p:nvSpPr>
          <p:cNvPr id="3" name="2 Subtítulo"/>
          <p:cNvSpPr>
            <a:spLocks noGrp="1"/>
          </p:cNvSpPr>
          <p:nvPr>
            <p:ph type="subTitle" idx="1"/>
          </p:nvPr>
        </p:nvSpPr>
        <p:spPr>
          <a:xfrm>
            <a:off x="608906" y="2060848"/>
            <a:ext cx="7988424" cy="3516982"/>
          </a:xfrm>
        </p:spPr>
        <p:txBody>
          <a:bodyPr>
            <a:noAutofit/>
          </a:bodyPr>
          <a:lstStyle/>
          <a:p>
            <a:pPr algn="just">
              <a:spcBef>
                <a:spcPts val="0"/>
              </a:spcBef>
            </a:pPr>
            <a:r>
              <a:rPr lang="es-CO" sz="2400" dirty="0" smtClean="0">
                <a:solidFill>
                  <a:schemeClr val="tx1"/>
                </a:solidFill>
                <a:latin typeface="Arial Narrow" pitchFamily="34" charset="0"/>
                <a:cs typeface="Arial" pitchFamily="34" charset="0"/>
              </a:rPr>
              <a:t>….</a:t>
            </a:r>
            <a:r>
              <a:rPr lang="es-AR" sz="2400" dirty="0" smtClean="0">
                <a:solidFill>
                  <a:schemeClr val="tx1"/>
                </a:solidFill>
                <a:latin typeface="Arial Narrow" pitchFamily="34" charset="0"/>
              </a:rPr>
              <a:t>LÍNEA </a:t>
            </a:r>
            <a:r>
              <a:rPr lang="es-AR" sz="2400" dirty="0">
                <a:solidFill>
                  <a:schemeClr val="tx1"/>
                </a:solidFill>
                <a:latin typeface="Arial Narrow" pitchFamily="34" charset="0"/>
              </a:rPr>
              <a:t>TRES: NEIVA UNIDA POR LA EQUIDAD SOCIAL</a:t>
            </a:r>
            <a:endParaRPr lang="es-CO" sz="2400" dirty="0">
              <a:solidFill>
                <a:schemeClr val="tx1"/>
              </a:solidFill>
              <a:latin typeface="Arial Narrow" pitchFamily="34" charset="0"/>
            </a:endParaRPr>
          </a:p>
          <a:p>
            <a:pPr algn="just">
              <a:spcBef>
                <a:spcPts val="0"/>
              </a:spcBef>
            </a:pPr>
            <a:r>
              <a:rPr lang="es-AR" sz="2400" dirty="0">
                <a:solidFill>
                  <a:schemeClr val="tx1"/>
                </a:solidFill>
                <a:latin typeface="Arial Narrow" pitchFamily="34" charset="0"/>
              </a:rPr>
              <a:t>“Neiva tendrá una educación de mayor calidad, con infraestructura adecuada y nuevo modelo educativo…”</a:t>
            </a:r>
            <a:endParaRPr lang="es-CO" sz="2400" dirty="0">
              <a:solidFill>
                <a:schemeClr val="tx1"/>
              </a:solidFill>
              <a:latin typeface="Arial Narrow" pitchFamily="34" charset="0"/>
            </a:endParaRPr>
          </a:p>
          <a:p>
            <a:pPr algn="just">
              <a:spcBef>
                <a:spcPts val="0"/>
              </a:spcBef>
            </a:pPr>
            <a:endParaRPr lang="es-AR" sz="2400" dirty="0">
              <a:solidFill>
                <a:schemeClr val="tx1"/>
              </a:solidFill>
              <a:latin typeface="Arial Narrow" pitchFamily="34" charset="0"/>
            </a:endParaRPr>
          </a:p>
          <a:p>
            <a:pPr algn="just">
              <a:spcBef>
                <a:spcPts val="0"/>
              </a:spcBef>
            </a:pPr>
            <a:r>
              <a:rPr lang="es-AR" sz="2400" dirty="0" smtClean="0">
                <a:solidFill>
                  <a:schemeClr val="tx1"/>
                </a:solidFill>
                <a:latin typeface="Arial Narrow" pitchFamily="34" charset="0"/>
              </a:rPr>
              <a:t>La </a:t>
            </a:r>
            <a:r>
              <a:rPr lang="es-AR" sz="2400" dirty="0">
                <a:solidFill>
                  <a:schemeClr val="tx1"/>
                </a:solidFill>
                <a:latin typeface="Arial Narrow" pitchFamily="34" charset="0"/>
              </a:rPr>
              <a:t>Secretaría de Educación de Neiva y las seis unidades que la componen tiene compromisos  inmediatos principalmente en materia de Cobertura. Y dentro de este esquema sobresalen aspectos relacionados con Restaurante Escolar, Transporte Escolar, Vigilancia de las 37 Instituciones Educativas y otros proyectos que son primordiales para el normal desarrollo del año escolar en 2012.</a:t>
            </a:r>
            <a:endParaRPr lang="es-CO" sz="2400" dirty="0">
              <a:solidFill>
                <a:schemeClr val="tx1"/>
              </a:solidFill>
              <a:latin typeface="Arial Narrow" pitchFamily="34" charset="0"/>
            </a:endParaRPr>
          </a:p>
          <a:p>
            <a:pPr algn="just">
              <a:lnSpc>
                <a:spcPct val="110000"/>
              </a:lnSpc>
              <a:spcBef>
                <a:spcPts val="0"/>
              </a:spcBef>
              <a:spcAft>
                <a:spcPts val="600"/>
              </a:spcAft>
            </a:pPr>
            <a:endParaRPr lang="es-CO" sz="2000" dirty="0">
              <a:solidFill>
                <a:schemeClr val="tx1"/>
              </a:solidFill>
              <a:latin typeface="Arial Narrow" pitchFamily="34" charset="0"/>
              <a:cs typeface="Arial" pitchFamily="34" charset="0"/>
            </a:endParaRPr>
          </a:p>
        </p:txBody>
      </p:sp>
    </p:spTree>
    <p:extLst>
      <p:ext uri="{BB962C8B-B14F-4D97-AF65-F5344CB8AC3E}">
        <p14:creationId xmlns:p14="http://schemas.microsoft.com/office/powerpoint/2010/main" val="1025643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1700808"/>
            <a:ext cx="7776864" cy="3528392"/>
          </a:xfrm>
        </p:spPr>
        <p:txBody>
          <a:bodyPr>
            <a:normAutofit/>
          </a:bodyPr>
          <a:lstStyle/>
          <a:p>
            <a:pPr algn="just"/>
            <a:endParaRPr lang="es-CO" sz="2400" dirty="0">
              <a:solidFill>
                <a:schemeClr val="tx1"/>
              </a:solidFill>
              <a:latin typeface="Arial Narrow" pitchFamily="34" charset="0"/>
            </a:endParaRPr>
          </a:p>
          <a:p>
            <a:pPr algn="just"/>
            <a:endParaRPr lang="es-CO" sz="2400" dirty="0">
              <a:solidFill>
                <a:schemeClr val="tx1"/>
              </a:solidFill>
              <a:latin typeface="Arial Narrow" pitchFamily="34" charset="0"/>
            </a:endParaRPr>
          </a:p>
        </p:txBody>
      </p:sp>
      <p:sp>
        <p:nvSpPr>
          <p:cNvPr id="4" name="1 Título"/>
          <p:cNvSpPr>
            <a:spLocks noGrp="1"/>
          </p:cNvSpPr>
          <p:nvPr>
            <p:ph type="ctrTitle"/>
          </p:nvPr>
        </p:nvSpPr>
        <p:spPr>
          <a:xfrm>
            <a:off x="323528" y="476672"/>
            <a:ext cx="8276456" cy="1008112"/>
          </a:xfrm>
        </p:spPr>
        <p:txBody>
          <a:bodyPr>
            <a:noAutofit/>
          </a:bodyPr>
          <a:lstStyle/>
          <a:p>
            <a:r>
              <a:rPr lang="es-AR" sz="2400" b="1" dirty="0" smtClean="0">
                <a:solidFill>
                  <a:srgbClr val="FF0000"/>
                </a:solidFill>
                <a:latin typeface="Arial Narrow" pitchFamily="34" charset="0"/>
              </a:rPr>
              <a:t/>
            </a:r>
            <a:br>
              <a:rPr lang="es-AR" sz="2400" b="1" dirty="0" smtClean="0">
                <a:solidFill>
                  <a:srgbClr val="FF0000"/>
                </a:solidFill>
                <a:latin typeface="Arial Narrow" pitchFamily="34" charset="0"/>
              </a:rPr>
            </a:br>
            <a:r>
              <a:rPr lang="es-AR" sz="2400" b="1" dirty="0">
                <a:solidFill>
                  <a:srgbClr val="FF0000"/>
                </a:solidFill>
                <a:latin typeface="Arial Narrow" pitchFamily="34" charset="0"/>
              </a:rPr>
              <a:t/>
            </a:r>
            <a:br>
              <a:rPr lang="es-AR" sz="2400" b="1" dirty="0">
                <a:solidFill>
                  <a:srgbClr val="FF0000"/>
                </a:solidFill>
                <a:latin typeface="Arial Narrow" pitchFamily="34" charset="0"/>
              </a:rPr>
            </a:br>
            <a:r>
              <a:rPr lang="es-AR" sz="2800" b="1" dirty="0" smtClean="0">
                <a:solidFill>
                  <a:srgbClr val="FF0000"/>
                </a:solidFill>
                <a:latin typeface="Arial Narrow" pitchFamily="34" charset="0"/>
              </a:rPr>
              <a:t>PROYECTO 1, EN COBERTURA</a:t>
            </a:r>
            <a:r>
              <a:rPr lang="es-CO" sz="2800" b="1" dirty="0" smtClean="0">
                <a:solidFill>
                  <a:srgbClr val="FF0000"/>
                </a:solidFill>
                <a:latin typeface="Arial Narrow" pitchFamily="34" charset="0"/>
              </a:rPr>
              <a:t/>
            </a:r>
            <a:br>
              <a:rPr lang="es-CO" sz="2800" b="1" dirty="0" smtClean="0">
                <a:solidFill>
                  <a:srgbClr val="FF0000"/>
                </a:solidFill>
                <a:latin typeface="Arial Narrow" pitchFamily="34" charset="0"/>
              </a:rPr>
            </a:br>
            <a:r>
              <a:rPr lang="es-AR" sz="2800" b="1" dirty="0" smtClean="0">
                <a:solidFill>
                  <a:srgbClr val="FF0000"/>
                </a:solidFill>
                <a:latin typeface="Arial Narrow" pitchFamily="34" charset="0"/>
              </a:rPr>
              <a:t>ESTUDIANTES: MATERIA PRIMA</a:t>
            </a:r>
            <a:r>
              <a:rPr lang="es-CO" sz="2400" dirty="0"/>
              <a:t/>
            </a:r>
            <a:br>
              <a:rPr lang="es-CO" sz="2400" dirty="0"/>
            </a:br>
            <a:r>
              <a:rPr lang="es-CO" sz="2400" dirty="0">
                <a:solidFill>
                  <a:srgbClr val="FF0000"/>
                </a:solidFill>
              </a:rPr>
              <a:t/>
            </a:r>
            <a:br>
              <a:rPr lang="es-CO" sz="2400" dirty="0">
                <a:solidFill>
                  <a:srgbClr val="FF0000"/>
                </a:solidFill>
              </a:rPr>
            </a:br>
            <a:endParaRPr lang="es-CO" sz="2400" dirty="0">
              <a:solidFill>
                <a:srgbClr val="FF0000"/>
              </a:solidFill>
              <a:latin typeface="Arial Narrow" pitchFamily="34" charset="0"/>
            </a:endParaRPr>
          </a:p>
        </p:txBody>
      </p:sp>
      <p:sp>
        <p:nvSpPr>
          <p:cNvPr id="5" name="2 Subtítulo"/>
          <p:cNvSpPr txBox="1">
            <a:spLocks/>
          </p:cNvSpPr>
          <p:nvPr/>
        </p:nvSpPr>
        <p:spPr>
          <a:xfrm>
            <a:off x="653480" y="1700808"/>
            <a:ext cx="7776864" cy="3528392"/>
          </a:xfrm>
          <a:prstGeom prst="rect">
            <a:avLst/>
          </a:prstGeom>
        </p:spPr>
        <p:txBody>
          <a:bodyPr vert="horz" lIns="91440" tIns="45720" rIns="91440" bIns="45720" rtlCol="0">
            <a:normAutofit fontScale="925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just"/>
            <a:endParaRPr lang="es-CO" sz="2400" dirty="0" smtClean="0">
              <a:solidFill>
                <a:schemeClr val="tx1"/>
              </a:solidFill>
              <a:latin typeface="Arial Narrow" pitchFamily="34" charset="0"/>
            </a:endParaRPr>
          </a:p>
          <a:p>
            <a:pPr algn="just">
              <a:spcBef>
                <a:spcPts val="0"/>
              </a:spcBef>
            </a:pPr>
            <a:r>
              <a:rPr lang="es-AR" sz="2400" dirty="0" smtClean="0">
                <a:solidFill>
                  <a:schemeClr val="tx1"/>
                </a:solidFill>
                <a:latin typeface="Arial Narrow" pitchFamily="34" charset="0"/>
              </a:rPr>
              <a:t>Requerimos con urgencia implementar una estrategia mediática que nos permita captar la mayor cantidad de estudiantes y de esa manera poder garantizar como mínimo mantener la planta de docentes que terminó el año 2011.  El calendario académico comenzó el 23 de enero por esa razón esta Secretaría tiene principalmente los primeros días de 2012 un trabajo acelerado y profundo en materia de captación.</a:t>
            </a:r>
            <a:endParaRPr lang="es-CO" sz="2400" dirty="0" smtClean="0">
              <a:solidFill>
                <a:schemeClr val="tx1"/>
              </a:solidFill>
              <a:latin typeface="Arial Narrow" pitchFamily="34" charset="0"/>
            </a:endParaRPr>
          </a:p>
          <a:p>
            <a:pPr algn="just">
              <a:spcBef>
                <a:spcPts val="0"/>
              </a:spcBef>
            </a:pPr>
            <a:r>
              <a:rPr lang="es-AR" sz="2400" dirty="0" smtClean="0">
                <a:solidFill>
                  <a:schemeClr val="tx1"/>
                </a:solidFill>
                <a:latin typeface="Arial Narrow" pitchFamily="34" charset="0"/>
              </a:rPr>
              <a:t>En ese sentido es pertinente establecer estrategias conjuntas con los Rectores para comprometerlos en el cumplimento de la metas establecidas por ellos en la proyección de cupos.</a:t>
            </a:r>
            <a:endParaRPr lang="es-CO" sz="2400" dirty="0" smtClean="0">
              <a:solidFill>
                <a:schemeClr val="tx1"/>
              </a:solidFill>
              <a:latin typeface="Arial Narrow" pitchFamily="34" charset="0"/>
            </a:endParaRPr>
          </a:p>
          <a:p>
            <a:pPr algn="just"/>
            <a:endParaRPr lang="es-CO" sz="2400" dirty="0">
              <a:solidFill>
                <a:schemeClr val="tx1"/>
              </a:solidFill>
              <a:latin typeface="Arial Narrow" pitchFamily="34" charset="0"/>
            </a:endParaRPr>
          </a:p>
        </p:txBody>
      </p:sp>
    </p:spTree>
    <p:extLst>
      <p:ext uri="{BB962C8B-B14F-4D97-AF65-F5344CB8AC3E}">
        <p14:creationId xmlns:p14="http://schemas.microsoft.com/office/powerpoint/2010/main" val="1654236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908720"/>
            <a:ext cx="8064896" cy="5112568"/>
          </a:xfrm>
        </p:spPr>
        <p:txBody>
          <a:bodyPr>
            <a:noAutofit/>
          </a:bodyPr>
          <a:lstStyle/>
          <a:p>
            <a:pPr algn="just"/>
            <a:endParaRPr lang="es-AR" sz="2400" dirty="0" smtClean="0">
              <a:solidFill>
                <a:schemeClr val="tx1"/>
              </a:solidFill>
            </a:endParaRPr>
          </a:p>
          <a:p>
            <a:r>
              <a:rPr lang="es-AR" sz="2800" b="1" dirty="0" smtClean="0">
                <a:solidFill>
                  <a:srgbClr val="FF0000"/>
                </a:solidFill>
                <a:latin typeface="Arial Narrow" pitchFamily="34" charset="0"/>
              </a:rPr>
              <a:t>DE INTERÉS, CIFRAS CLARAS</a:t>
            </a:r>
          </a:p>
          <a:p>
            <a:endParaRPr lang="es-CO" sz="3600" b="1" dirty="0" smtClean="0">
              <a:solidFill>
                <a:srgbClr val="FF0000"/>
              </a:solidFill>
              <a:latin typeface="Arial Narrow" pitchFamily="34" charset="0"/>
            </a:endParaRPr>
          </a:p>
          <a:p>
            <a:pPr algn="just">
              <a:spcBef>
                <a:spcPts val="0"/>
              </a:spcBef>
            </a:pPr>
            <a:r>
              <a:rPr lang="es-AR" sz="2400" dirty="0" smtClean="0">
                <a:solidFill>
                  <a:schemeClr val="tx1"/>
                </a:solidFill>
                <a:latin typeface="Arial Narrow" pitchFamily="34" charset="0"/>
              </a:rPr>
              <a:t>El </a:t>
            </a:r>
            <a:r>
              <a:rPr lang="es-AR" sz="2400" dirty="0">
                <a:solidFill>
                  <a:schemeClr val="tx1"/>
                </a:solidFill>
                <a:latin typeface="Arial Narrow" pitchFamily="34" charset="0"/>
              </a:rPr>
              <a:t>área de Cobertura educativa viene liderando el proceso de matrículas a través del sistema de información SIMAT el cual nos reporta los alumnos matriculados para vigencia 2012  de </a:t>
            </a:r>
            <a:r>
              <a:rPr lang="es-AR" sz="2400" dirty="0" smtClean="0">
                <a:solidFill>
                  <a:schemeClr val="tx1"/>
                </a:solidFill>
                <a:latin typeface="Arial Narrow" pitchFamily="34" charset="0"/>
              </a:rPr>
              <a:t>51.000 </a:t>
            </a:r>
            <a:r>
              <a:rPr lang="es-AR" sz="2400" dirty="0">
                <a:solidFill>
                  <a:schemeClr val="tx1"/>
                </a:solidFill>
                <a:latin typeface="Arial Narrow" pitchFamily="34" charset="0"/>
              </a:rPr>
              <a:t>estudiantes de educación tradicional (jóvenes de 6 a 17 años) faltando por matricular </a:t>
            </a:r>
            <a:r>
              <a:rPr lang="es-AR" sz="2400" dirty="0" smtClean="0">
                <a:solidFill>
                  <a:schemeClr val="tx1"/>
                </a:solidFill>
                <a:latin typeface="Arial Narrow" pitchFamily="34" charset="0"/>
              </a:rPr>
              <a:t>aproximadamente 5.000 </a:t>
            </a:r>
            <a:r>
              <a:rPr lang="es-AR" sz="2400" dirty="0">
                <a:solidFill>
                  <a:schemeClr val="tx1"/>
                </a:solidFill>
                <a:latin typeface="Arial Narrow" pitchFamily="34" charset="0"/>
              </a:rPr>
              <a:t>alumnos </a:t>
            </a:r>
            <a:r>
              <a:rPr lang="es-AR" sz="2400" dirty="0" smtClean="0">
                <a:solidFill>
                  <a:schemeClr val="tx1"/>
                </a:solidFill>
                <a:latin typeface="Arial Narrow" pitchFamily="34" charset="0"/>
              </a:rPr>
              <a:t>para cubrir el número de estudiantes </a:t>
            </a:r>
            <a:r>
              <a:rPr lang="es-AR" sz="2400" dirty="0">
                <a:solidFill>
                  <a:schemeClr val="tx1"/>
                </a:solidFill>
                <a:latin typeface="Arial Narrow" pitchFamily="34" charset="0"/>
              </a:rPr>
              <a:t>matriculados en año 2011.</a:t>
            </a:r>
            <a:endParaRPr lang="es-CO" sz="2400" dirty="0">
              <a:solidFill>
                <a:schemeClr val="tx1"/>
              </a:solidFill>
              <a:latin typeface="Arial Narrow" pitchFamily="34" charset="0"/>
            </a:endParaRPr>
          </a:p>
          <a:p>
            <a:pPr algn="just">
              <a:lnSpc>
                <a:spcPts val="2880"/>
              </a:lnSpc>
              <a:spcBef>
                <a:spcPts val="600"/>
              </a:spcBef>
            </a:pPr>
            <a:endParaRPr lang="es-CO" sz="2400" dirty="0">
              <a:solidFill>
                <a:schemeClr val="tx1"/>
              </a:solidFill>
              <a:latin typeface="Arial Narrow" pitchFamily="34" charset="0"/>
              <a:cs typeface="Arial" pitchFamily="34" charset="0"/>
            </a:endParaRPr>
          </a:p>
        </p:txBody>
      </p:sp>
    </p:spTree>
    <p:extLst>
      <p:ext uri="{BB962C8B-B14F-4D97-AF65-F5344CB8AC3E}">
        <p14:creationId xmlns:p14="http://schemas.microsoft.com/office/powerpoint/2010/main" val="1731520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6956" y="908720"/>
            <a:ext cx="8229600" cy="562074"/>
          </a:xfrm>
        </p:spPr>
        <p:txBody>
          <a:bodyPr>
            <a:noAutofit/>
          </a:bodyPr>
          <a:lstStyle/>
          <a:p>
            <a:r>
              <a:rPr lang="es-AR" sz="2800" dirty="0" smtClean="0">
                <a:solidFill>
                  <a:srgbClr val="FF0000"/>
                </a:solidFill>
                <a:latin typeface="Arial Narrow" pitchFamily="34" charset="0"/>
              </a:rPr>
              <a:t/>
            </a:r>
            <a:br>
              <a:rPr lang="es-AR" sz="2800" dirty="0" smtClean="0">
                <a:solidFill>
                  <a:srgbClr val="FF0000"/>
                </a:solidFill>
                <a:latin typeface="Arial Narrow" pitchFamily="34" charset="0"/>
              </a:rPr>
            </a:br>
            <a:r>
              <a:rPr lang="es-AR" sz="2800" b="1" dirty="0" smtClean="0">
                <a:solidFill>
                  <a:srgbClr val="FF0000"/>
                </a:solidFill>
                <a:latin typeface="Arial Narrow" pitchFamily="34" charset="0"/>
              </a:rPr>
              <a:t>PROYECTO </a:t>
            </a:r>
            <a:r>
              <a:rPr lang="es-AR" sz="2800" b="1" dirty="0">
                <a:solidFill>
                  <a:srgbClr val="FF0000"/>
                </a:solidFill>
                <a:latin typeface="Arial Narrow" pitchFamily="34" charset="0"/>
              </a:rPr>
              <a:t>2, TRANSPORTE ESCOLAR</a:t>
            </a:r>
            <a:r>
              <a:rPr lang="es-CO" sz="2800" dirty="0">
                <a:latin typeface="Arial Narrow" pitchFamily="34" charset="0"/>
              </a:rPr>
              <a:t/>
            </a:r>
            <a:br>
              <a:rPr lang="es-CO" sz="2800" dirty="0">
                <a:latin typeface="Arial Narrow" pitchFamily="34" charset="0"/>
              </a:rPr>
            </a:br>
            <a:endParaRPr lang="es-ES_tradnl" sz="2800" dirty="0">
              <a:solidFill>
                <a:srgbClr val="FF0000"/>
              </a:solidFill>
              <a:latin typeface="Arial Narrow" pitchFamily="34" charset="0"/>
            </a:endParaRPr>
          </a:p>
        </p:txBody>
      </p:sp>
      <p:sp>
        <p:nvSpPr>
          <p:cNvPr id="4" name="2 Subtítulo"/>
          <p:cNvSpPr txBox="1">
            <a:spLocks/>
          </p:cNvSpPr>
          <p:nvPr/>
        </p:nvSpPr>
        <p:spPr>
          <a:xfrm>
            <a:off x="605136" y="1700808"/>
            <a:ext cx="7776864" cy="352839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s-CO" sz="2400" dirty="0" smtClean="0">
              <a:latin typeface="Arial Narrow" pitchFamily="34" charset="0"/>
            </a:endParaRPr>
          </a:p>
          <a:p>
            <a:pPr marL="0" indent="0" algn="just">
              <a:spcBef>
                <a:spcPts val="0"/>
              </a:spcBef>
              <a:buNone/>
            </a:pPr>
            <a:r>
              <a:rPr lang="es-AR" sz="2400" dirty="0">
                <a:latin typeface="Arial Narrow" pitchFamily="34" charset="0"/>
              </a:rPr>
              <a:t>Está dirigido a la Zona Rural y Urbana. </a:t>
            </a:r>
            <a:r>
              <a:rPr lang="es-AR" sz="2400" dirty="0" smtClean="0">
                <a:latin typeface="Arial Narrow" pitchFamily="34" charset="0"/>
              </a:rPr>
              <a:t>En 2011 se beneficiaron </a:t>
            </a:r>
            <a:r>
              <a:rPr lang="es-AR" sz="2400" dirty="0">
                <a:latin typeface="Arial Narrow" pitchFamily="34" charset="0"/>
              </a:rPr>
              <a:t>7.917 alumnos. Frente a esto ya fue registrado el proyecto que se debe diligenciar con urgencia, para buscar que a la mayor brevedad este apoyo consistente en Transporte Escolar pueda tomarse como un incentivo adicional sobre todo para aquellos padres que por falta de recursos, en ocasiones, no mandan a sus hijos a las escuelas y colegios de la ciudad. Fuente Regalías</a:t>
            </a:r>
            <a:r>
              <a:rPr lang="es-AR" sz="2400" dirty="0" smtClean="0">
                <a:latin typeface="Arial Narrow" pitchFamily="34" charset="0"/>
              </a:rPr>
              <a:t>. Vale destacar que 2.000 jóvenes del sector rural se beneficiaron.</a:t>
            </a:r>
            <a:endParaRPr lang="es-CO" sz="2400" dirty="0">
              <a:latin typeface="Arial Narrow" pitchFamily="34" charset="0"/>
            </a:endParaRPr>
          </a:p>
          <a:p>
            <a:pPr marL="0" indent="0" algn="just">
              <a:buNone/>
            </a:pPr>
            <a:endParaRPr lang="es-CO" sz="2400" dirty="0">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35560" y="836712"/>
            <a:ext cx="6995119" cy="562074"/>
          </a:xfrm>
        </p:spPr>
        <p:txBody>
          <a:bodyPr>
            <a:noAutofit/>
          </a:bodyPr>
          <a:lstStyle/>
          <a:p>
            <a:r>
              <a:rPr lang="es-AR" sz="2400" b="1" dirty="0" smtClean="0">
                <a:solidFill>
                  <a:srgbClr val="FF0000"/>
                </a:solidFill>
                <a:latin typeface="Arial Narrow" pitchFamily="34" charset="0"/>
              </a:rPr>
              <a:t/>
            </a:r>
            <a:br>
              <a:rPr lang="es-AR" sz="2400" b="1" dirty="0" smtClean="0">
                <a:solidFill>
                  <a:srgbClr val="FF0000"/>
                </a:solidFill>
                <a:latin typeface="Arial Narrow" pitchFamily="34" charset="0"/>
              </a:rPr>
            </a:br>
            <a:r>
              <a:rPr lang="es-AR" sz="2800" b="1" dirty="0" smtClean="0">
                <a:solidFill>
                  <a:srgbClr val="FF0000"/>
                </a:solidFill>
                <a:latin typeface="Arial Narrow" pitchFamily="34" charset="0"/>
              </a:rPr>
              <a:t>ROYECTO </a:t>
            </a:r>
            <a:r>
              <a:rPr lang="es-AR" sz="2800" b="1" dirty="0">
                <a:solidFill>
                  <a:srgbClr val="FF0000"/>
                </a:solidFill>
                <a:latin typeface="Arial Narrow" pitchFamily="34" charset="0"/>
              </a:rPr>
              <a:t>3, RESTAURANTE ESCOLAR</a:t>
            </a:r>
            <a:r>
              <a:rPr lang="es-CO" sz="2800" dirty="0"/>
              <a:t/>
            </a:r>
            <a:br>
              <a:rPr lang="es-CO" sz="2800" dirty="0"/>
            </a:br>
            <a:endParaRPr lang="es-ES_tradnl" sz="2800" dirty="0">
              <a:solidFill>
                <a:srgbClr val="FF0000"/>
              </a:solidFill>
              <a:latin typeface="Arial Narrow" pitchFamily="34" charset="0"/>
            </a:endParaRPr>
          </a:p>
        </p:txBody>
      </p:sp>
      <p:sp>
        <p:nvSpPr>
          <p:cNvPr id="40" name="2 Subtítulo"/>
          <p:cNvSpPr txBox="1">
            <a:spLocks/>
          </p:cNvSpPr>
          <p:nvPr/>
        </p:nvSpPr>
        <p:spPr>
          <a:xfrm>
            <a:off x="631232" y="2024016"/>
            <a:ext cx="7890320" cy="347869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just"/>
            <a:endParaRPr lang="es-CO" sz="2400" dirty="0" smtClean="0">
              <a:solidFill>
                <a:schemeClr val="tx1"/>
              </a:solidFill>
              <a:latin typeface="Arial Narrow" pitchFamily="34" charset="0"/>
            </a:endParaRPr>
          </a:p>
          <a:p>
            <a:pPr algn="just"/>
            <a:endParaRPr lang="es-CO" sz="2400" dirty="0">
              <a:solidFill>
                <a:schemeClr val="tx1"/>
              </a:solidFill>
              <a:latin typeface="Arial Narrow" pitchFamily="34" charset="0"/>
            </a:endParaRPr>
          </a:p>
        </p:txBody>
      </p:sp>
      <p:sp>
        <p:nvSpPr>
          <p:cNvPr id="4" name="3 Rectángulo"/>
          <p:cNvSpPr/>
          <p:nvPr/>
        </p:nvSpPr>
        <p:spPr>
          <a:xfrm>
            <a:off x="631232" y="1870537"/>
            <a:ext cx="8003776" cy="4524315"/>
          </a:xfrm>
          <a:prstGeom prst="rect">
            <a:avLst/>
          </a:prstGeom>
        </p:spPr>
        <p:txBody>
          <a:bodyPr wrap="square">
            <a:spAutoFit/>
          </a:bodyPr>
          <a:lstStyle/>
          <a:p>
            <a:pPr algn="just"/>
            <a:r>
              <a:rPr lang="es-AR" sz="2400" dirty="0">
                <a:latin typeface="Arial Narrow" pitchFamily="34" charset="0"/>
              </a:rPr>
              <a:t>Los Desayunos Escolares se han convertido igualmente en otro eje cautivador y motivador para los estudiantes. Actualmente el municipio entrega 19.500 raciones de estratos 1 y 2 de las zonas Rural  y Urbana. Al igual que el Transporte Escolar la fuente es Regalías. </a:t>
            </a:r>
            <a:r>
              <a:rPr lang="es-AR" sz="2400" dirty="0" smtClean="0">
                <a:latin typeface="Arial Narrow" pitchFamily="34" charset="0"/>
              </a:rPr>
              <a:t>S de anotar </a:t>
            </a:r>
            <a:r>
              <a:rPr lang="es-AR" sz="2400" dirty="0">
                <a:latin typeface="Arial Narrow" pitchFamily="34" charset="0"/>
              </a:rPr>
              <a:t>que el ICBF aporta 17.883 para un total de 37.383 niños y niñas de Neiva que se benefician con estos Desayunos Escolares, que son distribuidos por la SEM. Los anteriores proyectos ya fueron inscritos en el Banco de Proyectos del municipio y presentados al Fondo de Regalías a través de la Gobernación del Departamento, en el encuentro de entes territoriales del </a:t>
            </a:r>
            <a:r>
              <a:rPr lang="es-AR" sz="2400" dirty="0" err="1">
                <a:latin typeface="Arial Narrow" pitchFamily="34" charset="0"/>
              </a:rPr>
              <a:t>Surcolombiano</a:t>
            </a:r>
            <a:r>
              <a:rPr lang="es-AR" sz="2400" dirty="0" smtClean="0">
                <a:latin typeface="Arial Narrow" pitchFamily="34" charset="0"/>
              </a:rPr>
              <a:t>. Se aspira mantener y hasta incrementar en cobertura, a pesar del fuerte recorte a regalías.</a:t>
            </a:r>
            <a:endParaRPr lang="es-CO" sz="2400" dirty="0">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1135560" y="836712"/>
            <a:ext cx="6995119" cy="562074"/>
          </a:xfrm>
        </p:spPr>
        <p:txBody>
          <a:bodyPr>
            <a:noAutofit/>
          </a:bodyPr>
          <a:lstStyle/>
          <a:p>
            <a:r>
              <a:rPr lang="es-AR" sz="2400" b="1" dirty="0" smtClean="0">
                <a:solidFill>
                  <a:srgbClr val="FF0000"/>
                </a:solidFill>
                <a:latin typeface="Arial Narrow" pitchFamily="34" charset="0"/>
              </a:rPr>
              <a:t/>
            </a:r>
            <a:br>
              <a:rPr lang="es-AR" sz="2400" b="1" dirty="0" smtClean="0">
                <a:solidFill>
                  <a:srgbClr val="FF0000"/>
                </a:solidFill>
                <a:latin typeface="Arial Narrow" pitchFamily="34" charset="0"/>
              </a:rPr>
            </a:br>
            <a:r>
              <a:rPr lang="es-AR" sz="2400" b="1" dirty="0" smtClean="0">
                <a:solidFill>
                  <a:srgbClr val="FF0000"/>
                </a:solidFill>
                <a:latin typeface="Arial Narrow" pitchFamily="34" charset="0"/>
              </a:rPr>
              <a:t/>
            </a:r>
            <a:br>
              <a:rPr lang="es-AR" sz="2400" b="1" dirty="0" smtClean="0">
                <a:solidFill>
                  <a:srgbClr val="FF0000"/>
                </a:solidFill>
                <a:latin typeface="Arial Narrow" pitchFamily="34" charset="0"/>
              </a:rPr>
            </a:br>
            <a:r>
              <a:rPr lang="es-AR" sz="2800" b="1" dirty="0" smtClean="0">
                <a:solidFill>
                  <a:srgbClr val="FF0000"/>
                </a:solidFill>
                <a:latin typeface="Arial Narrow" pitchFamily="34" charset="0"/>
              </a:rPr>
              <a:t>IMPORTANTE</a:t>
            </a:r>
            <a:r>
              <a:rPr lang="es-CO" sz="2800" dirty="0"/>
              <a:t/>
            </a:r>
            <a:br>
              <a:rPr lang="es-CO" sz="2800" dirty="0"/>
            </a:br>
            <a:r>
              <a:rPr lang="es-CO" sz="2800" dirty="0"/>
              <a:t/>
            </a:r>
            <a:br>
              <a:rPr lang="es-CO" sz="2800" dirty="0"/>
            </a:br>
            <a:endParaRPr lang="es-ES_tradnl" sz="2800" dirty="0">
              <a:solidFill>
                <a:srgbClr val="FF0000"/>
              </a:solidFill>
              <a:latin typeface="Arial Narrow" pitchFamily="34" charset="0"/>
            </a:endParaRPr>
          </a:p>
        </p:txBody>
      </p:sp>
      <p:sp>
        <p:nvSpPr>
          <p:cNvPr id="2" name="1 Rectángulo"/>
          <p:cNvSpPr/>
          <p:nvPr/>
        </p:nvSpPr>
        <p:spPr>
          <a:xfrm>
            <a:off x="611560" y="1844824"/>
            <a:ext cx="7848872" cy="3046988"/>
          </a:xfrm>
          <a:prstGeom prst="rect">
            <a:avLst/>
          </a:prstGeom>
        </p:spPr>
        <p:txBody>
          <a:bodyPr wrap="square">
            <a:spAutoFit/>
          </a:bodyPr>
          <a:lstStyle/>
          <a:p>
            <a:pPr algn="just"/>
            <a:r>
              <a:rPr lang="es-AR" sz="2400" dirty="0">
                <a:latin typeface="Arial Narrow" pitchFamily="34" charset="0"/>
              </a:rPr>
              <a:t>Debemos continuar con los proyectos 2 y 3 identificados por el MEN y la SEM como estrategias de acceso y permanencia ya que son fundamentales para garantizar la accesibilidad a la población vulnerable al sistema educativo del municipio de Neiva.</a:t>
            </a:r>
            <a:endParaRPr lang="es-CO" sz="2400" dirty="0">
              <a:latin typeface="Arial Narrow" pitchFamily="34" charset="0"/>
            </a:endParaRPr>
          </a:p>
          <a:p>
            <a:pPr algn="just"/>
            <a:r>
              <a:rPr lang="es-AR" sz="2400" dirty="0">
                <a:latin typeface="Arial Narrow" pitchFamily="34" charset="0"/>
              </a:rPr>
              <a:t>Las ejecuciones en 2011 fueron: En Transporte Escolar $3.184.000.000.oo Y en Restaurante Escolar $2.519.000.000.oo</a:t>
            </a:r>
            <a:endParaRPr lang="es-CO" sz="2400" dirty="0">
              <a:latin typeface="Arial Narrow" pitchFamily="34" charset="0"/>
            </a:endParaRPr>
          </a:p>
          <a:p>
            <a:pPr algn="just"/>
            <a:r>
              <a:rPr lang="es-AR" sz="2400" dirty="0">
                <a:latin typeface="Arial Narrow" pitchFamily="34" charset="0"/>
              </a:rPr>
              <a:t>Los Proyectos presentados para 2012 </a:t>
            </a:r>
            <a:r>
              <a:rPr lang="es-AR" sz="2400" dirty="0" smtClean="0">
                <a:latin typeface="Arial Narrow" pitchFamily="34" charset="0"/>
              </a:rPr>
              <a:t>superan dichas cifras y solo resta tener fortuna al momento de su aprobación.</a:t>
            </a:r>
            <a:endParaRPr lang="es-CO" sz="2400" dirty="0">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ítulo 1"/>
          <p:cNvSpPr>
            <a:spLocks noGrp="1"/>
          </p:cNvSpPr>
          <p:nvPr>
            <p:ph type="title"/>
          </p:nvPr>
        </p:nvSpPr>
        <p:spPr>
          <a:xfrm>
            <a:off x="1135560" y="836712"/>
            <a:ext cx="6995119" cy="562074"/>
          </a:xfrm>
        </p:spPr>
        <p:txBody>
          <a:bodyPr>
            <a:noAutofit/>
          </a:bodyPr>
          <a:lstStyle/>
          <a:p>
            <a:r>
              <a:rPr lang="es-AR" sz="2400" b="1" dirty="0" smtClean="0">
                <a:solidFill>
                  <a:srgbClr val="FF0000"/>
                </a:solidFill>
                <a:latin typeface="Arial Narrow" pitchFamily="34" charset="0"/>
              </a:rPr>
              <a:t/>
            </a:r>
            <a:br>
              <a:rPr lang="es-AR" sz="2400" b="1" dirty="0" smtClean="0">
                <a:solidFill>
                  <a:srgbClr val="FF0000"/>
                </a:solidFill>
                <a:latin typeface="Arial Narrow" pitchFamily="34" charset="0"/>
              </a:rPr>
            </a:br>
            <a:r>
              <a:rPr lang="es-AR" sz="2400" b="1" dirty="0" smtClean="0">
                <a:solidFill>
                  <a:srgbClr val="FF0000"/>
                </a:solidFill>
                <a:latin typeface="Arial Narrow" pitchFamily="34" charset="0"/>
              </a:rPr>
              <a:t/>
            </a:r>
            <a:br>
              <a:rPr lang="es-AR" sz="2400" b="1" dirty="0" smtClean="0">
                <a:solidFill>
                  <a:srgbClr val="FF0000"/>
                </a:solidFill>
                <a:latin typeface="Arial Narrow" pitchFamily="34" charset="0"/>
              </a:rPr>
            </a:br>
            <a:r>
              <a:rPr lang="es-AR" sz="2800" b="1" dirty="0" smtClean="0">
                <a:solidFill>
                  <a:srgbClr val="FF0000"/>
                </a:solidFill>
                <a:latin typeface="Arial Narrow" pitchFamily="34" charset="0"/>
              </a:rPr>
              <a:t>PROYECTO 4, EXCEDENTES DEL SECTOR SOLIDARIO</a:t>
            </a:r>
            <a:r>
              <a:rPr lang="es-CO" sz="2800" dirty="0" smtClean="0"/>
              <a:t/>
            </a:r>
            <a:br>
              <a:rPr lang="es-CO" sz="2800" dirty="0" smtClean="0"/>
            </a:br>
            <a:r>
              <a:rPr lang="es-CO" sz="2800" dirty="0" smtClean="0"/>
              <a:t/>
            </a:r>
            <a:br>
              <a:rPr lang="es-CO" sz="2800" dirty="0" smtClean="0"/>
            </a:br>
            <a:r>
              <a:rPr lang="es-CO" sz="2800" dirty="0" smtClean="0"/>
              <a:t/>
            </a:r>
            <a:br>
              <a:rPr lang="es-CO" sz="2800" dirty="0" smtClean="0"/>
            </a:br>
            <a:endParaRPr lang="es-ES_tradnl" sz="2800" dirty="0">
              <a:solidFill>
                <a:srgbClr val="FF0000"/>
              </a:solidFill>
              <a:latin typeface="Arial Narrow" pitchFamily="34" charset="0"/>
            </a:endParaRPr>
          </a:p>
        </p:txBody>
      </p:sp>
      <p:sp>
        <p:nvSpPr>
          <p:cNvPr id="78" name="77 Rectángulo"/>
          <p:cNvSpPr/>
          <p:nvPr/>
        </p:nvSpPr>
        <p:spPr>
          <a:xfrm>
            <a:off x="611560" y="1844824"/>
            <a:ext cx="7848872" cy="461665"/>
          </a:xfrm>
          <a:prstGeom prst="rect">
            <a:avLst/>
          </a:prstGeom>
        </p:spPr>
        <p:txBody>
          <a:bodyPr wrap="square">
            <a:spAutoFit/>
          </a:bodyPr>
          <a:lstStyle/>
          <a:p>
            <a:pPr algn="just"/>
            <a:endParaRPr lang="es-CO" sz="2400" dirty="0">
              <a:latin typeface="Arial Narrow" pitchFamily="34" charset="0"/>
            </a:endParaRPr>
          </a:p>
        </p:txBody>
      </p:sp>
      <p:sp>
        <p:nvSpPr>
          <p:cNvPr id="80" name="79 Rectángulo"/>
          <p:cNvSpPr/>
          <p:nvPr/>
        </p:nvSpPr>
        <p:spPr>
          <a:xfrm>
            <a:off x="611560" y="1414810"/>
            <a:ext cx="7848872" cy="5262979"/>
          </a:xfrm>
          <a:prstGeom prst="rect">
            <a:avLst/>
          </a:prstGeom>
        </p:spPr>
        <p:txBody>
          <a:bodyPr wrap="square">
            <a:spAutoFit/>
          </a:bodyPr>
          <a:lstStyle/>
          <a:p>
            <a:pPr algn="just"/>
            <a:r>
              <a:rPr lang="es-AR" sz="2400" dirty="0">
                <a:latin typeface="Arial Narrow" pitchFamily="34" charset="0"/>
              </a:rPr>
              <a:t>Resulta muy importante dentro de las estrategias de acceso y permanencia, tener en cuenta los excedentes del Sector Solidario: Las cooperativas en sus proyectos fortalecen Kit Escolares, Transporte Escolar y Reparación de Infraestructuras Físicas de las Instituciones Educativas.</a:t>
            </a:r>
            <a:endParaRPr lang="es-CO" sz="2400" dirty="0">
              <a:latin typeface="Arial Narrow" pitchFamily="34" charset="0"/>
            </a:endParaRPr>
          </a:p>
          <a:p>
            <a:pPr algn="just"/>
            <a:r>
              <a:rPr lang="es-AR" sz="2400" dirty="0">
                <a:latin typeface="Arial Narrow" pitchFamily="34" charset="0"/>
              </a:rPr>
              <a:t>Estos recurso como se manejan fuera del presupuesto se inician a ejecutar a partir del mes de enero, por eso es importante coordinar con el Señor Alcalde Dr. Pedro Suárez la inversión de estos recursos. Actualmente hay en caja cerca de </a:t>
            </a:r>
            <a:r>
              <a:rPr lang="es-AR" sz="2400" dirty="0" smtClean="0">
                <a:latin typeface="Arial Narrow" pitchFamily="34" charset="0"/>
              </a:rPr>
              <a:t>700 </a:t>
            </a:r>
            <a:r>
              <a:rPr lang="es-AR" sz="2400" dirty="0">
                <a:latin typeface="Arial Narrow" pitchFamily="34" charset="0"/>
              </a:rPr>
              <a:t>millones del 2010 Y 1.000 millones del </a:t>
            </a:r>
            <a:r>
              <a:rPr lang="es-AR" sz="2400" dirty="0" smtClean="0">
                <a:latin typeface="Arial Narrow" pitchFamily="34" charset="0"/>
              </a:rPr>
              <a:t>2011. El objetivo para 2012 es invertir al menos 700 millones en el Colegio de Calidad que será el Enrique Olaya Herrera de la Comuna 10. Estos recursos estarían destinados a reforzar el área tecnológica apostándole a las TIC.</a:t>
            </a:r>
            <a:endParaRPr lang="es-CO" sz="2400" dirty="0">
              <a:latin typeface="Arial Narrow" pitchFamily="34" charset="0"/>
            </a:endParaRPr>
          </a:p>
          <a:p>
            <a:r>
              <a:rPr lang="es-AR" sz="2400" dirty="0"/>
              <a:t> </a:t>
            </a:r>
            <a:endParaRPr lang="es-CO" sz="2400" dirty="0"/>
          </a:p>
        </p:txBody>
      </p:sp>
    </p:spTree>
    <p:extLst>
      <p:ext uri="{BB962C8B-B14F-4D97-AF65-F5344CB8AC3E}">
        <p14:creationId xmlns:p14="http://schemas.microsoft.com/office/powerpoint/2010/main" val="1548754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11560" y="620688"/>
            <a:ext cx="7848872" cy="1323439"/>
          </a:xfrm>
          <a:prstGeom prst="rect">
            <a:avLst/>
          </a:prstGeom>
        </p:spPr>
        <p:txBody>
          <a:bodyPr wrap="square">
            <a:spAutoFit/>
          </a:bodyPr>
          <a:lstStyle/>
          <a:p>
            <a:pPr algn="ctr"/>
            <a:r>
              <a:rPr lang="es-AR" sz="2800" b="1" dirty="0">
                <a:solidFill>
                  <a:srgbClr val="FF0000"/>
                </a:solidFill>
                <a:latin typeface="Arial Narrow" pitchFamily="34" charset="0"/>
              </a:rPr>
              <a:t>PROYECTO 5, PLAN DECENAL ARTICULADO A UN PLAN EDUCATIVO MUNICIPAL</a:t>
            </a:r>
            <a:endParaRPr lang="es-CO" sz="2800" b="1" dirty="0">
              <a:solidFill>
                <a:srgbClr val="FF0000"/>
              </a:solidFill>
              <a:latin typeface="Arial Narrow" pitchFamily="34" charset="0"/>
            </a:endParaRPr>
          </a:p>
          <a:p>
            <a:pPr algn="ctr"/>
            <a:r>
              <a:rPr lang="es-AR" sz="2400" dirty="0"/>
              <a:t> </a:t>
            </a:r>
            <a:endParaRPr lang="es-CO" sz="2400" dirty="0"/>
          </a:p>
        </p:txBody>
      </p:sp>
      <p:sp>
        <p:nvSpPr>
          <p:cNvPr id="7" name="6 Rectángulo"/>
          <p:cNvSpPr/>
          <p:nvPr/>
        </p:nvSpPr>
        <p:spPr>
          <a:xfrm>
            <a:off x="827584" y="2132856"/>
            <a:ext cx="7272808" cy="3416320"/>
          </a:xfrm>
          <a:prstGeom prst="rect">
            <a:avLst/>
          </a:prstGeom>
        </p:spPr>
        <p:txBody>
          <a:bodyPr wrap="square">
            <a:spAutoFit/>
          </a:bodyPr>
          <a:lstStyle/>
          <a:p>
            <a:pPr algn="just"/>
            <a:r>
              <a:rPr lang="es-AR" sz="2400" dirty="0">
                <a:latin typeface="Arial Narrow" pitchFamily="34" charset="0"/>
              </a:rPr>
              <a:t>Actualmente existe un Plan Decenal de Educación (PDE) 2011-2020 que ya fue analizado y valorado por varios expertos. Creemos necesario articular este Plan Decenal a un Plan Educativo Municipal Estratégico (PEME) que le apueste a hechos concretos, teniendo en cuenta la articulación de las 37 Instituciones Educativas al esquema del Bachillerato Técnico. Esta tarea es inmediata y requiere ser socializada con los rectores y docentes en general, para que todos en el aula y fuera de ella hablemos el mismo idioma.</a:t>
            </a:r>
            <a:endParaRPr lang="es-CO" sz="2400" dirty="0">
              <a:latin typeface="Arial Narrow"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TotalTime>
  <Words>1223</Words>
  <Application>Microsoft Office PowerPoint</Application>
  <PresentationFormat>Presentación en pantalla (4:3)</PresentationFormat>
  <Paragraphs>72</Paragraphs>
  <Slides>18</Slides>
  <Notes>1</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PLAN DE ACCION DE LA SECRETARÍA DE EDUCACIÓN MUNICIPAL DE NEIVA </vt:lpstr>
      <vt:lpstr>  PLAN DE ACCIÓN SECRETARÍA DE EDUCACIÓN MUNICIPAL </vt:lpstr>
      <vt:lpstr>  PROYECTO 1, EN COBERTURA ESTUDIANTES: MATERIA PRIMA  </vt:lpstr>
      <vt:lpstr>Presentación de PowerPoint</vt:lpstr>
      <vt:lpstr> PROYECTO 2, TRANSPORTE ESCOLAR </vt:lpstr>
      <vt:lpstr> ROYECTO 3, RESTAURANTE ESCOLAR </vt:lpstr>
      <vt:lpstr>  IMPORTANTE  </vt:lpstr>
      <vt:lpstr>  PROYECTO 4, EXCEDENTES DEL SECTOR SOLIDARIO   </vt:lpstr>
      <vt:lpstr>Presentación de PowerPoint</vt:lpstr>
      <vt:lpstr>Presentación de PowerPoint</vt:lpstr>
      <vt:lpstr>Presentación de PowerPoint</vt:lpstr>
      <vt:lpstr>Presentación de PowerPoint</vt:lpstr>
      <vt:lpstr>PROYECTO 7, NEIVA 400 AÑOS</vt:lpstr>
      <vt:lpstr>RECOMENDACIONES </vt:lpstr>
      <vt:lpstr>Presentación de PowerPoint</vt:lpstr>
      <vt:lpstr>Presentación de PowerPoint</vt:lpstr>
      <vt:lpstr>Presentación de PowerPoint</vt:lpstr>
      <vt:lpstr>GRACIAS</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EJECUTIVO DE LA SECRETARÍA DE EDUCACIÓN MUNICIPAL DE NEIVA  DR. PEDRO HERNÁN SUÁREZ ALCALDE  MUNICIPAL 2012-2015</dc:title>
  <dc:creator>Nelson Javier Herrera Parra</dc:creator>
  <cp:lastModifiedBy>David Suarez Sanchez</cp:lastModifiedBy>
  <cp:revision>93</cp:revision>
  <dcterms:created xsi:type="dcterms:W3CDTF">2011-11-26T13:27:10Z</dcterms:created>
  <dcterms:modified xsi:type="dcterms:W3CDTF">2014-05-16T14:29:08Z</dcterms:modified>
</cp:coreProperties>
</file>