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notesMasterIdLst>
    <p:notesMasterId r:id="rId27"/>
  </p:notesMasterIdLst>
  <p:sldIdLst>
    <p:sldId id="256" r:id="rId2"/>
    <p:sldId id="267" r:id="rId3"/>
    <p:sldId id="300" r:id="rId4"/>
    <p:sldId id="301" r:id="rId5"/>
    <p:sldId id="308" r:id="rId6"/>
    <p:sldId id="309" r:id="rId7"/>
    <p:sldId id="298" r:id="rId8"/>
    <p:sldId id="299" r:id="rId9"/>
    <p:sldId id="277" r:id="rId10"/>
    <p:sldId id="261" r:id="rId11"/>
    <p:sldId id="302" r:id="rId12"/>
    <p:sldId id="305" r:id="rId13"/>
    <p:sldId id="304" r:id="rId14"/>
    <p:sldId id="258" r:id="rId15"/>
    <p:sldId id="259" r:id="rId16"/>
    <p:sldId id="269" r:id="rId17"/>
    <p:sldId id="311" r:id="rId18"/>
    <p:sldId id="270" r:id="rId19"/>
    <p:sldId id="312" r:id="rId20"/>
    <p:sldId id="310" r:id="rId21"/>
    <p:sldId id="313" r:id="rId22"/>
    <p:sldId id="272" r:id="rId23"/>
    <p:sldId id="306" r:id="rId24"/>
    <p:sldId id="307" r:id="rId25"/>
    <p:sldId id="271" r:id="rId26"/>
  </p:sldIdLst>
  <p:sldSz cx="9144000" cy="6858000" type="screen4x3"/>
  <p:notesSz cx="6858000" cy="9144000"/>
  <p:defaultTextStyle>
    <a:defPPr>
      <a:defRPr lang="es-CO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8934" autoAdjust="0"/>
  </p:normalViewPr>
  <p:slideViewPr>
    <p:cSldViewPr>
      <p:cViewPr>
        <p:scale>
          <a:sx n="76" d="100"/>
          <a:sy n="76" d="100"/>
        </p:scale>
        <p:origin x="-984" y="-7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83B147E-798D-4BF4-9B39-3C8E510BF724}" type="datetimeFigureOut">
              <a:rPr lang="es-CO"/>
              <a:pPr>
                <a:defRPr/>
              </a:pPr>
              <a:t>04/06/2012</a:t>
            </a:fld>
            <a:endParaRPr lang="es-CO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CO" noProof="0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CO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DD8F6EE-A5AC-4E0E-A39B-CF1B6CC02175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2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5" name="Group 44"/>
            <p:cNvGrpSpPr>
              <a:grpSpLocks/>
            </p:cNvGrpSpPr>
            <p:nvPr/>
          </p:nvGrpSpPr>
          <p:grpSpPr bwMode="auto">
            <a:xfrm>
              <a:off x="159" y="0"/>
              <a:ext cx="9143396" cy="6858000"/>
              <a:chOff x="159" y="0"/>
              <a:chExt cx="9143396" cy="6858000"/>
            </a:xfrm>
          </p:grpSpPr>
          <p:grpSp>
            <p:nvGrpSpPr>
              <p:cNvPr id="28" name="Group 4"/>
              <p:cNvGrpSpPr>
                <a:grpSpLocks/>
              </p:cNvGrpSpPr>
              <p:nvPr/>
            </p:nvGrpSpPr>
            <p:grpSpPr bwMode="auto">
              <a:xfrm>
                <a:off x="159" y="0"/>
                <a:ext cx="2514434" cy="6858000"/>
                <a:chOff x="159" y="0"/>
                <a:chExt cx="2514434" cy="6858000"/>
              </a:xfrm>
            </p:grpSpPr>
            <p:sp>
              <p:nvSpPr>
                <p:cNvPr id="40" name="Rectangle 114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1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2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29" name="Group 5"/>
              <p:cNvGrpSpPr>
                <a:grpSpLocks/>
              </p:cNvGrpSpPr>
              <p:nvPr/>
            </p:nvGrpSpPr>
            <p:grpSpPr bwMode="auto">
              <a:xfrm>
                <a:off x="422406" y="0"/>
                <a:ext cx="2514434" cy="6858000"/>
                <a:chOff x="-504" y="0"/>
                <a:chExt cx="2514434" cy="6858000"/>
              </a:xfrm>
            </p:grpSpPr>
            <p:sp>
              <p:nvSpPr>
                <p:cNvPr id="37" name="Rectangle 84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" name="Rectangle 85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9" name="Rectangle 113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9"/>
              <p:cNvGrpSpPr>
                <a:grpSpLocks/>
              </p:cNvGrpSpPr>
              <p:nvPr/>
            </p:nvGrpSpPr>
            <p:grpSpPr bwMode="auto">
              <a:xfrm rot="10800000">
                <a:off x="6629121" y="0"/>
                <a:ext cx="2514434" cy="6858000"/>
                <a:chOff x="445" y="0"/>
                <a:chExt cx="2514434" cy="6858000"/>
              </a:xfrm>
            </p:grpSpPr>
            <p:sp>
              <p:nvSpPr>
                <p:cNvPr id="34" name="Rectangle 77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5" name="Rectangle 78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6" name="Rectangle 80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31" name="Rectangle 74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2" name="Rectangle 75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3" name="Rectangle 76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6" name="Freeform 44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Freeform 47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Freeform 48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Freeform 50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Freeform 51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Hexagon 52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Hexagon 53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Hexagon 54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Hexagon 55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" name="Hexagon 56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" name="Freeform 57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Hexagon 58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Hexagon 59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Hexagon 60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" name="Hexagon 61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Hexagon 62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Hexagon 63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Hexagon 64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" name="Hexagon 65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Hexagon 66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6" name="Freeform 67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Freeform 68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43" name="Rectangle 45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4" name="Rectangle 46"/>
          <p:cNvSpPr/>
          <p:nvPr/>
        </p:nvSpPr>
        <p:spPr>
          <a:xfrm>
            <a:off x="4649788" y="-22225"/>
            <a:ext cx="3505200" cy="23129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5" name="Rectangle 49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6" name="Rectangle 88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7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688" y="1516063"/>
            <a:ext cx="2133600" cy="752475"/>
          </a:xfrm>
        </p:spPr>
        <p:txBody>
          <a:bodyPr anchor="b"/>
          <a:lstStyle>
            <a:lvl1pPr algn="l">
              <a:defRPr sz="2400"/>
            </a:lvl1pPr>
          </a:lstStyle>
          <a:p>
            <a:pPr>
              <a:defRPr/>
            </a:pPr>
            <a:fld id="{277DE6FE-678E-43D8-93A8-E45ABCA94A67}" type="datetime1">
              <a:rPr lang="es-CO"/>
              <a:pPr>
                <a:defRPr/>
              </a:pPr>
              <a:t>04/06/2012</a:t>
            </a:fld>
            <a:endParaRPr lang="es-CO" dirty="0"/>
          </a:p>
        </p:txBody>
      </p:sp>
      <p:sp>
        <p:nvSpPr>
          <p:cNvPr id="4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838" y="5719763"/>
            <a:ext cx="283051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r>
              <a:rPr lang="es-CO"/>
              <a:t>BELEN DE UMBRIA DE TODOS Y PARA TODOS</a:t>
            </a:r>
          </a:p>
        </p:txBody>
      </p:sp>
      <p:sp>
        <p:nvSpPr>
          <p:cNvPr id="4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788" y="5719763"/>
            <a:ext cx="642937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098118DA-39DD-415A-A8E4-ABFD8853E7D9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A96B2F-612C-4322-9280-900D2B95C6AB}" type="datetime1">
              <a:rPr lang="es-CO"/>
              <a:pPr>
                <a:defRPr/>
              </a:pPr>
              <a:t>04/06/2012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CO"/>
              <a:t>BELEN DE UMBRIA DE TODOS Y PARA TODOS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F74F6B-B494-4CC1-AEC7-F4D20DBD496F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3FC9CA-6965-46D1-BD6D-9CB734904EF6}" type="datetime1">
              <a:rPr lang="es-CO"/>
              <a:pPr>
                <a:defRPr/>
              </a:pPr>
              <a:t>04/06/2012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CO"/>
              <a:t>BELEN DE UMBRIA DE TODOS Y PARA TODOS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59F2A5-2A90-4811-8D9F-9DB15A5870D9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18A77C-7DC4-421B-8071-15DD83CCFF6A}" type="datetime1">
              <a:rPr lang="es-CO"/>
              <a:pPr>
                <a:defRPr/>
              </a:pPr>
              <a:t>04/06/2012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CO"/>
              <a:t>BELEN DE UMBRIA DE TODOS Y PARA TODOS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B3E720-59FE-4595-8833-439078EFA375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/>
          <a:lstStyle>
            <a:lvl1pPr algn="l">
              <a:defRPr sz="4000" b="0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BA7BD-B390-4796-A581-3699EAFE6FBA}" type="datetime1">
              <a:rPr lang="es-CO"/>
              <a:pPr>
                <a:defRPr/>
              </a:pPr>
              <a:t>04/06/2012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CO"/>
              <a:t>BELEN DE UMBRIA DE TODOS Y PARA TODOS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CE4956-BDC2-4612-A71D-491BEC158078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91D28F-6FF0-4652-A4F4-C1687C5EE14E}" type="datetime1">
              <a:rPr lang="es-CO"/>
              <a:pPr>
                <a:defRPr/>
              </a:pPr>
              <a:t>04/06/2012</a:t>
            </a:fld>
            <a:endParaRPr lang="es-CO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CO"/>
              <a:t>BELEN DE UMBRIA DE TODOS Y PARA TODOS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16C5AD-E95C-4BE6-97B8-D405C7F14F82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1D950-D21B-4ABD-A425-FF55C844F787}" type="datetime1">
              <a:rPr lang="es-CO"/>
              <a:pPr>
                <a:defRPr/>
              </a:pPr>
              <a:t>04/06/2012</a:t>
            </a:fld>
            <a:endParaRPr lang="es-CO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CO"/>
              <a:t>BELEN DE UMBRIA DE TODOS Y PARA TODOS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BAC401-BEC4-42BC-83D2-52B67323B3F0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D91A5D-1CA2-41EB-8BCB-CB0F04060EA3}" type="datetime1">
              <a:rPr lang="es-CO"/>
              <a:pPr>
                <a:defRPr/>
              </a:pPr>
              <a:t>04/06/2012</a:t>
            </a:fld>
            <a:endParaRPr lang="es-CO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CO"/>
              <a:t>BELEN DE UMBRIA DE TODOS Y PARA TODOS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0E647C-2682-4E0B-8F0D-AE98B70104C8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61AD56-9DBD-4455-AA71-326FE241B704}" type="datetime1">
              <a:rPr lang="es-CO"/>
              <a:pPr>
                <a:defRPr/>
              </a:pPr>
              <a:t>04/06/2012</a:t>
            </a:fld>
            <a:endParaRPr lang="es-CO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CO"/>
              <a:t>BELEN DE UMBRIA DE TODOS Y PARA TODOS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7CF050-F7C8-4A62-A401-E8C00854898A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3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6" name="Group 44"/>
            <p:cNvGrpSpPr>
              <a:grpSpLocks/>
            </p:cNvGrpSpPr>
            <p:nvPr/>
          </p:nvGrpSpPr>
          <p:grpSpPr bwMode="auto">
            <a:xfrm>
              <a:off x="159" y="0"/>
              <a:ext cx="9143396" cy="6858000"/>
              <a:chOff x="159" y="0"/>
              <a:chExt cx="9143396" cy="6858000"/>
            </a:xfrm>
          </p:grpSpPr>
          <p:grpSp>
            <p:nvGrpSpPr>
              <p:cNvPr id="29" name="Group 4"/>
              <p:cNvGrpSpPr>
                <a:grpSpLocks/>
              </p:cNvGrpSpPr>
              <p:nvPr/>
            </p:nvGrpSpPr>
            <p:grpSpPr bwMode="auto">
              <a:xfrm>
                <a:off x="159" y="0"/>
                <a:ext cx="2514434" cy="6858000"/>
                <a:chOff x="159" y="0"/>
                <a:chExt cx="2514434" cy="6858000"/>
              </a:xfrm>
            </p:grpSpPr>
            <p:sp>
              <p:nvSpPr>
                <p:cNvPr id="41" name="Rectangle 83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2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3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5"/>
              <p:cNvGrpSpPr>
                <a:grpSpLocks/>
              </p:cNvGrpSpPr>
              <p:nvPr/>
            </p:nvGrpSpPr>
            <p:grpSpPr bwMode="auto">
              <a:xfrm>
                <a:off x="422406" y="0"/>
                <a:ext cx="2514434" cy="6858000"/>
                <a:chOff x="-504" y="0"/>
                <a:chExt cx="2514434" cy="6858000"/>
              </a:xfrm>
            </p:grpSpPr>
            <p:sp>
              <p:nvSpPr>
                <p:cNvPr id="38" name="Rectangle 80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9" name="Rectangle 81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0" name="Rectangle 82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31" name="Group 9"/>
              <p:cNvGrpSpPr>
                <a:grpSpLocks/>
              </p:cNvGrpSpPr>
              <p:nvPr/>
            </p:nvGrpSpPr>
            <p:grpSpPr bwMode="auto">
              <a:xfrm rot="10800000">
                <a:off x="6629121" y="0"/>
                <a:ext cx="2514434" cy="6858000"/>
                <a:chOff x="445" y="0"/>
                <a:chExt cx="2514434" cy="6858000"/>
              </a:xfrm>
            </p:grpSpPr>
            <p:sp>
              <p:nvSpPr>
                <p:cNvPr id="35" name="Rectangle 77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6" name="Rectangle 78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" name="Rectangle 79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32" name="Rectangle 74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3" name="Rectangle 75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4" name="Rectangle 76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7" name="Freeform 46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Freeform 47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Freeform 48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Freeform 49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Freeform 50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Hexagon 51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Hexagon 52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Hexagon 53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" name="Hexagon 54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" name="Hexagon 55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Freeform 58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Hexagon 59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Hexagon 61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" name="Hexagon 62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Hexagon 63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Hexagon 64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Hexagon 65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" name="Hexagon 66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Hexagon 67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6" name="Hexagon 68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Freeform 69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" name="Freeform 70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44" name="Rectangle 45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5" name="Rectangle 56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6" name="Rectangle 57"/>
          <p:cNvSpPr/>
          <p:nvPr/>
        </p:nvSpPr>
        <p:spPr>
          <a:xfrm>
            <a:off x="904875" y="601663"/>
            <a:ext cx="3562350" cy="564832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7" name="Rectangle 60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9377ED-7929-4607-A841-B9578A557116}" type="datetime1">
              <a:rPr lang="es-CO"/>
              <a:pPr>
                <a:defRPr/>
              </a:pPr>
              <a:t>04/06/2012</a:t>
            </a:fld>
            <a:endParaRPr lang="es-CO" dirty="0"/>
          </a:p>
        </p:txBody>
      </p:sp>
      <p:sp>
        <p:nvSpPr>
          <p:cNvPr id="49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314EA4-9733-4229-8033-46978913789E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  <p:sp>
        <p:nvSpPr>
          <p:cNvPr id="50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4641850" y="5724525"/>
            <a:ext cx="3492500" cy="365125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>
              <a:defRPr/>
            </a:pPr>
            <a:r>
              <a:rPr lang="es-CO"/>
              <a:t>BELEN DE UMBRIA DE TODOS Y PARA TODOS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3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6" name="Group 44"/>
            <p:cNvGrpSpPr>
              <a:grpSpLocks/>
            </p:cNvGrpSpPr>
            <p:nvPr/>
          </p:nvGrpSpPr>
          <p:grpSpPr bwMode="auto">
            <a:xfrm>
              <a:off x="159" y="0"/>
              <a:ext cx="9143396" cy="6858000"/>
              <a:chOff x="159" y="0"/>
              <a:chExt cx="9143396" cy="6858000"/>
            </a:xfrm>
          </p:grpSpPr>
          <p:grpSp>
            <p:nvGrpSpPr>
              <p:cNvPr id="29" name="Group 4"/>
              <p:cNvGrpSpPr>
                <a:grpSpLocks/>
              </p:cNvGrpSpPr>
              <p:nvPr/>
            </p:nvGrpSpPr>
            <p:grpSpPr bwMode="auto">
              <a:xfrm>
                <a:off x="159" y="0"/>
                <a:ext cx="2514434" cy="6858000"/>
                <a:chOff x="159" y="0"/>
                <a:chExt cx="2514434" cy="6858000"/>
              </a:xfrm>
            </p:grpSpPr>
            <p:sp>
              <p:nvSpPr>
                <p:cNvPr id="41" name="Rectangle 86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2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3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5"/>
              <p:cNvGrpSpPr>
                <a:grpSpLocks/>
              </p:cNvGrpSpPr>
              <p:nvPr/>
            </p:nvGrpSpPr>
            <p:grpSpPr bwMode="auto">
              <a:xfrm>
                <a:off x="422406" y="0"/>
                <a:ext cx="2514434" cy="6858000"/>
                <a:chOff x="-504" y="0"/>
                <a:chExt cx="2514434" cy="6858000"/>
              </a:xfrm>
            </p:grpSpPr>
            <p:sp>
              <p:nvSpPr>
                <p:cNvPr id="38" name="Rectangle 83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9" name="Rectangle 84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0" name="Rectangle 85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31" name="Group 9"/>
              <p:cNvGrpSpPr>
                <a:grpSpLocks/>
              </p:cNvGrpSpPr>
              <p:nvPr/>
            </p:nvGrpSpPr>
            <p:grpSpPr bwMode="auto">
              <a:xfrm rot="10800000">
                <a:off x="6629121" y="0"/>
                <a:ext cx="2514434" cy="6858000"/>
                <a:chOff x="445" y="0"/>
                <a:chExt cx="2514434" cy="6858000"/>
              </a:xfrm>
            </p:grpSpPr>
            <p:sp>
              <p:nvSpPr>
                <p:cNvPr id="35" name="Rectangle 80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6" name="Rectangle 81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" name="Rectangle 82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32" name="Rectangle 77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3" name="Rectangle 78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4" name="Rectangle 79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7" name="Freeform 45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Freeform 46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Freeform 47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Freeform 48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Freeform 49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Hexagon 50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Hexagon 51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Hexagon 59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" name="Hexagon 60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" name="Hexagon 61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Freeform 62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Hexagon 63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Hexagon 64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" name="Hexagon 65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Hexagon 66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Hexagon 67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Hexagon 68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" name="Hexagon 69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Hexagon 70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6" name="Hexagon 71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Freeform 72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" name="Freeform 73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44" name="Rectangle 93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5" name="Rectangle 100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6" name="Rectangle 101"/>
          <p:cNvSpPr/>
          <p:nvPr/>
        </p:nvSpPr>
        <p:spPr>
          <a:xfrm>
            <a:off x="904875" y="601663"/>
            <a:ext cx="3562350" cy="564832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7" name="Rectangle 104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235E57-9633-4A3E-BCC9-753B10D1E685}" type="datetime1">
              <a:rPr lang="es-CO"/>
              <a:pPr>
                <a:defRPr/>
              </a:pPr>
              <a:t>04/06/2012</a:t>
            </a:fld>
            <a:endParaRPr lang="es-CO" dirty="0"/>
          </a:p>
        </p:txBody>
      </p:sp>
      <p:sp>
        <p:nvSpPr>
          <p:cNvPr id="4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850" y="5724525"/>
            <a:ext cx="3492500" cy="365125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>
              <a:defRPr/>
            </a:pPr>
            <a:r>
              <a:rPr lang="es-CO"/>
              <a:t>BELEN DE UMBRIA DE TODOS Y PARA TODOS</a:t>
            </a:r>
          </a:p>
        </p:txBody>
      </p:sp>
      <p:sp>
        <p:nvSpPr>
          <p:cNvPr id="5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15DE18-611C-40C4-8D95-6EEBA4E5412B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41"/>
          <p:cNvGrpSpPr>
            <a:grpSpLocks/>
          </p:cNvGrpSpPr>
          <p:nvPr/>
        </p:nvGrpSpPr>
        <p:grpSpPr bwMode="auto">
          <a:xfrm>
            <a:off x="-304800" y="0"/>
            <a:ext cx="9932988" cy="6858000"/>
            <a:chOff x="-382404" y="0"/>
            <a:chExt cx="9932332" cy="6858000"/>
          </a:xfrm>
        </p:grpSpPr>
        <p:grpSp>
          <p:nvGrpSpPr>
            <p:cNvPr id="1035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58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1059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1060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2540" y="5035550"/>
              <a:ext cx="9144983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2540" y="3467100"/>
              <a:ext cx="9144983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2540" y="5284788"/>
              <a:ext cx="9144983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6793" y="5132388"/>
              <a:ext cx="6982951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5573" y="28590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19425" y="41259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8949" y="15922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6524" y="32543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2326" y="53832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3969" y="54022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542" y="28495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394" y="41259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09771" y="54117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8820" y="28590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443" y="15636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997" y="4056063"/>
              <a:ext cx="1242931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997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375"/>
            <a:ext cx="8229600" cy="6186488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0888" y="-22225"/>
            <a:ext cx="3679825" cy="700088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1042988" y="1027113"/>
            <a:ext cx="70246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n-US" smtClean="0"/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42988" y="2324100"/>
            <a:ext cx="6777037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575" y="2238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552A9F1-454A-4D6A-945E-2EAE80CC998B}" type="datetime1">
              <a:rPr lang="es-CO"/>
              <a:pPr>
                <a:defRPr/>
              </a:pPr>
              <a:t>04/06/2012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850" y="5851525"/>
            <a:ext cx="350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s-CO"/>
              <a:t>BELEN DE UMBRIA DE TODOS Y PARA TODOS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788" y="223838"/>
            <a:ext cx="13319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E6BBCB7-F07F-437E-B202-B63D34626491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1" r:id="rId1"/>
    <p:sldLayoutId id="2147484203" r:id="rId2"/>
    <p:sldLayoutId id="2147484204" r:id="rId3"/>
    <p:sldLayoutId id="2147484205" r:id="rId4"/>
    <p:sldLayoutId id="2147484206" r:id="rId5"/>
    <p:sldLayoutId id="2147484207" r:id="rId6"/>
    <p:sldLayoutId id="2147484208" r:id="rId7"/>
    <p:sldLayoutId id="2147484212" r:id="rId8"/>
    <p:sldLayoutId id="2147484213" r:id="rId9"/>
    <p:sldLayoutId id="2147484209" r:id="rId10"/>
    <p:sldLayoutId id="2147484210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395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5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733925" y="2133600"/>
            <a:ext cx="3313113" cy="2276475"/>
          </a:xfrm>
          <a:solidFill>
            <a:schemeClr val="accent1"/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CO" b="1" dirty="0">
                <a:solidFill>
                  <a:schemeClr val="bg1"/>
                </a:solidFill>
              </a:rPr>
              <a:t>BELEN DE UMBRIA DE TODOS Y PARA </a:t>
            </a:r>
            <a:r>
              <a:rPr lang="es-CO" b="1" dirty="0" smtClean="0">
                <a:solidFill>
                  <a:schemeClr val="bg1"/>
                </a:solidFill>
              </a:rPr>
              <a:t>TODOS</a:t>
            </a:r>
            <a:endParaRPr lang="es-CO" b="1" dirty="0">
              <a:solidFill>
                <a:schemeClr val="bg1"/>
              </a:solidFill>
            </a:endParaRPr>
          </a:p>
        </p:txBody>
      </p:sp>
      <p:sp>
        <p:nvSpPr>
          <p:cNvPr id="5123" name="2 Subtítulo"/>
          <p:cNvSpPr>
            <a:spLocks noGrp="1"/>
          </p:cNvSpPr>
          <p:nvPr>
            <p:ph type="subTitle" idx="1"/>
          </p:nvPr>
        </p:nvSpPr>
        <p:spPr>
          <a:xfrm>
            <a:off x="4733925" y="4941888"/>
            <a:ext cx="3309938" cy="739775"/>
          </a:xfrm>
        </p:spPr>
        <p:txBody>
          <a:bodyPr/>
          <a:lstStyle/>
          <a:p>
            <a:pPr algn="ctr" eaLnBrk="1" hangingPunct="1"/>
            <a:r>
              <a:rPr lang="es-CO" b="1" smtClean="0"/>
              <a:t>JAIME GRAJALES SERNA</a:t>
            </a:r>
          </a:p>
          <a:p>
            <a:pPr algn="ctr" eaLnBrk="1" hangingPunct="1"/>
            <a:r>
              <a:rPr lang="es-CO" b="1" smtClean="0"/>
              <a:t>ALCALDE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s-CO" dirty="0"/>
              <a:t>BELEN DE UMBRIA DE TODOS Y PARA TODOS</a:t>
            </a:r>
          </a:p>
        </p:txBody>
      </p:sp>
      <p:sp>
        <p:nvSpPr>
          <p:cNvPr id="5125" name="4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04B956D-F251-4797-95ED-70B20AD9AD99}" type="slidenum">
              <a:rPr lang="es-CO" smtClean="0">
                <a:latin typeface="Century Gothic" pitchFamily="34" charset="0"/>
                <a:cs typeface="Arial" charset="0"/>
              </a:rPr>
              <a:pPr/>
              <a:t>1</a:t>
            </a:fld>
            <a:endParaRPr lang="es-CO" smtClean="0">
              <a:latin typeface="Century Gothic" pitchFamily="34" charset="0"/>
              <a:cs typeface="Arial" charset="0"/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 bwMode="auto">
          <a:xfrm>
            <a:off x="5003800" y="333375"/>
            <a:ext cx="2638425" cy="1223963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 anchor="b">
            <a:normAutofit fontScale="975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Century Gothic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Century Gothic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Century Gothic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Century Gothic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es-CO" sz="2400" b="1" dirty="0" smtClean="0">
                <a:solidFill>
                  <a:schemeClr val="bg1"/>
                </a:solidFill>
              </a:rPr>
              <a:t>PROGRAMA DE GOBIERNO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es-CO" sz="2400" b="1" dirty="0" smtClean="0">
                <a:solidFill>
                  <a:schemeClr val="bg1"/>
                </a:solidFill>
              </a:rPr>
              <a:t>2012-2015</a:t>
            </a:r>
            <a:endParaRPr lang="es-CO" sz="2400" b="1" dirty="0">
              <a:solidFill>
                <a:schemeClr val="bg1"/>
              </a:solidFill>
            </a:endParaRPr>
          </a:p>
        </p:txBody>
      </p:sp>
      <p:pic>
        <p:nvPicPr>
          <p:cNvPr id="5127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6513" y="0"/>
            <a:ext cx="2357438" cy="682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1 Título"/>
          <p:cNvSpPr>
            <a:spLocks noGrp="1"/>
          </p:cNvSpPr>
          <p:nvPr>
            <p:ph type="title"/>
          </p:nvPr>
        </p:nvSpPr>
        <p:spPr>
          <a:xfrm>
            <a:off x="571500" y="357188"/>
            <a:ext cx="7024688" cy="1143000"/>
          </a:xfrm>
        </p:spPr>
        <p:txBody>
          <a:bodyPr/>
          <a:lstStyle/>
          <a:p>
            <a:pPr eaLnBrk="1" hangingPunct="1"/>
            <a:r>
              <a:rPr lang="es-CO" b="1" smtClean="0"/>
              <a:t>OBJETIVO GENERAL</a:t>
            </a:r>
          </a:p>
        </p:txBody>
      </p:sp>
      <p:sp>
        <p:nvSpPr>
          <p:cNvPr id="8195" name="2 Marcador de contenido"/>
          <p:cNvSpPr>
            <a:spLocks noGrp="1"/>
          </p:cNvSpPr>
          <p:nvPr>
            <p:ph idx="1"/>
          </p:nvPr>
        </p:nvSpPr>
        <p:spPr>
          <a:xfrm>
            <a:off x="571500" y="1857375"/>
            <a:ext cx="3143250" cy="3841750"/>
          </a:xfrm>
        </p:spPr>
        <p:txBody>
          <a:bodyPr rtlCol="0">
            <a:normAutofit fontScale="92500"/>
          </a:bodyPr>
          <a:lstStyle/>
          <a:p>
            <a:pPr marL="69850" indent="0" algn="just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s-CO" b="1" dirty="0" smtClean="0"/>
              <a:t>MEJORAR LA CALIDAD DE VIDA DE LOS BELUMBRENSES, </a:t>
            </a:r>
            <a:r>
              <a:rPr lang="es-CO" b="1" dirty="0"/>
              <a:t> </a:t>
            </a:r>
            <a:r>
              <a:rPr lang="es-CO" b="1" dirty="0" smtClean="0"/>
              <a:t>A TRAVES DE INCREMENTAR SUS INGRESOS, BRINDANDOLES CAPACIDADES, COMPETENCIAS Y OPORTUNIDADES PARA EL EMPLEO</a:t>
            </a:r>
          </a:p>
        </p:txBody>
      </p:sp>
      <p:sp>
        <p:nvSpPr>
          <p:cNvPr id="14340" name="3 Marcador de pie de página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s-CO" smtClean="0">
                <a:latin typeface="Century Gothic" pitchFamily="34" charset="0"/>
                <a:cs typeface="Arial" charset="0"/>
              </a:rPr>
              <a:t>BELEN DE UMBRIA DE TODOS Y PARA TODOS</a:t>
            </a:r>
          </a:p>
        </p:txBody>
      </p:sp>
      <p:sp>
        <p:nvSpPr>
          <p:cNvPr id="14341" name="4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9D3BAA2-8450-4C05-B3B8-FE2FD2116E72}" type="slidenum">
              <a:rPr lang="es-CO" smtClean="0">
                <a:latin typeface="Century Gothic" pitchFamily="34" charset="0"/>
                <a:cs typeface="Arial" charset="0"/>
              </a:rPr>
              <a:pPr/>
              <a:t>10</a:t>
            </a:fld>
            <a:endParaRPr lang="es-CO" smtClean="0">
              <a:latin typeface="Century Gothic" pitchFamily="34" charset="0"/>
              <a:cs typeface="Arial" charset="0"/>
            </a:endParaRPr>
          </a:p>
        </p:txBody>
      </p:sp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1275" y="1920875"/>
            <a:ext cx="449580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2 Marcador de contenido"/>
          <p:cNvSpPr>
            <a:spLocks noGrp="1"/>
          </p:cNvSpPr>
          <p:nvPr>
            <p:ph idx="1"/>
          </p:nvPr>
        </p:nvSpPr>
        <p:spPr>
          <a:xfrm>
            <a:off x="1835150" y="765175"/>
            <a:ext cx="6553200" cy="3508375"/>
          </a:xfrm>
        </p:spPr>
        <p:txBody>
          <a:bodyPr/>
          <a:lstStyle/>
          <a:p>
            <a:pPr eaLnBrk="1" hangingPunct="1"/>
            <a:r>
              <a:rPr lang="es-CO" sz="2000" b="1" smtClean="0"/>
              <a:t>La capacidad </a:t>
            </a:r>
            <a:r>
              <a:rPr lang="es-CO" sz="2000" smtClean="0"/>
              <a:t>se refiere a los recursos y aptitudes que tiene un individuo, entidad o institución para desempeñar una determinada tarea o cometido</a:t>
            </a:r>
          </a:p>
          <a:p>
            <a:pPr eaLnBrk="1" hangingPunct="1"/>
            <a:endParaRPr lang="es-CO" sz="2000" b="1" smtClean="0"/>
          </a:p>
          <a:p>
            <a:pPr eaLnBrk="1" hangingPunct="1"/>
            <a:r>
              <a:rPr lang="es-CO" sz="2000" b="1" smtClean="0"/>
              <a:t>Las competencias </a:t>
            </a:r>
            <a:r>
              <a:rPr lang="es-CO" sz="2000" smtClean="0"/>
              <a:t>son las capacidades de poner en operación los diferentes </a:t>
            </a:r>
            <a:r>
              <a:rPr lang="es-CO" sz="2000" b="1" smtClean="0"/>
              <a:t>conocimientos</a:t>
            </a:r>
            <a:r>
              <a:rPr lang="es-CO" sz="2000" smtClean="0"/>
              <a:t>, </a:t>
            </a:r>
            <a:r>
              <a:rPr lang="es-CO" sz="2000" b="1" smtClean="0"/>
              <a:t>habilidades y valores </a:t>
            </a:r>
            <a:r>
              <a:rPr lang="es-CO" sz="2000" smtClean="0"/>
              <a:t>de manera integral en las diferentes interacciones que tienen los seres humanos para la vida en el ámbito personal, social y laboral.</a:t>
            </a:r>
          </a:p>
          <a:p>
            <a:pPr eaLnBrk="1" hangingPunct="1"/>
            <a:endParaRPr lang="es-CO" sz="2000" smtClean="0"/>
          </a:p>
          <a:p>
            <a:pPr eaLnBrk="1" hangingPunct="1"/>
            <a:r>
              <a:rPr lang="es-CO" sz="2000" b="1" smtClean="0"/>
              <a:t>Oportunidad </a:t>
            </a:r>
            <a:r>
              <a:rPr lang="es-CO" sz="2000" smtClean="0"/>
              <a:t>es la </a:t>
            </a:r>
            <a:r>
              <a:rPr lang="es-CO" sz="2000" b="1" smtClean="0"/>
              <a:t>circunstancia favorable </a:t>
            </a:r>
            <a:r>
              <a:rPr lang="es-CO" sz="2000" smtClean="0"/>
              <a:t>que se da en un </a:t>
            </a:r>
            <a:r>
              <a:rPr lang="es-CO" sz="2000" b="1" smtClean="0"/>
              <a:t>momento adecuado</a:t>
            </a:r>
            <a:r>
              <a:rPr lang="es-CO" sz="2000" smtClean="0"/>
              <a:t> u oportuno para hacer algo. </a:t>
            </a:r>
          </a:p>
          <a:p>
            <a:pPr eaLnBrk="1" hangingPunct="1"/>
            <a:endParaRPr lang="es-CO" sz="2000" smtClean="0"/>
          </a:p>
          <a:p>
            <a:pPr eaLnBrk="1" hangingPunct="1"/>
            <a:endParaRPr lang="es-CO" sz="2000" smtClean="0"/>
          </a:p>
          <a:p>
            <a:pPr eaLnBrk="1" hangingPunct="1"/>
            <a:endParaRPr lang="es-CO" sz="2000" smtClean="0"/>
          </a:p>
        </p:txBody>
      </p:sp>
      <p:sp>
        <p:nvSpPr>
          <p:cNvPr id="15363" name="3 Marcador de pie de página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s-CO" smtClean="0">
                <a:latin typeface="Arial" charset="0"/>
                <a:cs typeface="Arial" charset="0"/>
              </a:rPr>
              <a:t>BELEN DE UMBRIA DE TODOS Y PARA TODOS</a:t>
            </a:r>
          </a:p>
        </p:txBody>
      </p:sp>
      <p:sp>
        <p:nvSpPr>
          <p:cNvPr id="15364" name="4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0514CD3-2101-4DC8-8D24-A43755760FAE}" type="slidenum">
              <a:rPr lang="es-CO" smtClean="0">
                <a:latin typeface="Arial" charset="0"/>
                <a:cs typeface="Arial" charset="0"/>
              </a:rPr>
              <a:pPr/>
              <a:t>11</a:t>
            </a:fld>
            <a:endParaRPr lang="es-CO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8788" y="549275"/>
            <a:ext cx="8289925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3 Marcador de pie de página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s-CO" smtClean="0">
                <a:latin typeface="Arial" charset="0"/>
                <a:cs typeface="Arial" charset="0"/>
              </a:rPr>
              <a:t>BELEN DE UMBRIA DE TODOS Y PARA TODOS</a:t>
            </a:r>
          </a:p>
        </p:txBody>
      </p:sp>
      <p:sp>
        <p:nvSpPr>
          <p:cNvPr id="16388" name="4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1375288-D5C0-400C-9367-BE0C4C024A87}" type="slidenum">
              <a:rPr lang="es-CO" smtClean="0">
                <a:latin typeface="Arial" charset="0"/>
                <a:cs typeface="Arial" charset="0"/>
              </a:rPr>
              <a:pPr/>
              <a:t>12</a:t>
            </a:fld>
            <a:endParaRPr lang="es-CO" smtClean="0">
              <a:latin typeface="Arial" charset="0"/>
              <a:cs typeface="Arial" charset="0"/>
            </a:endParaRP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74663" y="404813"/>
            <a:ext cx="4241800" cy="522287"/>
          </a:xfrm>
        </p:spPr>
        <p:txBody>
          <a:bodyPr anchor="t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CO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BELEN DE UMBRIA: ESTRUCTURA ECONOMICA 2002</a:t>
            </a:r>
            <a:endParaRPr lang="es-ES" sz="1800" b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6725" y="349250"/>
            <a:ext cx="8497888" cy="610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3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00202E1-13C1-4CCC-9ED9-4A0C99900202}" type="slidenum">
              <a:rPr lang="es-CO" smtClean="0">
                <a:latin typeface="Arial" charset="0"/>
                <a:cs typeface="Arial" charset="0"/>
              </a:rPr>
              <a:pPr/>
              <a:t>13</a:t>
            </a:fld>
            <a:endParaRPr lang="es-CO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2988" y="333375"/>
            <a:ext cx="3744912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CO" b="1" dirty="0" smtClean="0"/>
              <a:t>INSTRUMENTOS</a:t>
            </a:r>
            <a:endParaRPr lang="es-CO" b="1" dirty="0"/>
          </a:p>
        </p:txBody>
      </p:sp>
      <p:sp>
        <p:nvSpPr>
          <p:cNvPr id="18435" name="2 Marcador de contenido"/>
          <p:cNvSpPr>
            <a:spLocks noGrp="1"/>
          </p:cNvSpPr>
          <p:nvPr>
            <p:ph idx="1"/>
          </p:nvPr>
        </p:nvSpPr>
        <p:spPr>
          <a:xfrm>
            <a:off x="539750" y="1557338"/>
            <a:ext cx="4103688" cy="5040312"/>
          </a:xfrm>
        </p:spPr>
        <p:txBody>
          <a:bodyPr/>
          <a:lstStyle/>
          <a:p>
            <a:pPr eaLnBrk="1" hangingPunct="1"/>
            <a:r>
              <a:rPr lang="es-CO" sz="1600" b="1" smtClean="0">
                <a:solidFill>
                  <a:srgbClr val="FF0000"/>
                </a:solidFill>
              </a:rPr>
              <a:t>POR CREAR</a:t>
            </a:r>
          </a:p>
          <a:p>
            <a:pPr eaLnBrk="1" hangingPunct="1"/>
            <a:r>
              <a:rPr lang="es-CO" sz="1600" b="1" smtClean="0"/>
              <a:t>Secretaria de desarrollo rural</a:t>
            </a:r>
          </a:p>
          <a:p>
            <a:pPr eaLnBrk="1" hangingPunct="1"/>
            <a:r>
              <a:rPr lang="es-CO" sz="1600" b="1" smtClean="0"/>
              <a:t>Sistemas de información integrados</a:t>
            </a:r>
          </a:p>
          <a:p>
            <a:pPr eaLnBrk="1" hangingPunct="1"/>
            <a:r>
              <a:rPr lang="es-CO" sz="1600" b="1" smtClean="0"/>
              <a:t>Oficina de tránsito</a:t>
            </a:r>
          </a:p>
          <a:p>
            <a:pPr eaLnBrk="1" hangingPunct="1"/>
            <a:endParaRPr lang="es-CO" sz="1600" b="1" smtClean="0"/>
          </a:p>
          <a:p>
            <a:pPr eaLnBrk="1" hangingPunct="1"/>
            <a:endParaRPr lang="es-CO" sz="1600" b="1" smtClean="0"/>
          </a:p>
          <a:p>
            <a:pPr eaLnBrk="1" hangingPunct="1"/>
            <a:endParaRPr lang="es-CO" sz="1600" b="1" smtClean="0"/>
          </a:p>
          <a:p>
            <a:pPr eaLnBrk="1" hangingPunct="1"/>
            <a:r>
              <a:rPr lang="es-CO" sz="1600" b="1" smtClean="0">
                <a:solidFill>
                  <a:srgbClr val="FF0000"/>
                </a:solidFill>
              </a:rPr>
              <a:t>CREADOS</a:t>
            </a:r>
          </a:p>
          <a:p>
            <a:pPr eaLnBrk="1" hangingPunct="1"/>
            <a:r>
              <a:rPr lang="es-CO" sz="1600" b="1" smtClean="0"/>
              <a:t>Banco de Proyectos</a:t>
            </a:r>
          </a:p>
          <a:p>
            <a:pPr eaLnBrk="1" hangingPunct="1"/>
            <a:r>
              <a:rPr lang="es-CO" sz="1600" b="1" smtClean="0"/>
              <a:t>Hospital ESE San José</a:t>
            </a:r>
          </a:p>
          <a:p>
            <a:pPr eaLnBrk="1" hangingPunct="1"/>
            <a:r>
              <a:rPr lang="es-CO" sz="1600" b="1" smtClean="0"/>
              <a:t>Empresa de Servicios Públicos</a:t>
            </a:r>
          </a:p>
          <a:p>
            <a:pPr eaLnBrk="1" hangingPunct="1"/>
            <a:r>
              <a:rPr lang="es-CO" sz="1600" b="1" smtClean="0"/>
              <a:t>INFIDER</a:t>
            </a:r>
          </a:p>
          <a:p>
            <a:pPr eaLnBrk="1" hangingPunct="1"/>
            <a:r>
              <a:rPr lang="es-CO" sz="1600" b="1" smtClean="0"/>
              <a:t>Las instituciones educativas</a:t>
            </a:r>
          </a:p>
          <a:p>
            <a:pPr eaLnBrk="1" hangingPunct="1"/>
            <a:endParaRPr lang="es-CO" sz="1600" b="1" smtClean="0"/>
          </a:p>
          <a:p>
            <a:pPr eaLnBrk="1" hangingPunct="1"/>
            <a:endParaRPr lang="es-CO" sz="1600" b="1" smtClean="0"/>
          </a:p>
          <a:p>
            <a:pPr eaLnBrk="1" hangingPunct="1"/>
            <a:endParaRPr lang="es-CO" sz="1600" b="1" smtClean="0"/>
          </a:p>
        </p:txBody>
      </p:sp>
      <p:sp>
        <p:nvSpPr>
          <p:cNvPr id="18436" name="3 Marcador de pie de página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s-CO" smtClean="0">
                <a:latin typeface="Century Gothic" pitchFamily="34" charset="0"/>
                <a:cs typeface="Arial" charset="0"/>
              </a:rPr>
              <a:t>BELEN DE UMBRIA DE TODOS Y PARA TODOS</a:t>
            </a:r>
          </a:p>
        </p:txBody>
      </p:sp>
      <p:sp>
        <p:nvSpPr>
          <p:cNvPr id="18437" name="4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65E4DAF-663C-4DC3-A4E7-130707D15281}" type="slidenum">
              <a:rPr lang="es-CO" smtClean="0">
                <a:latin typeface="Century Gothic" pitchFamily="34" charset="0"/>
                <a:cs typeface="Arial" charset="0"/>
              </a:rPr>
              <a:pPr/>
              <a:t>14</a:t>
            </a:fld>
            <a:endParaRPr lang="es-CO" smtClean="0">
              <a:latin typeface="Century Gothic" pitchFamily="34" charset="0"/>
              <a:cs typeface="Arial" charset="0"/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643438" y="333375"/>
            <a:ext cx="3744912" cy="1143000"/>
          </a:xfrm>
          <a:prstGeom prst="rect">
            <a:avLst/>
          </a:prstGeom>
        </p:spPr>
        <p:txBody>
          <a:bodyPr anchor="b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es-CO" b="1" dirty="0" smtClean="0"/>
              <a:t>ALIANZAS</a:t>
            </a:r>
            <a:endParaRPr lang="es-CO" b="1" dirty="0"/>
          </a:p>
        </p:txBody>
      </p:sp>
      <p:pic>
        <p:nvPicPr>
          <p:cNvPr id="18439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8" y="1412875"/>
            <a:ext cx="4572000" cy="351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2988" y="1027113"/>
            <a:ext cx="7024687" cy="5302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CO" b="1" dirty="0" smtClean="0"/>
              <a:t>AGENDAS LOCALES</a:t>
            </a:r>
            <a:endParaRPr lang="es-CO" b="1" dirty="0"/>
          </a:p>
        </p:txBody>
      </p:sp>
      <p:sp>
        <p:nvSpPr>
          <p:cNvPr id="19459" name="2 Marcador de contenido"/>
          <p:cNvSpPr>
            <a:spLocks noGrp="1"/>
          </p:cNvSpPr>
          <p:nvPr>
            <p:ph idx="1"/>
          </p:nvPr>
        </p:nvSpPr>
        <p:spPr>
          <a:xfrm>
            <a:off x="684213" y="1628775"/>
            <a:ext cx="7888287" cy="4203700"/>
          </a:xfrm>
        </p:spPr>
        <p:txBody>
          <a:bodyPr/>
          <a:lstStyle/>
          <a:p>
            <a:pPr eaLnBrk="1" hangingPunct="1"/>
            <a:r>
              <a:rPr lang="es-CO" b="1" smtClean="0"/>
              <a:t>EN LO SOCIAL Y EL CUMPLIMIENTO DE LOS ODM</a:t>
            </a:r>
          </a:p>
          <a:p>
            <a:pPr eaLnBrk="1" hangingPunct="1"/>
            <a:r>
              <a:rPr lang="es-CO" b="1" smtClean="0">
                <a:solidFill>
                  <a:srgbClr val="002060"/>
                </a:solidFill>
              </a:rPr>
              <a:t>EN LO ECONÓMICO y EL DESARROLLO SOSTENIBLE</a:t>
            </a:r>
          </a:p>
          <a:p>
            <a:pPr eaLnBrk="1" hangingPunct="1"/>
            <a:r>
              <a:rPr lang="es-CO" b="1" smtClean="0"/>
              <a:t>EN INFRAESTRUCTURA DE APOYO, EQUIPAMIENTOS Y VIVIENDA</a:t>
            </a:r>
          </a:p>
          <a:p>
            <a:pPr eaLnBrk="1" hangingPunct="1"/>
            <a:r>
              <a:rPr lang="es-CO" b="1" smtClean="0">
                <a:solidFill>
                  <a:srgbClr val="002060"/>
                </a:solidFill>
              </a:rPr>
              <a:t>EN LA INSTITUCIONALIDAD Y EL SISTEMA DE PETICION Y RENDICIÓN DE CUENTAS</a:t>
            </a:r>
          </a:p>
          <a:p>
            <a:pPr eaLnBrk="1" hangingPunct="1"/>
            <a:r>
              <a:rPr lang="es-CO" b="1" smtClean="0"/>
              <a:t>EN EDUCACIÓN, CIENCIA, TECNOLOGÍA Y EMPRENDIMIENTO</a:t>
            </a:r>
          </a:p>
          <a:p>
            <a:pPr eaLnBrk="1" hangingPunct="1"/>
            <a:r>
              <a:rPr lang="es-CO" b="1" smtClean="0">
                <a:solidFill>
                  <a:srgbClr val="002060"/>
                </a:solidFill>
              </a:rPr>
              <a:t>EN EL DESARROLLO DE PAISAJE CULTURAL CAFETERO</a:t>
            </a:r>
          </a:p>
        </p:txBody>
      </p:sp>
      <p:sp>
        <p:nvSpPr>
          <p:cNvPr id="19460" name="3 Marcador de pie de página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s-CO" smtClean="0">
                <a:latin typeface="Century Gothic" pitchFamily="34" charset="0"/>
                <a:cs typeface="Arial" charset="0"/>
              </a:rPr>
              <a:t>BELEN DE UMBRIA DE TODOS Y PARA TODOS</a:t>
            </a:r>
          </a:p>
        </p:txBody>
      </p:sp>
      <p:sp>
        <p:nvSpPr>
          <p:cNvPr id="19461" name="4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ED93A25-8D16-454E-9553-E17A11859F62}" type="slidenum">
              <a:rPr lang="es-CO" smtClean="0">
                <a:latin typeface="Century Gothic" pitchFamily="34" charset="0"/>
                <a:cs typeface="Arial" charset="0"/>
              </a:rPr>
              <a:pPr/>
              <a:t>15</a:t>
            </a:fld>
            <a:endParaRPr lang="es-CO" smtClean="0">
              <a:latin typeface="Century Gothic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Título"/>
          <p:cNvSpPr>
            <a:spLocks noGrp="1"/>
          </p:cNvSpPr>
          <p:nvPr>
            <p:ph type="title"/>
          </p:nvPr>
        </p:nvSpPr>
        <p:spPr>
          <a:xfrm>
            <a:off x="4929188" y="847725"/>
            <a:ext cx="3857625" cy="108108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CO" b="1" dirty="0" smtClean="0"/>
              <a:t>SECTORES BASICOS</a:t>
            </a:r>
          </a:p>
        </p:txBody>
      </p:sp>
      <p:sp>
        <p:nvSpPr>
          <p:cNvPr id="20483" name="3 Marcador de pie de página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s-CO" smtClean="0">
                <a:latin typeface="Arial" charset="0"/>
                <a:cs typeface="Arial" charset="0"/>
              </a:rPr>
              <a:t>BELEN DE UMBRIA DE TODOS Y PARA TODOS</a:t>
            </a:r>
          </a:p>
        </p:txBody>
      </p:sp>
      <p:sp>
        <p:nvSpPr>
          <p:cNvPr id="20484" name="4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5288345-32B0-4327-94F6-D648B93FB7A2}" type="slidenum">
              <a:rPr lang="es-CO" smtClean="0">
                <a:latin typeface="Arial" charset="0"/>
                <a:cs typeface="Arial" charset="0"/>
              </a:rPr>
              <a:pPr/>
              <a:t>16</a:t>
            </a:fld>
            <a:endParaRPr lang="es-CO" smtClean="0">
              <a:latin typeface="Arial" charset="0"/>
              <a:cs typeface="Arial" charset="0"/>
            </a:endParaRPr>
          </a:p>
        </p:txBody>
      </p:sp>
      <p:pic>
        <p:nvPicPr>
          <p:cNvPr id="20485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428625"/>
            <a:ext cx="4286250" cy="420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Rectángulo"/>
          <p:cNvSpPr/>
          <p:nvPr/>
        </p:nvSpPr>
        <p:spPr>
          <a:xfrm>
            <a:off x="2798763" y="1844675"/>
            <a:ext cx="404812" cy="1252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 dirty="0"/>
          </a:p>
        </p:txBody>
      </p:sp>
      <p:sp>
        <p:nvSpPr>
          <p:cNvPr id="9" name="8 Rectángulo"/>
          <p:cNvSpPr/>
          <p:nvPr/>
        </p:nvSpPr>
        <p:spPr>
          <a:xfrm>
            <a:off x="1835150" y="1844675"/>
            <a:ext cx="1368425" cy="1252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 dirty="0"/>
          </a:p>
        </p:txBody>
      </p:sp>
      <p:sp>
        <p:nvSpPr>
          <p:cNvPr id="20488" name="2 Marcador de contenido"/>
          <p:cNvSpPr txBox="1">
            <a:spLocks/>
          </p:cNvSpPr>
          <p:nvPr/>
        </p:nvSpPr>
        <p:spPr bwMode="auto">
          <a:xfrm>
            <a:off x="4572000" y="1989138"/>
            <a:ext cx="4103688" cy="351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273050" algn="just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</a:pPr>
            <a:r>
              <a:rPr lang="es-CO" sz="1600" b="1">
                <a:solidFill>
                  <a:schemeClr val="tx2"/>
                </a:solidFill>
                <a:latin typeface="Century Gothic" pitchFamily="34" charset="0"/>
              </a:rPr>
              <a:t>Educación. </a:t>
            </a:r>
            <a:r>
              <a:rPr lang="es-CO" sz="1600">
                <a:solidFill>
                  <a:schemeClr val="tx2"/>
                </a:solidFill>
                <a:latin typeface="Century Gothic" pitchFamily="34" charset="0"/>
              </a:rPr>
              <a:t>Gratuidad, Mayores coberturas, calidad, eficiencia, eficacia, conectividad, convenios con el SENA, comité de cafeteros y universidades, Biblioteca pública municipal.</a:t>
            </a:r>
          </a:p>
          <a:p>
            <a:pPr marL="342900" indent="-27305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</a:pPr>
            <a:r>
              <a:rPr lang="es-CO" sz="1600">
                <a:solidFill>
                  <a:schemeClr val="tx2"/>
                </a:solidFill>
                <a:latin typeface="Century Gothic" pitchFamily="34" charset="0"/>
              </a:rPr>
              <a:t>Becas para los mejores bachilleres y mejores ICFES.</a:t>
            </a:r>
          </a:p>
          <a:p>
            <a:pPr marL="342900" indent="-27305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</a:pPr>
            <a:r>
              <a:rPr lang="es-CO" sz="1600">
                <a:solidFill>
                  <a:schemeClr val="tx2"/>
                </a:solidFill>
                <a:latin typeface="Century Gothic" pitchFamily="34" charset="0"/>
              </a:rPr>
              <a:t>Mantenimiento y dotación a instituciones educativas.</a:t>
            </a:r>
          </a:p>
          <a:p>
            <a:pPr marL="342900" indent="-27305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</a:pPr>
            <a:r>
              <a:rPr lang="es-CO" sz="1600">
                <a:solidFill>
                  <a:schemeClr val="tx2"/>
                </a:solidFill>
                <a:latin typeface="Century Gothic" pitchFamily="34" charset="0"/>
              </a:rPr>
              <a:t>Gestión para construcción complejo universitario regional.</a:t>
            </a:r>
          </a:p>
          <a:p>
            <a:pPr marL="342900" indent="-27305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</a:pPr>
            <a:r>
              <a:rPr lang="es-CO" sz="1600">
                <a:solidFill>
                  <a:schemeClr val="tx2"/>
                </a:solidFill>
                <a:latin typeface="Century Gothic" pitchFamily="34" charset="0"/>
              </a:rPr>
              <a:t>Aplicación nueva política educativa de primera infancia.</a:t>
            </a:r>
          </a:p>
          <a:p>
            <a:pPr marL="342900" indent="-273050">
              <a:spcBef>
                <a:spcPct val="20000"/>
              </a:spcBef>
              <a:buClr>
                <a:schemeClr val="accent1"/>
              </a:buClr>
              <a:buSzPct val="76000"/>
            </a:pPr>
            <a:endParaRPr lang="es-CO" sz="1600">
              <a:solidFill>
                <a:schemeClr val="tx2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1 Título"/>
          <p:cNvSpPr>
            <a:spLocks noGrp="1"/>
          </p:cNvSpPr>
          <p:nvPr>
            <p:ph type="title"/>
          </p:nvPr>
        </p:nvSpPr>
        <p:spPr>
          <a:xfrm>
            <a:off x="1042988" y="1027113"/>
            <a:ext cx="7024687" cy="615950"/>
          </a:xfrm>
        </p:spPr>
        <p:txBody>
          <a:bodyPr/>
          <a:lstStyle/>
          <a:p>
            <a:r>
              <a:rPr lang="es-CO" smtClean="0"/>
              <a:t>SECTORES BASICOS</a:t>
            </a:r>
          </a:p>
        </p:txBody>
      </p:sp>
      <p:sp>
        <p:nvSpPr>
          <p:cNvPr id="21507" name="2 Marcador de contenido"/>
          <p:cNvSpPr>
            <a:spLocks noGrp="1"/>
          </p:cNvSpPr>
          <p:nvPr>
            <p:ph idx="1"/>
          </p:nvPr>
        </p:nvSpPr>
        <p:spPr>
          <a:xfrm>
            <a:off x="1042988" y="1928813"/>
            <a:ext cx="6777037" cy="3903662"/>
          </a:xfrm>
        </p:spPr>
        <p:txBody>
          <a:bodyPr/>
          <a:lstStyle/>
          <a:p>
            <a:r>
              <a:rPr lang="es-CO" sz="1600" b="1" smtClean="0"/>
              <a:t>Salud</a:t>
            </a:r>
            <a:r>
              <a:rPr lang="es-CO" sz="1600" smtClean="0"/>
              <a:t>. Promoción y prevención, mayores coberturas, mejor atención, calidad, eficiencia en salud pública. Puestos de salud y promotores de salud.</a:t>
            </a:r>
          </a:p>
          <a:p>
            <a:r>
              <a:rPr lang="es-CO" sz="1600" smtClean="0"/>
              <a:t>Gestionar la ampliación de la cobertura de carnetización para fortalecer las finanzas del hospital.</a:t>
            </a:r>
          </a:p>
          <a:p>
            <a:r>
              <a:rPr lang="es-CO" sz="1600" smtClean="0"/>
              <a:t>Disminuir gastos administrativos y aumentar personal hospitalario.</a:t>
            </a:r>
          </a:p>
          <a:p>
            <a:r>
              <a:rPr lang="es-CO" sz="1600" smtClean="0"/>
              <a:t>Cocinas sin humo.</a:t>
            </a:r>
          </a:p>
          <a:p>
            <a:r>
              <a:rPr lang="es-CO" sz="1600" smtClean="0"/>
              <a:t>Gestión para mejorar oportunidad en citas con especialistas.</a:t>
            </a:r>
          </a:p>
          <a:p>
            <a:r>
              <a:rPr lang="es-CO" sz="1600" b="1" smtClean="0"/>
              <a:t>Agua potable y saneamiento Básico. </a:t>
            </a:r>
            <a:r>
              <a:rPr lang="es-CO" sz="1600" smtClean="0"/>
              <a:t>Mejorar la cobertura y calidad del agua en las áreas rural y urbana. Fortalecer los acueductos comunitarios evitando su privatización.</a:t>
            </a:r>
            <a:endParaRPr lang="es-CO" smtClean="0"/>
          </a:p>
          <a:p>
            <a:endParaRPr lang="es-CO" smtClean="0"/>
          </a:p>
        </p:txBody>
      </p:sp>
      <p:sp>
        <p:nvSpPr>
          <p:cNvPr id="21508" name="3 Marcador de pie de página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s-CO" smtClean="0">
                <a:latin typeface="Arial" charset="0"/>
                <a:cs typeface="Arial" charset="0"/>
              </a:rPr>
              <a:t>BELEN DE UMBRIA DE TODOS Y PARA TODOS</a:t>
            </a:r>
          </a:p>
        </p:txBody>
      </p:sp>
      <p:sp>
        <p:nvSpPr>
          <p:cNvPr id="21509" name="4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2C255E7-BEFA-428C-8080-8B6A469C805F}" type="slidenum">
              <a:rPr lang="es-CO" smtClean="0">
                <a:latin typeface="Arial" charset="0"/>
                <a:cs typeface="Arial" charset="0"/>
              </a:rPr>
              <a:pPr/>
              <a:t>17</a:t>
            </a:fld>
            <a:endParaRPr lang="es-CO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1 Título"/>
          <p:cNvSpPr>
            <a:spLocks noGrp="1"/>
          </p:cNvSpPr>
          <p:nvPr>
            <p:ph type="title"/>
          </p:nvPr>
        </p:nvSpPr>
        <p:spPr>
          <a:xfrm>
            <a:off x="4932363" y="0"/>
            <a:ext cx="3168650" cy="476250"/>
          </a:xfrm>
        </p:spPr>
        <p:txBody>
          <a:bodyPr/>
          <a:lstStyle/>
          <a:p>
            <a:pPr algn="ctr" eaLnBrk="1" hangingPunct="1"/>
            <a:r>
              <a:rPr lang="es-CO" sz="2400" b="1" smtClean="0">
                <a:solidFill>
                  <a:schemeClr val="bg1"/>
                </a:solidFill>
              </a:rPr>
              <a:t>OTROS SECTORES </a:t>
            </a:r>
          </a:p>
        </p:txBody>
      </p:sp>
      <p:sp>
        <p:nvSpPr>
          <p:cNvPr id="22531" name="3 Marcador de pie de página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s-CO" smtClean="0">
                <a:latin typeface="Arial" charset="0"/>
                <a:cs typeface="Arial" charset="0"/>
              </a:rPr>
              <a:t>BELEN DE UMBRIA DE TODOS Y PARA TODOS</a:t>
            </a:r>
          </a:p>
        </p:txBody>
      </p:sp>
      <p:sp>
        <p:nvSpPr>
          <p:cNvPr id="22532" name="4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102CAA8-ECD9-4246-A99B-97953D3F3176}" type="slidenum">
              <a:rPr lang="es-CO" smtClean="0">
                <a:latin typeface="Arial" charset="0"/>
                <a:cs typeface="Arial" charset="0"/>
              </a:rPr>
              <a:pPr/>
              <a:t>18</a:t>
            </a:fld>
            <a:endParaRPr lang="es-CO" smtClean="0">
              <a:latin typeface="Arial" charset="0"/>
              <a:cs typeface="Arial" charset="0"/>
            </a:endParaRPr>
          </a:p>
        </p:txBody>
      </p:sp>
      <p:sp>
        <p:nvSpPr>
          <p:cNvPr id="22533" name="2 Marcador de contenido"/>
          <p:cNvSpPr txBox="1">
            <a:spLocks/>
          </p:cNvSpPr>
          <p:nvPr/>
        </p:nvSpPr>
        <p:spPr bwMode="auto">
          <a:xfrm>
            <a:off x="539750" y="620713"/>
            <a:ext cx="8064500" cy="576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27305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</a:pPr>
            <a:endParaRPr lang="es-CO" sz="1600" b="1">
              <a:solidFill>
                <a:schemeClr val="tx2"/>
              </a:solidFill>
              <a:latin typeface="Century Gothic" pitchFamily="34" charset="0"/>
            </a:endParaRPr>
          </a:p>
          <a:p>
            <a:pPr marL="342900" indent="-27305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</a:pPr>
            <a:endParaRPr lang="es-CO" sz="1600" b="1">
              <a:solidFill>
                <a:schemeClr val="tx2"/>
              </a:solidFill>
              <a:latin typeface="Century Gothic" pitchFamily="34" charset="0"/>
            </a:endParaRPr>
          </a:p>
          <a:p>
            <a:pPr marL="342900" indent="-27305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</a:pPr>
            <a:r>
              <a:rPr lang="es-CO" sz="1600" b="1">
                <a:solidFill>
                  <a:schemeClr val="tx2"/>
                </a:solidFill>
                <a:latin typeface="Century Gothic" pitchFamily="34" charset="0"/>
              </a:rPr>
              <a:t>Alimentación escolar</a:t>
            </a:r>
            <a:r>
              <a:rPr lang="es-CO" sz="1600">
                <a:solidFill>
                  <a:schemeClr val="tx2"/>
                </a:solidFill>
                <a:latin typeface="Century Gothic" pitchFamily="34" charset="0"/>
              </a:rPr>
              <a:t>. Continuidad en los programas y ampliación de coberturas en especial en la población menor de cinco años.</a:t>
            </a:r>
          </a:p>
          <a:p>
            <a:pPr marL="342900" indent="-27305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</a:pPr>
            <a:endParaRPr lang="es-CO" sz="1600" b="1">
              <a:solidFill>
                <a:schemeClr val="tx2"/>
              </a:solidFill>
              <a:latin typeface="Century Gothic" pitchFamily="34" charset="0"/>
            </a:endParaRPr>
          </a:p>
          <a:p>
            <a:pPr marL="342900" indent="-27305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</a:pPr>
            <a:r>
              <a:rPr lang="es-CO" sz="1600" b="1">
                <a:solidFill>
                  <a:schemeClr val="tx2"/>
                </a:solidFill>
                <a:latin typeface="Century Gothic" pitchFamily="34" charset="0"/>
              </a:rPr>
              <a:t>Deporte y Recreación</a:t>
            </a:r>
            <a:r>
              <a:rPr lang="es-CO" sz="1600">
                <a:solidFill>
                  <a:schemeClr val="tx2"/>
                </a:solidFill>
                <a:latin typeface="Century Gothic" pitchFamily="34" charset="0"/>
              </a:rPr>
              <a:t>, Apoyo a escuelas de formación deportiva y clubes deportivos. Recuperar y Poner en funcionamiento los Escenarios deportivos para la alta competición y para el uso adecuado del tiempo libre, realización de campeonatos en todas las disciplinas.</a:t>
            </a:r>
          </a:p>
          <a:p>
            <a:pPr marL="342900" indent="-27305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</a:pPr>
            <a:r>
              <a:rPr lang="es-CO" sz="1600">
                <a:solidFill>
                  <a:schemeClr val="tx2"/>
                </a:solidFill>
                <a:latin typeface="Century Gothic" pitchFamily="34" charset="0"/>
              </a:rPr>
              <a:t>Plan municipal que articule la educación física, el deporte, la recreación para todos los grupos etáreos.</a:t>
            </a:r>
          </a:p>
          <a:p>
            <a:pPr marL="342900" indent="-27305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</a:pPr>
            <a:r>
              <a:rPr lang="es-CO" sz="1600">
                <a:solidFill>
                  <a:schemeClr val="tx2"/>
                </a:solidFill>
                <a:latin typeface="Century Gothic" pitchFamily="34" charset="0"/>
              </a:rPr>
              <a:t>Continuidad a procesos de formación deportiva.</a:t>
            </a:r>
          </a:p>
          <a:p>
            <a:pPr marL="342900" indent="-27305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</a:pPr>
            <a:endParaRPr lang="es-CO" sz="1600" b="1">
              <a:solidFill>
                <a:schemeClr val="tx2"/>
              </a:solidFill>
              <a:latin typeface="Century Gothic" pitchFamily="34" charset="0"/>
            </a:endParaRPr>
          </a:p>
          <a:p>
            <a:pPr marL="342900" indent="-27305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</a:pPr>
            <a:r>
              <a:rPr lang="es-CO" sz="1600" b="1">
                <a:solidFill>
                  <a:schemeClr val="tx2"/>
                </a:solidFill>
                <a:latin typeface="Century Gothic" pitchFamily="34" charset="0"/>
              </a:rPr>
              <a:t>Cultura</a:t>
            </a:r>
            <a:r>
              <a:rPr lang="es-CO" sz="1600">
                <a:solidFill>
                  <a:schemeClr val="tx2"/>
                </a:solidFill>
                <a:latin typeface="Century Gothic" pitchFamily="34" charset="0"/>
              </a:rPr>
              <a:t>. Poner  la Casa de la Cultura y el Teatro al servicio de los artistas, apoyar los concursos culturales, ferias, eventos y fiestas. Apoyo a la formación artística y a la Industria Creativa Cultural: Música, Teatro, Cine, literatura, pintura, escultura, danzas. Creación de la academia de historia de Belén de Umbría. </a:t>
            </a:r>
          </a:p>
          <a:p>
            <a:pPr marL="342900" indent="-27305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</a:pPr>
            <a:r>
              <a:rPr lang="es-CO" sz="1600">
                <a:solidFill>
                  <a:schemeClr val="tx2"/>
                </a:solidFill>
                <a:latin typeface="Century Gothic" pitchFamily="34" charset="0"/>
              </a:rPr>
              <a:t>Apoyo a la escuela de músicos y la retreta. </a:t>
            </a:r>
          </a:p>
          <a:p>
            <a:pPr marL="342900" indent="-27305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</a:pPr>
            <a:r>
              <a:rPr lang="es-CO" sz="1600">
                <a:solidFill>
                  <a:schemeClr val="tx2"/>
                </a:solidFill>
                <a:latin typeface="Century Gothic" pitchFamily="34" charset="0"/>
              </a:rPr>
              <a:t> Vestuarios para grupos de danzas. </a:t>
            </a:r>
          </a:p>
          <a:p>
            <a:pPr marL="342900" indent="-273050">
              <a:spcBef>
                <a:spcPct val="20000"/>
              </a:spcBef>
              <a:buClr>
                <a:schemeClr val="accent1"/>
              </a:buClr>
              <a:buSzPct val="76000"/>
            </a:pPr>
            <a:endParaRPr lang="es-CO" sz="1600">
              <a:solidFill>
                <a:schemeClr val="tx2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2988" y="785813"/>
            <a:ext cx="7024687" cy="12858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s-CO" dirty="0" smtClean="0"/>
              <a:t/>
            </a:r>
            <a:br>
              <a:rPr lang="es-CO" dirty="0" smtClean="0"/>
            </a:br>
            <a:r>
              <a:rPr lang="es-CO" dirty="0" smtClean="0"/>
              <a:t/>
            </a:r>
            <a:br>
              <a:rPr lang="es-CO" dirty="0" smtClean="0"/>
            </a:br>
            <a:endParaRPr lang="es-CO" dirty="0"/>
          </a:p>
        </p:txBody>
      </p:sp>
      <p:sp>
        <p:nvSpPr>
          <p:cNvPr id="23555" name="2 Marcador de contenido"/>
          <p:cNvSpPr>
            <a:spLocks noGrp="1"/>
          </p:cNvSpPr>
          <p:nvPr>
            <p:ph idx="1"/>
          </p:nvPr>
        </p:nvSpPr>
        <p:spPr>
          <a:xfrm>
            <a:off x="1042988" y="1071563"/>
            <a:ext cx="6777037" cy="4760912"/>
          </a:xfrm>
        </p:spPr>
        <p:txBody>
          <a:bodyPr/>
          <a:lstStyle/>
          <a:p>
            <a:pPr algn="just"/>
            <a:r>
              <a:rPr lang="es-CO" sz="1600" smtClean="0">
                <a:cs typeface="Arial" charset="0"/>
              </a:rPr>
              <a:t>Mayores coberturas en Energía, Alumbrado Público y gestión </a:t>
            </a:r>
            <a:r>
              <a:rPr lang="es-CO" sz="1600" b="1" smtClean="0">
                <a:cs typeface="Arial" charset="0"/>
              </a:rPr>
              <a:t>para dotar de gas natural </a:t>
            </a:r>
            <a:r>
              <a:rPr lang="es-CO" sz="1600" smtClean="0">
                <a:cs typeface="Arial" charset="0"/>
              </a:rPr>
              <a:t>a nuestro municipio.</a:t>
            </a:r>
          </a:p>
          <a:p>
            <a:pPr algn="just">
              <a:buFont typeface="Wingdings 2" pitchFamily="18" charset="2"/>
              <a:buNone/>
            </a:pPr>
            <a:r>
              <a:rPr lang="es-CO" sz="1600" b="1" smtClean="0">
                <a:cs typeface="Arial" charset="0"/>
              </a:rPr>
              <a:t>    Vivienda</a:t>
            </a:r>
          </a:p>
          <a:p>
            <a:pPr algn="just"/>
            <a:r>
              <a:rPr lang="es-CO" sz="1600" smtClean="0">
                <a:cs typeface="Arial" charset="0"/>
              </a:rPr>
              <a:t>Apoyo decidido a todos los planes de Vivienda urbanos y rurales existentes, apoyo a programas de mejoramiento de vivienda con participación comunitaria, gestión proyectos de vivienda nueva priorizando los damnificados del área urbana y rural. </a:t>
            </a:r>
          </a:p>
          <a:p>
            <a:pPr algn="just"/>
            <a:r>
              <a:rPr lang="es-CO" sz="1600" smtClean="0">
                <a:cs typeface="Arial" charset="0"/>
              </a:rPr>
              <a:t>Gestión de recursos para </a:t>
            </a:r>
            <a:r>
              <a:rPr lang="es-CO" sz="1600" b="1" smtClean="0">
                <a:cs typeface="Arial" charset="0"/>
              </a:rPr>
              <a:t>el Banco de Tierras </a:t>
            </a:r>
            <a:r>
              <a:rPr lang="es-CO" sz="1600" smtClean="0">
                <a:cs typeface="Arial" charset="0"/>
              </a:rPr>
              <a:t>para construcción de vivienda.</a:t>
            </a:r>
          </a:p>
          <a:p>
            <a:pPr algn="just"/>
            <a:r>
              <a:rPr lang="es-CO" sz="1600" smtClean="0">
                <a:cs typeface="Arial" charset="0"/>
              </a:rPr>
              <a:t>Gestión de recursos para el proyecto de ecoaldeas.</a:t>
            </a:r>
          </a:p>
          <a:p>
            <a:pPr algn="just"/>
            <a:r>
              <a:rPr lang="es-CO" sz="1600" b="1" smtClean="0">
                <a:cs typeface="Arial" charset="0"/>
              </a:rPr>
              <a:t>Apoyo al  sector   agropecuario</a:t>
            </a:r>
            <a:r>
              <a:rPr lang="es-CO" sz="1600" smtClean="0">
                <a:cs typeface="Arial" charset="0"/>
              </a:rPr>
              <a:t>,  con capacitación, paquetes tecnológicos,  apoyo técnico,  comercialización  y asociatividad, producción limpia, trabajando conjuntamente con el Comité de Cafeteros y las asociaciones municipales, fomento y apoyo a las FAMI y microempresas para transformación de alimentos a partir del café y los demás productos agrícolas y pecuarios, artesanías, manualidades etc.</a:t>
            </a:r>
          </a:p>
        </p:txBody>
      </p:sp>
      <p:sp>
        <p:nvSpPr>
          <p:cNvPr id="23556" name="3 Marcador de pie de página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s-CO" smtClean="0">
                <a:latin typeface="Arial" charset="0"/>
                <a:cs typeface="Arial" charset="0"/>
              </a:rPr>
              <a:t>BELEN DE UMBRIA DE TODOS Y PARA TODOS</a:t>
            </a:r>
          </a:p>
        </p:txBody>
      </p:sp>
      <p:sp>
        <p:nvSpPr>
          <p:cNvPr id="23557" name="4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065FBF8-8AA3-454A-9B2A-252FF51F501A}" type="slidenum">
              <a:rPr lang="es-CO" smtClean="0">
                <a:latin typeface="Arial" charset="0"/>
                <a:cs typeface="Arial" charset="0"/>
              </a:rPr>
              <a:pPr/>
              <a:t>19</a:t>
            </a:fld>
            <a:endParaRPr lang="es-CO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3 Marcador de pie de página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s-CO" smtClean="0">
                <a:latin typeface="Century Gothic" pitchFamily="34" charset="0"/>
                <a:cs typeface="Arial" charset="0"/>
              </a:rPr>
              <a:t>BELEN DE UMBRIA DE TODOS Y PARA TODOS</a:t>
            </a:r>
          </a:p>
        </p:txBody>
      </p:sp>
      <p:sp>
        <p:nvSpPr>
          <p:cNvPr id="6147" name="4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7F373FD-FB6E-4255-8D39-259DD3C4EA90}" type="slidenum">
              <a:rPr lang="es-CO" smtClean="0">
                <a:latin typeface="Century Gothic" pitchFamily="34" charset="0"/>
                <a:cs typeface="Arial" charset="0"/>
              </a:rPr>
              <a:pPr/>
              <a:t>2</a:t>
            </a:fld>
            <a:endParaRPr lang="es-CO" smtClean="0">
              <a:latin typeface="Century Gothic" pitchFamily="34" charset="0"/>
              <a:cs typeface="Arial" charset="0"/>
            </a:endParaRPr>
          </a:p>
        </p:txBody>
      </p:sp>
      <p:sp>
        <p:nvSpPr>
          <p:cNvPr id="6148" name="2 Marcador de contenido"/>
          <p:cNvSpPr txBox="1">
            <a:spLocks/>
          </p:cNvSpPr>
          <p:nvPr/>
        </p:nvSpPr>
        <p:spPr bwMode="auto">
          <a:xfrm>
            <a:off x="684213" y="3690938"/>
            <a:ext cx="7816850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273050" algn="just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</a:pPr>
            <a:r>
              <a:rPr lang="es-CO" sz="2400">
                <a:solidFill>
                  <a:schemeClr val="tx2"/>
                </a:solidFill>
                <a:latin typeface="Century Gothic" pitchFamily="34" charset="0"/>
              </a:rPr>
              <a:t>PARA TODOS, porque la administración  pública no puede estar al servicio de unos pocos. La administración debe ser para todos y al servicio de la comunidad, por eso gobernaré para todos.</a:t>
            </a:r>
          </a:p>
        </p:txBody>
      </p:sp>
      <p:sp>
        <p:nvSpPr>
          <p:cNvPr id="6149" name="2 Marcador de contenido"/>
          <p:cNvSpPr txBox="1">
            <a:spLocks/>
          </p:cNvSpPr>
          <p:nvPr/>
        </p:nvSpPr>
        <p:spPr bwMode="auto">
          <a:xfrm>
            <a:off x="684213" y="1125538"/>
            <a:ext cx="7816850" cy="187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273050" algn="just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</a:pPr>
            <a:r>
              <a:rPr lang="es-CO" sz="2400">
                <a:solidFill>
                  <a:schemeClr val="tx2"/>
                </a:solidFill>
                <a:latin typeface="Century Gothic" pitchFamily="34" charset="0"/>
              </a:rPr>
              <a:t>DE TODOS, porque Belén de Umbría es de todos. No es de unos cuantos. No es de unos grupos políticos. No es de unos pocos privilegiados. Belén es de todos y en mi mandato Belén nuevamente será de todos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1 Título"/>
          <p:cNvSpPr>
            <a:spLocks noGrp="1"/>
          </p:cNvSpPr>
          <p:nvPr>
            <p:ph type="title"/>
          </p:nvPr>
        </p:nvSpPr>
        <p:spPr>
          <a:xfrm>
            <a:off x="4932363" y="0"/>
            <a:ext cx="3168650" cy="476250"/>
          </a:xfrm>
        </p:spPr>
        <p:txBody>
          <a:bodyPr/>
          <a:lstStyle/>
          <a:p>
            <a:pPr algn="ctr" eaLnBrk="1" hangingPunct="1"/>
            <a:r>
              <a:rPr lang="es-CO" sz="2400" b="1" smtClean="0">
                <a:solidFill>
                  <a:schemeClr val="bg1"/>
                </a:solidFill>
              </a:rPr>
              <a:t>OTROS SECTORES </a:t>
            </a:r>
          </a:p>
        </p:txBody>
      </p:sp>
      <p:sp>
        <p:nvSpPr>
          <p:cNvPr id="24579" name="3 Marcador de pie de página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s-CO" smtClean="0">
                <a:latin typeface="Arial" charset="0"/>
                <a:cs typeface="Arial" charset="0"/>
              </a:rPr>
              <a:t>BELEN DE UMBRIA DE TODOS Y PARA TODOS</a:t>
            </a:r>
          </a:p>
        </p:txBody>
      </p:sp>
      <p:sp>
        <p:nvSpPr>
          <p:cNvPr id="24580" name="4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854814A-2D99-40F5-A55A-263F8B057809}" type="slidenum">
              <a:rPr lang="es-CO" smtClean="0">
                <a:latin typeface="Arial" charset="0"/>
                <a:cs typeface="Arial" charset="0"/>
              </a:rPr>
              <a:pPr/>
              <a:t>20</a:t>
            </a:fld>
            <a:endParaRPr lang="es-CO" smtClean="0">
              <a:latin typeface="Arial" charset="0"/>
              <a:cs typeface="Arial" charset="0"/>
            </a:endParaRPr>
          </a:p>
        </p:txBody>
      </p:sp>
      <p:sp>
        <p:nvSpPr>
          <p:cNvPr id="22533" name="2 Marcador de contenido"/>
          <p:cNvSpPr txBox="1">
            <a:spLocks/>
          </p:cNvSpPr>
          <p:nvPr/>
        </p:nvSpPr>
        <p:spPr bwMode="auto">
          <a:xfrm>
            <a:off x="539750" y="620713"/>
            <a:ext cx="8064500" cy="576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273050" algn="just">
              <a:spcBef>
                <a:spcPct val="20000"/>
              </a:spcBef>
              <a:buClr>
                <a:schemeClr val="accent1"/>
              </a:buClr>
              <a:buSzPct val="76000"/>
              <a:defRPr/>
            </a:pPr>
            <a:r>
              <a:rPr lang="es-CO" sz="1600" b="1" dirty="0">
                <a:solidFill>
                  <a:schemeClr val="tx2"/>
                </a:solidFill>
                <a:latin typeface="Century Gothic" pitchFamily="34" charset="0"/>
              </a:rPr>
              <a:t>    </a:t>
            </a:r>
          </a:p>
          <a:p>
            <a:pPr marL="342900" indent="-273050" algn="just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/>
            </a:pPr>
            <a:r>
              <a:rPr lang="es-CO" sz="1600" b="1" dirty="0">
                <a:solidFill>
                  <a:schemeClr val="tx2"/>
                </a:solidFill>
                <a:latin typeface="Century Gothic" pitchFamily="34" charset="0"/>
              </a:rPr>
              <a:t>Sector agropecuario:</a:t>
            </a:r>
          </a:p>
          <a:p>
            <a:pPr marL="342900" indent="-273050" algn="just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/>
            </a:pPr>
            <a:r>
              <a:rPr lang="es-CO" sz="1600" dirty="0">
                <a:solidFill>
                  <a:schemeClr val="tx2"/>
                </a:solidFill>
                <a:latin typeface="Century Gothic" pitchFamily="34" charset="0"/>
              </a:rPr>
              <a:t>Impulso a programa de huertas caseras para la seguridad alimentaria, apoyo a los proyectos para producción de cafés especiales y denominación de origen.</a:t>
            </a:r>
          </a:p>
          <a:p>
            <a:pPr marL="342900" indent="-273050" algn="just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/>
            </a:pPr>
            <a:endParaRPr lang="es-CO" sz="1600" dirty="0">
              <a:solidFill>
                <a:schemeClr val="tx2"/>
              </a:solidFill>
              <a:latin typeface="Century Gothic" pitchFamily="34" charset="0"/>
            </a:endParaRPr>
          </a:p>
          <a:p>
            <a:pPr marL="342900" indent="-273050" algn="just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/>
            </a:pPr>
            <a:r>
              <a:rPr lang="es-CO" sz="1600" b="1" dirty="0">
                <a:solidFill>
                  <a:schemeClr val="tx2"/>
                </a:solidFill>
                <a:latin typeface="Century Gothic" pitchFamily="34" charset="0"/>
              </a:rPr>
              <a:t>Turismo</a:t>
            </a:r>
            <a:r>
              <a:rPr lang="es-CO" sz="1600" dirty="0">
                <a:solidFill>
                  <a:schemeClr val="tx2"/>
                </a:solidFill>
                <a:latin typeface="Century Gothic" pitchFamily="34" charset="0"/>
              </a:rPr>
              <a:t> con infraestructura económica y social. Apoyo al comercio organizado del municipio. Aprovechamiento de las oportunidades de haber sido declarados Patrimonio de la Humanidad con el paisaje cultural cafetero, apoyo a la iniciativa privada para oferta de bienes y servicios especialmente a partir del café, para la ruta del café que es un destino turístico nacional e internacional. Apoyo a ferias artesanales y de productos agropecuarios, y ruedas de negocios, para los </a:t>
            </a:r>
            <a:r>
              <a:rPr lang="es-CO" sz="1600" dirty="0" err="1">
                <a:solidFill>
                  <a:schemeClr val="tx2"/>
                </a:solidFill>
                <a:latin typeface="Century Gothic" pitchFamily="34" charset="0"/>
              </a:rPr>
              <a:t>Belumbrenses</a:t>
            </a:r>
            <a:r>
              <a:rPr lang="es-CO" sz="1600" dirty="0">
                <a:solidFill>
                  <a:schemeClr val="tx2"/>
                </a:solidFill>
                <a:latin typeface="Century Gothic" pitchFamily="34" charset="0"/>
              </a:rPr>
              <a:t>. Capacitación en atención al cliente, calidad del servicio, </a:t>
            </a:r>
            <a:r>
              <a:rPr lang="es-CO" sz="1600" dirty="0" err="1">
                <a:solidFill>
                  <a:schemeClr val="tx2"/>
                </a:solidFill>
                <a:latin typeface="Century Gothic" pitchFamily="34" charset="0"/>
              </a:rPr>
              <a:t>empresarismo</a:t>
            </a:r>
            <a:r>
              <a:rPr lang="es-CO" sz="1600" dirty="0">
                <a:solidFill>
                  <a:schemeClr val="tx2"/>
                </a:solidFill>
                <a:latin typeface="Century Gothic" pitchFamily="34" charset="0"/>
              </a:rPr>
              <a:t> y turismo. </a:t>
            </a:r>
          </a:p>
          <a:p>
            <a:pPr marL="342900" indent="-273050" algn="just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/>
            </a:pPr>
            <a:endParaRPr lang="es-CO" sz="1600" dirty="0">
              <a:solidFill>
                <a:schemeClr val="tx2"/>
              </a:solidFill>
              <a:latin typeface="Century Gothic" pitchFamily="34" charset="0"/>
            </a:endParaRPr>
          </a:p>
          <a:p>
            <a:pPr marL="342900" indent="-273050" algn="just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/>
            </a:pPr>
            <a:r>
              <a:rPr lang="es-CO" sz="1600" b="1" dirty="0">
                <a:solidFill>
                  <a:schemeClr val="tx2"/>
                </a:solidFill>
                <a:latin typeface="Century Gothic" pitchFamily="34" charset="0"/>
              </a:rPr>
              <a:t>Transporte y vías para el desarrollo y la productividad</a:t>
            </a:r>
            <a:r>
              <a:rPr lang="es-CO" sz="1600" dirty="0">
                <a:solidFill>
                  <a:schemeClr val="tx2"/>
                </a:solidFill>
                <a:latin typeface="Century Gothic" pitchFamily="34" charset="0"/>
              </a:rPr>
              <a:t>. Prioridad en la inversión para las vías secundarias y terciarias, descuentos de predial por mantenimiento de vías rurales, convenios con Comité de cafeteros, gobernación, nación. Programas de señalización vial, mantenimiento y pavimentación vías urbanas.</a:t>
            </a:r>
          </a:p>
          <a:p>
            <a:pPr marL="342900" indent="-273050" algn="just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/>
            </a:pPr>
            <a:endParaRPr lang="es-CO" sz="1600" dirty="0">
              <a:latin typeface="Century Gothic" pitchFamily="34" charset="0"/>
            </a:endParaRPr>
          </a:p>
          <a:p>
            <a:pPr>
              <a:defRPr/>
            </a:pPr>
            <a:endParaRPr lang="es-CO" sz="1600" dirty="0"/>
          </a:p>
          <a:p>
            <a:pPr marL="342900" indent="-27305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/>
            </a:pPr>
            <a:endParaRPr lang="es-CO" sz="1600" b="1" dirty="0"/>
          </a:p>
          <a:p>
            <a:pPr marL="342900" indent="-27305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/>
            </a:pPr>
            <a:endParaRPr lang="es-CO" sz="1600" dirty="0">
              <a:latin typeface="Century Gothic" pitchFamily="34" charset="0"/>
            </a:endParaRPr>
          </a:p>
          <a:p>
            <a:pPr marL="342900" indent="-27305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/>
            </a:pPr>
            <a:endParaRPr lang="es-CO" sz="1600" dirty="0">
              <a:solidFill>
                <a:schemeClr val="tx2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1 Título"/>
          <p:cNvSpPr>
            <a:spLocks noGrp="1"/>
          </p:cNvSpPr>
          <p:nvPr>
            <p:ph type="title"/>
          </p:nvPr>
        </p:nvSpPr>
        <p:spPr>
          <a:xfrm>
            <a:off x="4932363" y="0"/>
            <a:ext cx="3168650" cy="476250"/>
          </a:xfrm>
        </p:spPr>
        <p:txBody>
          <a:bodyPr/>
          <a:lstStyle/>
          <a:p>
            <a:pPr algn="ctr" eaLnBrk="1" hangingPunct="1"/>
            <a:r>
              <a:rPr lang="es-CO" sz="2400" b="1" smtClean="0">
                <a:solidFill>
                  <a:schemeClr val="bg1"/>
                </a:solidFill>
              </a:rPr>
              <a:t>OTROS SECTORES </a:t>
            </a:r>
          </a:p>
        </p:txBody>
      </p:sp>
      <p:sp>
        <p:nvSpPr>
          <p:cNvPr id="25603" name="3 Marcador de pie de página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s-CO" smtClean="0">
                <a:latin typeface="Arial" charset="0"/>
                <a:cs typeface="Arial" charset="0"/>
              </a:rPr>
              <a:t>BELEN DE UMBRIA DE TODOS Y PARA TODOS</a:t>
            </a:r>
          </a:p>
        </p:txBody>
      </p:sp>
      <p:sp>
        <p:nvSpPr>
          <p:cNvPr id="25604" name="4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7479DA0-E433-48BF-954B-28AD31383CE4}" type="slidenum">
              <a:rPr lang="es-CO" smtClean="0">
                <a:latin typeface="Arial" charset="0"/>
                <a:cs typeface="Arial" charset="0"/>
              </a:rPr>
              <a:pPr/>
              <a:t>21</a:t>
            </a:fld>
            <a:endParaRPr lang="es-CO" smtClean="0">
              <a:latin typeface="Arial" charset="0"/>
              <a:cs typeface="Arial" charset="0"/>
            </a:endParaRPr>
          </a:p>
        </p:txBody>
      </p:sp>
      <p:sp>
        <p:nvSpPr>
          <p:cNvPr id="22533" name="2 Marcador de contenido"/>
          <p:cNvSpPr txBox="1">
            <a:spLocks/>
          </p:cNvSpPr>
          <p:nvPr/>
        </p:nvSpPr>
        <p:spPr bwMode="auto">
          <a:xfrm>
            <a:off x="539750" y="620713"/>
            <a:ext cx="8064500" cy="576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273050" algn="just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/>
            </a:pPr>
            <a:endParaRPr lang="es-CO" sz="1600" b="1" dirty="0">
              <a:latin typeface="Century Gothic" pitchFamily="34" charset="0"/>
            </a:endParaRPr>
          </a:p>
          <a:p>
            <a:pPr marL="342900" indent="-273050" algn="just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/>
            </a:pPr>
            <a:r>
              <a:rPr lang="es-CO" sz="1600" dirty="0">
                <a:latin typeface="Century Gothic" pitchFamily="34" charset="0"/>
              </a:rPr>
              <a:t>Trabajar en el </a:t>
            </a:r>
            <a:r>
              <a:rPr lang="es-CO" sz="1600" b="1" dirty="0">
                <a:latin typeface="Century Gothic" pitchFamily="34" charset="0"/>
              </a:rPr>
              <a:t>Medio ambiente</a:t>
            </a:r>
            <a:r>
              <a:rPr lang="es-CO" sz="1600" dirty="0">
                <a:latin typeface="Century Gothic" pitchFamily="34" charset="0"/>
              </a:rPr>
              <a:t>. Implementar acciones en recuperación y preservación de zonas de protección y ecosistemas estratégicos, mantenimiento de </a:t>
            </a:r>
            <a:r>
              <a:rPr lang="es-CO" sz="1600" dirty="0" err="1">
                <a:latin typeface="Century Gothic" pitchFamily="34" charset="0"/>
              </a:rPr>
              <a:t>microcuencas</a:t>
            </a:r>
            <a:r>
              <a:rPr lang="es-CO" sz="1600" dirty="0">
                <a:latin typeface="Century Gothic" pitchFamily="34" charset="0"/>
              </a:rPr>
              <a:t> abastecedoras, reforestaciones, compra de predios en zonas abastecedoras de acueductos, descuentos de predial por protección ambiental y revisar el PEOT municipal, fomentar la cultura del reciclaje, campañas de educación y sensibilización ambiental, programas de ornato y aseo, gestión para adquisición de terreno para la escombrera municipal.</a:t>
            </a:r>
          </a:p>
          <a:p>
            <a:pPr marL="342900" indent="-273050" algn="just">
              <a:spcBef>
                <a:spcPct val="20000"/>
              </a:spcBef>
              <a:buClr>
                <a:schemeClr val="accent1"/>
              </a:buClr>
              <a:buSzPct val="76000"/>
              <a:defRPr/>
            </a:pPr>
            <a:endParaRPr lang="es-CO" sz="1600" b="1" dirty="0">
              <a:latin typeface="Century Gothic" pitchFamily="34" charset="0"/>
            </a:endParaRPr>
          </a:p>
          <a:p>
            <a:pPr marL="342900" indent="-273050" algn="just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/>
            </a:pPr>
            <a:r>
              <a:rPr lang="es-CO" sz="1600" b="1" dirty="0">
                <a:latin typeface="Century Gothic" pitchFamily="34" charset="0"/>
              </a:rPr>
              <a:t>Prevención y atención de desastres.</a:t>
            </a:r>
            <a:r>
              <a:rPr lang="es-CO" sz="1600" dirty="0">
                <a:latin typeface="Century Gothic" pitchFamily="34" charset="0"/>
              </a:rPr>
              <a:t> Actualización estudios de riesgo, obras de mitigación, apoyo a la Defensa Civil y Cruz Roja, </a:t>
            </a:r>
            <a:r>
              <a:rPr lang="es-EC" sz="1600" dirty="0">
                <a:latin typeface="Century Gothic" pitchFamily="34" charset="0"/>
              </a:rPr>
              <a:t>daremos aplicación a la ley 322 del 4 de Octubre de 1996 que ordena la contratación con el Cuerpo de Bomberos para que opere en forma  normal, capacitación y entrenamiento a organismos de socorro, estimularemos la participación ciudadana para evitar la construcción en zonas de riesgo, adelantaremos estudios para realizar la microzonificación sísmica del municipio.</a:t>
            </a:r>
            <a:r>
              <a:rPr lang="es-CO" sz="1600" b="1" dirty="0">
                <a:latin typeface="Century Gothic" pitchFamily="34" charset="0"/>
              </a:rPr>
              <a:t> </a:t>
            </a:r>
          </a:p>
          <a:p>
            <a:pPr marL="342900" indent="-273050" algn="just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/>
            </a:pPr>
            <a:r>
              <a:rPr lang="es-CO" sz="1600" b="1" dirty="0">
                <a:latin typeface="Century Gothic" pitchFamily="34" charset="0"/>
              </a:rPr>
              <a:t>Atención grupos vulnerables</a:t>
            </a:r>
            <a:r>
              <a:rPr lang="es-CO" sz="1600" dirty="0">
                <a:latin typeface="Century Gothic" pitchFamily="34" charset="0"/>
              </a:rPr>
              <a:t>. Atención especial a Mujeres cabeza de hogar, desplazados, indigentes, infancia, adolescencia, jóvenes, adulto mayor, discapacitados, formación de líderes, indígenas.</a:t>
            </a:r>
          </a:p>
          <a:p>
            <a:pPr marL="342900" indent="-273050" algn="just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/>
            </a:pPr>
            <a:endParaRPr lang="es-CO" sz="1600" dirty="0">
              <a:latin typeface="Century Gothic" pitchFamily="34" charset="0"/>
            </a:endParaRPr>
          </a:p>
          <a:p>
            <a:pPr>
              <a:defRPr/>
            </a:pPr>
            <a:endParaRPr lang="es-CO" sz="1600" dirty="0"/>
          </a:p>
          <a:p>
            <a:pPr marL="342900" indent="-27305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/>
            </a:pPr>
            <a:endParaRPr lang="es-CO" sz="1600" b="1" dirty="0"/>
          </a:p>
          <a:p>
            <a:pPr marL="342900" indent="-27305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/>
            </a:pPr>
            <a:endParaRPr lang="es-CO" sz="1600" dirty="0">
              <a:latin typeface="Century Gothic" pitchFamily="34" charset="0"/>
            </a:endParaRPr>
          </a:p>
          <a:p>
            <a:pPr marL="342900" indent="-27305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/>
            </a:pPr>
            <a:endParaRPr lang="es-CO" sz="1600" dirty="0">
              <a:solidFill>
                <a:schemeClr val="tx2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3 Marcador de pie de página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s-CO" smtClean="0">
                <a:latin typeface="Arial" charset="0"/>
                <a:cs typeface="Arial" charset="0"/>
              </a:rPr>
              <a:t>BELEN DE UMBRIA DE TODOS Y PARA TODOS</a:t>
            </a:r>
          </a:p>
        </p:txBody>
      </p:sp>
      <p:sp>
        <p:nvSpPr>
          <p:cNvPr id="26627" name="4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EC46D81-56E8-4664-B30F-4EDF6D26180F}" type="slidenum">
              <a:rPr lang="es-CO" smtClean="0">
                <a:latin typeface="Arial" charset="0"/>
                <a:cs typeface="Arial" charset="0"/>
              </a:rPr>
              <a:pPr/>
              <a:t>22</a:t>
            </a:fld>
            <a:endParaRPr lang="es-CO" smtClean="0">
              <a:latin typeface="Arial" charset="0"/>
              <a:cs typeface="Arial" charset="0"/>
            </a:endParaRPr>
          </a:p>
        </p:txBody>
      </p:sp>
      <p:sp>
        <p:nvSpPr>
          <p:cNvPr id="26628" name="2 Marcador de contenido"/>
          <p:cNvSpPr>
            <a:spLocks noGrp="1"/>
          </p:cNvSpPr>
          <p:nvPr>
            <p:ph idx="1"/>
          </p:nvPr>
        </p:nvSpPr>
        <p:spPr>
          <a:xfrm>
            <a:off x="395288" y="714375"/>
            <a:ext cx="8177212" cy="5118100"/>
          </a:xfrm>
        </p:spPr>
        <p:txBody>
          <a:bodyPr/>
          <a:lstStyle/>
          <a:p>
            <a:pPr eaLnBrk="1" hangingPunct="1"/>
            <a:endParaRPr lang="es-CO" sz="1600" b="1" smtClean="0"/>
          </a:p>
          <a:p>
            <a:pPr algn="just" eaLnBrk="1" hangingPunct="1"/>
            <a:r>
              <a:rPr lang="es-CO" sz="1600" b="1" smtClean="0"/>
              <a:t>Programas para el cumplimiento de la Ley de primera infancia</a:t>
            </a:r>
          </a:p>
          <a:p>
            <a:pPr algn="just" eaLnBrk="1" hangingPunct="1"/>
            <a:endParaRPr lang="es-CO" sz="1600" b="1" smtClean="0"/>
          </a:p>
          <a:p>
            <a:pPr algn="just" eaLnBrk="1" hangingPunct="1"/>
            <a:r>
              <a:rPr lang="es-CO" sz="1600" b="1" smtClean="0"/>
              <a:t>Equipamiento municipal</a:t>
            </a:r>
            <a:r>
              <a:rPr lang="es-CO" sz="1600" smtClean="0"/>
              <a:t>, equipamientos urbanos, centros culturales.</a:t>
            </a:r>
          </a:p>
          <a:p>
            <a:pPr algn="just" eaLnBrk="1" hangingPunct="1"/>
            <a:r>
              <a:rPr lang="es-CO" sz="1600" b="1" smtClean="0"/>
              <a:t>Desarrollo comunitario</a:t>
            </a:r>
            <a:r>
              <a:rPr lang="es-CO" sz="1600" smtClean="0"/>
              <a:t>. Apoyo a las JAC, a las JAL, Veedurías, al Sistema de Peticiones, quejas y reclamos; y Rendición de cuentas, Presupuesto Participativo.</a:t>
            </a:r>
          </a:p>
          <a:p>
            <a:pPr algn="just" eaLnBrk="1" hangingPunct="1"/>
            <a:r>
              <a:rPr lang="es-CO" sz="1600" b="1" smtClean="0"/>
              <a:t>Fortalecimiento institucional</a:t>
            </a:r>
            <a:r>
              <a:rPr lang="es-CO" sz="1600" smtClean="0"/>
              <a:t>. Sistemas de información. Banco de proyectos. Gerencia para el Plan de Desarrollo. Control Interno. Depuración del SISBEN. Actualización de la Estratificación urbanas y rurales. Buen gobierno. Apoyo al Concejo y la Personería. Combatir la evasión y la elusión. Fortalecimiento de los recursos propios del municipio, fomento de la cultura de los valores, fomento a la participación ciudadana, programas de cultura ciudadana. Mejoramiento de la atención al usuario, fortalecimiento del consejo de política social.</a:t>
            </a:r>
          </a:p>
          <a:p>
            <a:pPr algn="just" eaLnBrk="1" hangingPunct="1"/>
            <a:r>
              <a:rPr lang="es-CO" sz="1600" b="1" smtClean="0"/>
              <a:t>Justicia.</a:t>
            </a:r>
            <a:r>
              <a:rPr lang="es-CO" sz="1600" smtClean="0"/>
              <a:t> Recursos para el orden público. Control del espacio público. Planes integrales de convivencia y seguridad ciudadana, Inspecciones de Policía. Redes de comunicación para la seguridad. Fortalecimiento de la Comisaría de Familia. Apoyo a los programas de farmacodependencia.</a:t>
            </a:r>
          </a:p>
          <a:p>
            <a:pPr eaLnBrk="1" hangingPunct="1">
              <a:buFont typeface="Wingdings 2" pitchFamily="18" charset="2"/>
              <a:buNone/>
            </a:pPr>
            <a:endParaRPr lang="es-CO" sz="1600" smtClean="0"/>
          </a:p>
          <a:p>
            <a:pPr eaLnBrk="1" hangingPunct="1"/>
            <a:endParaRPr lang="es-CO" sz="1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3 Marcador de pie de página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s-CO" smtClean="0">
                <a:latin typeface="Arial" charset="0"/>
                <a:cs typeface="Arial" charset="0"/>
              </a:rPr>
              <a:t>BELEN DE UMBRIA DE TODOS Y PARA TODOS</a:t>
            </a:r>
          </a:p>
        </p:txBody>
      </p:sp>
      <p:sp>
        <p:nvSpPr>
          <p:cNvPr id="27651" name="4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CAC734B-AF99-4A79-90F0-3E7F09F25F6B}" type="slidenum">
              <a:rPr lang="es-CO" smtClean="0">
                <a:latin typeface="Arial" charset="0"/>
                <a:cs typeface="Arial" charset="0"/>
              </a:rPr>
              <a:pPr/>
              <a:t>23</a:t>
            </a:fld>
            <a:endParaRPr lang="es-CO" smtClean="0">
              <a:latin typeface="Arial" charset="0"/>
              <a:cs typeface="Arial" charset="0"/>
            </a:endParaRPr>
          </a:p>
        </p:txBody>
      </p:sp>
      <p:pic>
        <p:nvPicPr>
          <p:cNvPr id="27652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00063" y="714375"/>
            <a:ext cx="8224837" cy="578643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8625" y="357188"/>
            <a:ext cx="5815013" cy="6143625"/>
          </a:xfrm>
          <a:noFill/>
        </p:spPr>
      </p:pic>
      <p:sp>
        <p:nvSpPr>
          <p:cNvPr id="28675" name="3 Marcador de pie de página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s-CO" smtClean="0">
                <a:latin typeface="Arial" charset="0"/>
                <a:cs typeface="Arial" charset="0"/>
              </a:rPr>
              <a:t>BELEN DE UMBRIA DE TODOS Y PARA TODOS</a:t>
            </a:r>
          </a:p>
        </p:txBody>
      </p:sp>
      <p:sp>
        <p:nvSpPr>
          <p:cNvPr id="28676" name="4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B54151E-C9F4-41F0-94CA-ED83F7FEA59B}" type="slidenum">
              <a:rPr lang="es-CO" smtClean="0">
                <a:latin typeface="Arial" charset="0"/>
                <a:cs typeface="Arial" charset="0"/>
              </a:rPr>
              <a:pPr/>
              <a:t>24</a:t>
            </a:fld>
            <a:endParaRPr lang="es-CO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1 Título"/>
          <p:cNvSpPr>
            <a:spLocks noGrp="1"/>
          </p:cNvSpPr>
          <p:nvPr>
            <p:ph type="title"/>
          </p:nvPr>
        </p:nvSpPr>
        <p:spPr>
          <a:xfrm>
            <a:off x="4211638" y="1052513"/>
            <a:ext cx="3784600" cy="6731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CO" b="1" dirty="0" smtClean="0"/>
              <a:t>Proyectos Estratégicos</a:t>
            </a:r>
          </a:p>
        </p:txBody>
      </p:sp>
      <p:sp>
        <p:nvSpPr>
          <p:cNvPr id="18435" name="2 Marcador de contenido"/>
          <p:cNvSpPr>
            <a:spLocks noGrp="1"/>
          </p:cNvSpPr>
          <p:nvPr>
            <p:ph idx="1"/>
          </p:nvPr>
        </p:nvSpPr>
        <p:spPr>
          <a:xfrm>
            <a:off x="395288" y="692150"/>
            <a:ext cx="3744912" cy="5522913"/>
          </a:xfrm>
        </p:spPr>
        <p:txBody>
          <a:bodyPr rtlCol="0">
            <a:normAutofit fontScale="85000" lnSpcReduction="20000"/>
          </a:bodyPr>
          <a:lstStyle/>
          <a:p>
            <a:pPr indent="-274320" eaLnBrk="1" fontAlgn="auto" hangingPunct="1">
              <a:spcAft>
                <a:spcPts val="0"/>
              </a:spcAft>
              <a:defRPr/>
            </a:pPr>
            <a:r>
              <a:rPr lang="es-CO" sz="2000" b="1" dirty="0" smtClean="0"/>
              <a:t>PROYECTOS VIALES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endParaRPr lang="es-CO" sz="2000" b="1" dirty="0" smtClean="0"/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es-CO" sz="2000" b="1" dirty="0" smtClean="0"/>
              <a:t>MANTENIMIENTO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es-CO" sz="2000" dirty="0" smtClean="0"/>
              <a:t>Red terciaria 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es-CO" sz="2000" dirty="0" smtClean="0"/>
              <a:t>Recuperación asfáltica Remolinos – Belén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es-CO" sz="2000" dirty="0" smtClean="0"/>
              <a:t>Pavimentación </a:t>
            </a:r>
            <a:r>
              <a:rPr lang="es-CO" sz="2000" dirty="0" err="1" smtClean="0"/>
              <a:t>via</a:t>
            </a:r>
            <a:r>
              <a:rPr lang="es-CO" sz="2000" dirty="0" smtClean="0"/>
              <a:t> comparsita Corregimiento de Columbia.</a:t>
            </a:r>
          </a:p>
          <a:p>
            <a:pPr marL="6985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es-CO" sz="2000" dirty="0" smtClean="0"/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es-CO" sz="2000" b="1" dirty="0" smtClean="0"/>
              <a:t>PAVIMENTACION</a:t>
            </a:r>
            <a:endParaRPr lang="es-CO" sz="2000" dirty="0" smtClean="0"/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es-CO" sz="2000" dirty="0" smtClean="0"/>
              <a:t>Vías urbanas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es-CO" sz="2000" dirty="0" smtClean="0"/>
              <a:t>Mata de Guadua - Apia</a:t>
            </a:r>
          </a:p>
          <a:p>
            <a:pPr marL="6985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es-CO" sz="2000" dirty="0" smtClean="0"/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es-CO" sz="2000" b="1" dirty="0"/>
              <a:t>P</a:t>
            </a:r>
            <a:r>
              <a:rPr lang="es-CO" sz="2000" b="1" dirty="0" smtClean="0"/>
              <a:t>uentes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es-CO" sz="2000" dirty="0" smtClean="0"/>
              <a:t>La Isla</a:t>
            </a:r>
          </a:p>
          <a:p>
            <a:pPr marL="6858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es-CO" sz="2000" b="1" dirty="0" smtClean="0"/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es-CO" sz="2000" b="1" dirty="0" smtClean="0"/>
              <a:t>GESTION Y MONITOREO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es-CO" sz="2000" dirty="0" smtClean="0"/>
              <a:t>Salida a Antioquia por San Antonio del </a:t>
            </a:r>
            <a:r>
              <a:rPr lang="es-CO" sz="2000" dirty="0" err="1" smtClean="0"/>
              <a:t>Chami</a:t>
            </a:r>
            <a:r>
              <a:rPr lang="es-CO" sz="2000" dirty="0" smtClean="0"/>
              <a:t>.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es-CO" sz="2000" dirty="0" smtClean="0"/>
              <a:t>Salida de Remolinos a </a:t>
            </a:r>
            <a:r>
              <a:rPr lang="es-CO" sz="2000" dirty="0" err="1" smtClean="0"/>
              <a:t>Irra</a:t>
            </a:r>
            <a:r>
              <a:rPr lang="es-CO" sz="2000" dirty="0" smtClean="0"/>
              <a:t>.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es-CO" sz="2000" dirty="0" smtClean="0"/>
              <a:t>Plaza de ferias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endParaRPr lang="es-CO" sz="2000" dirty="0" smtClean="0"/>
          </a:p>
          <a:p>
            <a:pPr indent="-274320" eaLnBrk="1" fontAlgn="auto" hangingPunct="1">
              <a:spcAft>
                <a:spcPts val="0"/>
              </a:spcAft>
              <a:defRPr/>
            </a:pPr>
            <a:endParaRPr lang="es-CO" sz="2000" dirty="0" smtClean="0"/>
          </a:p>
          <a:p>
            <a:pPr indent="-274320" eaLnBrk="1" fontAlgn="auto" hangingPunct="1">
              <a:spcAft>
                <a:spcPts val="0"/>
              </a:spcAft>
              <a:defRPr/>
            </a:pPr>
            <a:endParaRPr lang="es-CO" sz="2000" dirty="0" smtClean="0"/>
          </a:p>
          <a:p>
            <a:pPr indent="-274320" eaLnBrk="1" fontAlgn="auto" hangingPunct="1">
              <a:spcAft>
                <a:spcPts val="0"/>
              </a:spcAft>
              <a:defRPr/>
            </a:pPr>
            <a:endParaRPr lang="es-CO" sz="2000" dirty="0" smtClean="0"/>
          </a:p>
          <a:p>
            <a:pPr indent="-274320" eaLnBrk="1" fontAlgn="auto" hangingPunct="1">
              <a:spcAft>
                <a:spcPts val="0"/>
              </a:spcAft>
              <a:defRPr/>
            </a:pPr>
            <a:endParaRPr lang="es-CO" sz="2000" dirty="0" smtClean="0"/>
          </a:p>
        </p:txBody>
      </p:sp>
      <p:sp>
        <p:nvSpPr>
          <p:cNvPr id="29700" name="3 Marcador de pie de página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s-CO" smtClean="0">
                <a:latin typeface="Arial" charset="0"/>
                <a:cs typeface="Arial" charset="0"/>
              </a:rPr>
              <a:t>BELEN DE UMBRIA DE TODOS Y PARA TODOS</a:t>
            </a:r>
          </a:p>
        </p:txBody>
      </p:sp>
      <p:sp>
        <p:nvSpPr>
          <p:cNvPr id="29701" name="4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9FA4B5B-D958-49D7-87F9-A5FC2AAF66CC}" type="slidenum">
              <a:rPr lang="es-CO" smtClean="0">
                <a:latin typeface="Arial" charset="0"/>
                <a:cs typeface="Arial" charset="0"/>
              </a:rPr>
              <a:pPr/>
              <a:t>25</a:t>
            </a:fld>
            <a:endParaRPr lang="es-CO" smtClean="0">
              <a:latin typeface="Arial" charset="0"/>
              <a:cs typeface="Arial" charset="0"/>
            </a:endParaRPr>
          </a:p>
        </p:txBody>
      </p:sp>
      <p:sp>
        <p:nvSpPr>
          <p:cNvPr id="29702" name="1 Rectángulo"/>
          <p:cNvSpPr>
            <a:spLocks noChangeArrowheads="1"/>
          </p:cNvSpPr>
          <p:nvPr/>
        </p:nvSpPr>
        <p:spPr bwMode="auto">
          <a:xfrm>
            <a:off x="4356100" y="1773238"/>
            <a:ext cx="3816350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es-CO" sz="1400"/>
              <a:t>PLAN DEPARTAMENTAL DE AGUAS</a:t>
            </a:r>
          </a:p>
          <a:p>
            <a:pPr>
              <a:buFontTx/>
              <a:buChar char="-"/>
            </a:pPr>
            <a:r>
              <a:rPr lang="es-CO" sz="1400"/>
              <a:t>- SISTEMAS DE CUENCAS. CONSERVACION AMBIENTAL Y      MITIGACION DE RIESGOS.</a:t>
            </a:r>
          </a:p>
          <a:p>
            <a:r>
              <a:rPr lang="es-CO" sz="1400"/>
              <a:t>- PAISAJE CULTURAL CAFETERO </a:t>
            </a:r>
          </a:p>
          <a:p>
            <a:r>
              <a:rPr lang="es-CO" sz="1400"/>
              <a:t>- ESTUDIOS DE RIESGOS E IMPACTO AMBIENTAL</a:t>
            </a:r>
          </a:p>
          <a:p>
            <a:r>
              <a:rPr lang="es-CO" sz="1400"/>
              <a:t>- BELEN SEDE DEL COMPLEJO UNIVERSITARIO REGIONAL</a:t>
            </a:r>
          </a:p>
          <a:p>
            <a:r>
              <a:rPr lang="es-CO" sz="1400"/>
              <a:t>- ASOCIATIVIDAD CON GUATICA Y MISTRATO para proyectos como la planta regional de reciclaje.</a:t>
            </a:r>
          </a:p>
          <a:p>
            <a:endParaRPr lang="es-CO" sz="1400"/>
          </a:p>
          <a:p>
            <a:endParaRPr lang="es-CO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Título"/>
          <p:cNvSpPr>
            <a:spLocks noGrp="1"/>
          </p:cNvSpPr>
          <p:nvPr>
            <p:ph type="title"/>
          </p:nvPr>
        </p:nvSpPr>
        <p:spPr>
          <a:xfrm>
            <a:off x="1042988" y="1027113"/>
            <a:ext cx="7024687" cy="54451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CO" b="1" dirty="0" smtClean="0"/>
              <a:t>Presentación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140200" y="1571625"/>
            <a:ext cx="4360863" cy="4260850"/>
          </a:xfrm>
        </p:spPr>
        <p:txBody>
          <a:bodyPr rtlCol="0">
            <a:normAutofit/>
          </a:bodyPr>
          <a:lstStyle/>
          <a:p>
            <a:pPr indent="-274320" algn="just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s-ES" sz="1600" dirty="0" smtClean="0">
                <a:latin typeface="+mj-lt"/>
              </a:rPr>
              <a:t>	En Cumplimiento a lo establecido a las normas legales vigentes de la constitución política de Colombia, me permito presentar a los Belumbrenses, el programa de Gobierno para el periodo Constitucional 2012-2015.</a:t>
            </a:r>
          </a:p>
          <a:p>
            <a:pPr indent="-274320" algn="just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s-ES" sz="1600" dirty="0">
              <a:latin typeface="+mj-lt"/>
            </a:endParaRPr>
          </a:p>
          <a:p>
            <a:pPr indent="-274320" algn="just" eaLnBrk="1" fontAlgn="auto" hangingPunct="1">
              <a:lnSpc>
                <a:spcPct val="80000"/>
              </a:lnSpc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s-CO" sz="1600" dirty="0" smtClean="0">
                <a:latin typeface="+mj-lt"/>
              </a:rPr>
              <a:t>	JAIME GRAJALES SERNA, soy </a:t>
            </a:r>
            <a:r>
              <a:rPr lang="es-CO" sz="1600" dirty="0">
                <a:latin typeface="+mj-lt"/>
              </a:rPr>
              <a:t>un </a:t>
            </a:r>
            <a:r>
              <a:rPr lang="es-CO" sz="1600" dirty="0" smtClean="0">
                <a:latin typeface="+mj-lt"/>
              </a:rPr>
              <a:t>Contador Público egresado de</a:t>
            </a:r>
            <a:r>
              <a:rPr lang="es-CO" sz="1600" dirty="0" smtClean="0"/>
              <a:t> </a:t>
            </a:r>
            <a:r>
              <a:rPr lang="es-CO" sz="1600" dirty="0"/>
              <a:t>la Universidad </a:t>
            </a:r>
            <a:r>
              <a:rPr lang="es-CO" sz="1600" dirty="0" smtClean="0"/>
              <a:t>Santiago de Cali, especialista en Revisoría Fiscal de la Universidad Libre </a:t>
            </a:r>
            <a:r>
              <a:rPr lang="es-CO" sz="1600" dirty="0"/>
              <a:t>de </a:t>
            </a:r>
            <a:r>
              <a:rPr lang="es-CO" sz="1600" dirty="0" smtClean="0"/>
              <a:t>Pereira</a:t>
            </a:r>
            <a:r>
              <a:rPr lang="es-CO" sz="1600" dirty="0" smtClean="0">
                <a:latin typeface="+mj-lt"/>
              </a:rPr>
              <a:t>, nacido </a:t>
            </a:r>
            <a:r>
              <a:rPr lang="es-CO" sz="1600" dirty="0">
                <a:latin typeface="+mj-lt"/>
              </a:rPr>
              <a:t>en </a:t>
            </a:r>
            <a:r>
              <a:rPr lang="es-CO" sz="1600" dirty="0" smtClean="0">
                <a:latin typeface="+mj-lt"/>
              </a:rPr>
              <a:t>la vereda Columbia </a:t>
            </a:r>
            <a:r>
              <a:rPr lang="es-CO" sz="1600" dirty="0">
                <a:latin typeface="+mj-lt"/>
              </a:rPr>
              <a:t>el </a:t>
            </a:r>
            <a:r>
              <a:rPr lang="es-CO" sz="1600" dirty="0" smtClean="0">
                <a:latin typeface="+mj-lt"/>
              </a:rPr>
              <a:t>16 </a:t>
            </a:r>
            <a:r>
              <a:rPr lang="es-CO" sz="1600" dirty="0">
                <a:latin typeface="+mj-lt"/>
              </a:rPr>
              <a:t>de </a:t>
            </a:r>
            <a:r>
              <a:rPr lang="es-CO" sz="1600" dirty="0" smtClean="0">
                <a:latin typeface="+mj-lt"/>
              </a:rPr>
              <a:t>febrero de 1962 y quiero ser el próximo Alcalde de Belén de Umbría Risaralda </a:t>
            </a:r>
            <a:r>
              <a:rPr lang="es-CO" sz="1600" dirty="0">
                <a:latin typeface="+mj-lt"/>
              </a:rPr>
              <a:t>por el Partido Conservador Colombiano. </a:t>
            </a:r>
            <a:r>
              <a:rPr lang="es-CO" sz="1600" dirty="0" smtClean="0">
                <a:latin typeface="+mj-lt"/>
              </a:rPr>
              <a:t>Estoy </a:t>
            </a:r>
            <a:r>
              <a:rPr lang="es-CO" sz="1600" dirty="0">
                <a:latin typeface="+mj-lt"/>
              </a:rPr>
              <a:t>casado con </a:t>
            </a:r>
            <a:r>
              <a:rPr lang="es-CO" sz="1600" dirty="0" smtClean="0">
                <a:latin typeface="+mj-lt"/>
              </a:rPr>
              <a:t>Nelly Salazar con </a:t>
            </a:r>
            <a:r>
              <a:rPr lang="es-CO" sz="1600" dirty="0">
                <a:latin typeface="+mj-lt"/>
              </a:rPr>
              <a:t>quien </a:t>
            </a:r>
            <a:r>
              <a:rPr lang="es-CO" sz="1600" dirty="0" smtClean="0">
                <a:latin typeface="+mj-lt"/>
              </a:rPr>
              <a:t>tengo 2 hijas</a:t>
            </a:r>
            <a:r>
              <a:rPr lang="es-CO" sz="1600" dirty="0">
                <a:latin typeface="+mj-lt"/>
              </a:rPr>
              <a:t>: </a:t>
            </a:r>
            <a:r>
              <a:rPr lang="es-CO" sz="1600" dirty="0" smtClean="0"/>
              <a:t> Lina María y Daniela Grajales Salazar</a:t>
            </a:r>
            <a:r>
              <a:rPr lang="es-CO" sz="1600" dirty="0" smtClean="0">
                <a:latin typeface="+mj-lt"/>
              </a:rPr>
              <a:t>. </a:t>
            </a:r>
            <a:endParaRPr lang="es-CO" sz="1600" dirty="0">
              <a:latin typeface="+mj-lt"/>
            </a:endParaRPr>
          </a:p>
          <a:p>
            <a:pPr indent="-274320" algn="just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s-ES" sz="1600" dirty="0" smtClean="0">
              <a:latin typeface="+mj-lt"/>
            </a:endParaRPr>
          </a:p>
          <a:p>
            <a:pPr indent="-274320" eaLnBrk="1" fontAlgn="auto" hangingPunct="1">
              <a:spcAft>
                <a:spcPts val="0"/>
              </a:spcAft>
              <a:defRPr/>
            </a:pPr>
            <a:endParaRPr lang="es-CO" sz="1600" dirty="0">
              <a:latin typeface="+mj-lt"/>
            </a:endParaRPr>
          </a:p>
        </p:txBody>
      </p:sp>
      <p:sp>
        <p:nvSpPr>
          <p:cNvPr id="7172" name="3 Marcador de pie de página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s-CO" smtClean="0">
                <a:latin typeface="Arial" charset="0"/>
                <a:cs typeface="Arial" charset="0"/>
              </a:rPr>
              <a:t>BELEN DE UMBRIA DE TODOS Y PARA TODOS</a:t>
            </a:r>
          </a:p>
        </p:txBody>
      </p:sp>
      <p:sp>
        <p:nvSpPr>
          <p:cNvPr id="7173" name="4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CE9E223-0AE2-4CF5-ADDA-875984CD2C99}" type="slidenum">
              <a:rPr lang="es-CO" smtClean="0">
                <a:latin typeface="Arial" charset="0"/>
                <a:cs typeface="Arial" charset="0"/>
              </a:rPr>
              <a:pPr/>
              <a:t>3</a:t>
            </a:fld>
            <a:endParaRPr lang="es-CO" smtClean="0">
              <a:latin typeface="Arial" charset="0"/>
              <a:cs typeface="Arial" charset="0"/>
            </a:endParaRPr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3" y="1643063"/>
            <a:ext cx="3451225" cy="364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2 Marcador de contenido"/>
          <p:cNvSpPr>
            <a:spLocks noGrp="1"/>
          </p:cNvSpPr>
          <p:nvPr>
            <p:ph idx="1"/>
          </p:nvPr>
        </p:nvSpPr>
        <p:spPr>
          <a:xfrm>
            <a:off x="785813" y="1765300"/>
            <a:ext cx="7531100" cy="45212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endParaRPr lang="es-CO" sz="1600" smtClean="0"/>
          </a:p>
          <a:p>
            <a:pPr eaLnBrk="1" hangingPunct="1"/>
            <a:r>
              <a:rPr lang="es-CO" sz="1600" smtClean="0"/>
              <a:t>Me he desempeñado en:</a:t>
            </a:r>
          </a:p>
          <a:p>
            <a:pPr eaLnBrk="1" hangingPunct="1">
              <a:buFont typeface="Wingdings 2" pitchFamily="18" charset="2"/>
              <a:buNone/>
            </a:pPr>
            <a:r>
              <a:rPr lang="es-CO" sz="1600" b="1" smtClean="0"/>
              <a:t>EMPRESA PRIVADA</a:t>
            </a:r>
          </a:p>
          <a:p>
            <a:pPr eaLnBrk="1" hangingPunct="1"/>
            <a:r>
              <a:rPr lang="es-CO" sz="1600" smtClean="0"/>
              <a:t>Contador  Cooprocarbones del Sur Ltda</a:t>
            </a:r>
          </a:p>
          <a:p>
            <a:pPr eaLnBrk="1" hangingPunct="1"/>
            <a:r>
              <a:rPr lang="es-CO" sz="1600" smtClean="0"/>
              <a:t>Contador 5 seccionales de Rica Rondo S.A.</a:t>
            </a:r>
          </a:p>
          <a:p>
            <a:pPr eaLnBrk="1" hangingPunct="1"/>
            <a:r>
              <a:rPr lang="es-CO" sz="1600" smtClean="0"/>
              <a:t>Revisor Fiscal Cooperativa de Caficultores Belén de Umbría Rda</a:t>
            </a:r>
          </a:p>
          <a:p>
            <a:pPr eaLnBrk="1" hangingPunct="1"/>
            <a:r>
              <a:rPr lang="es-CO" sz="1600" smtClean="0"/>
              <a:t>Revisor Fiscal Cooperativa de Transportadores de Belén de Umbría</a:t>
            </a:r>
          </a:p>
          <a:p>
            <a:pPr eaLnBrk="1" hangingPunct="1"/>
            <a:r>
              <a:rPr lang="es-CO" sz="1600" smtClean="0"/>
              <a:t>Contador de Diferentes Instituciones educativas</a:t>
            </a:r>
          </a:p>
          <a:p>
            <a:pPr eaLnBrk="1" hangingPunct="1"/>
            <a:r>
              <a:rPr lang="es-CO" sz="1600" smtClean="0"/>
              <a:t>Contador CORANTEBE</a:t>
            </a:r>
          </a:p>
          <a:p>
            <a:pPr eaLnBrk="1" hangingPunct="1"/>
            <a:r>
              <a:rPr lang="es-CO" sz="1600" smtClean="0"/>
              <a:t>Contador Centro Médico Los Andes</a:t>
            </a:r>
          </a:p>
          <a:p>
            <a:pPr eaLnBrk="1" hangingPunct="1"/>
            <a:r>
              <a:rPr lang="es-CO" sz="1600" smtClean="0"/>
              <a:t>Asesor contable Planes de Vivienda </a:t>
            </a:r>
          </a:p>
          <a:p>
            <a:pPr eaLnBrk="1" hangingPunct="1"/>
            <a:r>
              <a:rPr lang="es-CO" sz="1600" smtClean="0"/>
              <a:t>Revisor Fiscal Suplente Fondo ganadero</a:t>
            </a:r>
          </a:p>
          <a:p>
            <a:pPr eaLnBrk="1" hangingPunct="1"/>
            <a:r>
              <a:rPr lang="es-CO" sz="1600" smtClean="0"/>
              <a:t>Asesor Tributario</a:t>
            </a:r>
          </a:p>
        </p:txBody>
      </p:sp>
      <p:sp>
        <p:nvSpPr>
          <p:cNvPr id="8195" name="3 Marcador de pie de página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s-CO" smtClean="0">
                <a:latin typeface="Arial" charset="0"/>
                <a:cs typeface="Arial" charset="0"/>
              </a:rPr>
              <a:t>BELEN DE UMBRIA DE TODOS Y PARA TODOS</a:t>
            </a:r>
          </a:p>
        </p:txBody>
      </p:sp>
      <p:sp>
        <p:nvSpPr>
          <p:cNvPr id="8196" name="4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05CBBB0-42C5-40F4-A0F8-4202F0FE975B}" type="slidenum">
              <a:rPr lang="es-CO" smtClean="0">
                <a:latin typeface="Arial" charset="0"/>
                <a:cs typeface="Arial" charset="0"/>
              </a:rPr>
              <a:pPr/>
              <a:t>4</a:t>
            </a:fld>
            <a:endParaRPr lang="es-CO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2 Marcador de contenido"/>
          <p:cNvSpPr>
            <a:spLocks noGrp="1"/>
          </p:cNvSpPr>
          <p:nvPr>
            <p:ph idx="1"/>
          </p:nvPr>
        </p:nvSpPr>
        <p:spPr>
          <a:xfrm>
            <a:off x="857250" y="765175"/>
            <a:ext cx="7459663" cy="4164013"/>
          </a:xfrm>
        </p:spPr>
        <p:txBody>
          <a:bodyPr/>
          <a:lstStyle/>
          <a:p>
            <a:pPr eaLnBrk="1" hangingPunct="1"/>
            <a:endParaRPr lang="es-CO" sz="1600" smtClean="0"/>
          </a:p>
          <a:p>
            <a:pPr eaLnBrk="1" hangingPunct="1"/>
            <a:endParaRPr lang="es-CO" sz="1600" smtClean="0"/>
          </a:p>
          <a:p>
            <a:pPr eaLnBrk="1" hangingPunct="1"/>
            <a:r>
              <a:rPr lang="es-CO" sz="1600" smtClean="0"/>
              <a:t>Me he desempeñado en:</a:t>
            </a:r>
          </a:p>
          <a:p>
            <a:pPr eaLnBrk="1" hangingPunct="1">
              <a:buFont typeface="Wingdings 2" pitchFamily="18" charset="2"/>
              <a:buNone/>
            </a:pPr>
            <a:endParaRPr lang="es-CO" sz="1600" b="1" smtClean="0"/>
          </a:p>
          <a:p>
            <a:pPr eaLnBrk="1" hangingPunct="1">
              <a:buFont typeface="Wingdings 2" pitchFamily="18" charset="2"/>
              <a:buNone/>
            </a:pPr>
            <a:r>
              <a:rPr lang="es-CO" sz="1600" b="1" smtClean="0"/>
              <a:t>CARGOS PÚBLICOS:</a:t>
            </a:r>
          </a:p>
          <a:p>
            <a:pPr eaLnBrk="1" hangingPunct="1">
              <a:buFont typeface="Wingdings 2" pitchFamily="18" charset="2"/>
              <a:buNone/>
            </a:pPr>
            <a:endParaRPr lang="es-CO" sz="1600" b="1" smtClean="0"/>
          </a:p>
          <a:p>
            <a:pPr eaLnBrk="1" hangingPunct="1">
              <a:buFont typeface="Wingdings 2" pitchFamily="18" charset="2"/>
              <a:buNone/>
            </a:pPr>
            <a:endParaRPr lang="es-CO" sz="1600" b="1" smtClean="0"/>
          </a:p>
          <a:p>
            <a:pPr eaLnBrk="1" hangingPunct="1"/>
            <a:r>
              <a:rPr lang="es-CO" sz="1600" smtClean="0"/>
              <a:t>Secretario de Hacienda del Municipio de Belén de Umbría</a:t>
            </a:r>
          </a:p>
          <a:p>
            <a:pPr eaLnBrk="1" hangingPunct="1"/>
            <a:r>
              <a:rPr lang="es-CO" sz="1600" smtClean="0"/>
              <a:t>Gerente del Fondo de Vivienda de Interés Social</a:t>
            </a:r>
          </a:p>
          <a:p>
            <a:pPr eaLnBrk="1" hangingPunct="1"/>
            <a:r>
              <a:rPr lang="es-CO" sz="1600" smtClean="0"/>
              <a:t>Coordinador Centro Zonal Quinchía de Bienestar Familiar</a:t>
            </a:r>
          </a:p>
          <a:p>
            <a:pPr eaLnBrk="1" hangingPunct="1"/>
            <a:r>
              <a:rPr lang="es-CO" sz="1600" smtClean="0"/>
              <a:t>Director de Desarrollo Empresarial del Risaralda</a:t>
            </a:r>
          </a:p>
          <a:p>
            <a:pPr eaLnBrk="1" hangingPunct="1"/>
            <a:r>
              <a:rPr lang="es-CO" sz="1600" smtClean="0"/>
              <a:t>Jefe de la Oficina Asesora de Control Interno Contraloría General del Risaralda</a:t>
            </a:r>
          </a:p>
          <a:p>
            <a:pPr eaLnBrk="1" hangingPunct="1"/>
            <a:r>
              <a:rPr lang="es-CO" sz="1600" smtClean="0"/>
              <a:t>Jefe de la oficina Administrativa y Financiera de la Contraloría General del Risaralda</a:t>
            </a:r>
          </a:p>
        </p:txBody>
      </p:sp>
      <p:sp>
        <p:nvSpPr>
          <p:cNvPr id="9219" name="3 Marcador de pie de página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s-CO" smtClean="0">
                <a:latin typeface="Arial" charset="0"/>
                <a:cs typeface="Arial" charset="0"/>
              </a:rPr>
              <a:t>BELEN DE UMBRIA DE TODOS Y PARA TODOS</a:t>
            </a:r>
          </a:p>
        </p:txBody>
      </p:sp>
      <p:sp>
        <p:nvSpPr>
          <p:cNvPr id="9220" name="4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3A0111E-BAA1-47FC-A199-42544326F94D}" type="slidenum">
              <a:rPr lang="es-CO" smtClean="0">
                <a:latin typeface="Arial" charset="0"/>
                <a:cs typeface="Arial" charset="0"/>
              </a:rPr>
              <a:pPr/>
              <a:t>5</a:t>
            </a:fld>
            <a:endParaRPr lang="es-CO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2 Marcador de contenido"/>
          <p:cNvSpPr>
            <a:spLocks noGrp="1"/>
          </p:cNvSpPr>
          <p:nvPr>
            <p:ph idx="1"/>
          </p:nvPr>
        </p:nvSpPr>
        <p:spPr>
          <a:xfrm>
            <a:off x="857250" y="765175"/>
            <a:ext cx="7459663" cy="4164013"/>
          </a:xfrm>
        </p:spPr>
        <p:txBody>
          <a:bodyPr/>
          <a:lstStyle/>
          <a:p>
            <a:pPr eaLnBrk="1" hangingPunct="1"/>
            <a:endParaRPr lang="es-CO" sz="1600" smtClean="0"/>
          </a:p>
          <a:p>
            <a:pPr eaLnBrk="1" hangingPunct="1"/>
            <a:endParaRPr lang="es-CO" sz="1600" smtClean="0"/>
          </a:p>
          <a:p>
            <a:pPr eaLnBrk="1" hangingPunct="1"/>
            <a:r>
              <a:rPr lang="es-CO" sz="1600" smtClean="0"/>
              <a:t>Me he desempeñado en:</a:t>
            </a:r>
          </a:p>
          <a:p>
            <a:pPr eaLnBrk="1" hangingPunct="1">
              <a:buFont typeface="Wingdings 2" pitchFamily="18" charset="2"/>
              <a:buNone/>
            </a:pPr>
            <a:endParaRPr lang="es-CO" sz="1600" b="1" smtClean="0"/>
          </a:p>
          <a:p>
            <a:pPr eaLnBrk="1" hangingPunct="1">
              <a:buFont typeface="Wingdings 2" pitchFamily="18" charset="2"/>
              <a:buNone/>
            </a:pPr>
            <a:r>
              <a:rPr lang="es-CO" sz="1600" b="1" smtClean="0"/>
              <a:t>ORGANIZACIONES SOCIALES:</a:t>
            </a:r>
          </a:p>
          <a:p>
            <a:pPr eaLnBrk="1" hangingPunct="1">
              <a:buFont typeface="Wingdings 2" pitchFamily="18" charset="2"/>
              <a:buNone/>
            </a:pPr>
            <a:endParaRPr lang="es-CO" sz="1600" b="1" smtClean="0"/>
          </a:p>
          <a:p>
            <a:pPr eaLnBrk="1" hangingPunct="1">
              <a:buFont typeface="Wingdings 2" pitchFamily="18" charset="2"/>
              <a:buNone/>
            </a:pPr>
            <a:endParaRPr lang="es-CO" sz="1600" b="1" smtClean="0"/>
          </a:p>
          <a:p>
            <a:pPr eaLnBrk="1" hangingPunct="1"/>
            <a:r>
              <a:rPr lang="es-CO" sz="1600" smtClean="0"/>
              <a:t>Presidente Junta Directiva Hogar Infantil Belencito de Belén de Umbría</a:t>
            </a:r>
          </a:p>
          <a:p>
            <a:pPr eaLnBrk="1" hangingPunct="1"/>
            <a:r>
              <a:rPr lang="es-CO" sz="1600" smtClean="0"/>
              <a:t>Presidente Junta de Acción Comunal Barrio Los Umbras</a:t>
            </a:r>
          </a:p>
          <a:p>
            <a:pPr eaLnBrk="1" hangingPunct="1"/>
            <a:r>
              <a:rPr lang="es-CO" sz="1600" smtClean="0"/>
              <a:t>Fiscal Junta Directiva Hogar del Anciano de Belén de Umbría</a:t>
            </a:r>
          </a:p>
          <a:p>
            <a:pPr eaLnBrk="1" hangingPunct="1"/>
            <a:r>
              <a:rPr lang="es-CO" sz="1600" smtClean="0"/>
              <a:t>Presidente Asociación de padres de Familia Inst. Educ. Juan Hurtado</a:t>
            </a:r>
          </a:p>
          <a:p>
            <a:pPr eaLnBrk="1" hangingPunct="1"/>
            <a:r>
              <a:rPr lang="es-CO" sz="1600" smtClean="0"/>
              <a:t>Vicepresidente Comité Interinstitucional de Control Interno del Risaralda</a:t>
            </a:r>
          </a:p>
          <a:p>
            <a:pPr eaLnBrk="1" hangingPunct="1"/>
            <a:r>
              <a:rPr lang="es-CO" sz="1600" smtClean="0"/>
              <a:t>Miembro del Consejo de Política Social de Belén de Umbría </a:t>
            </a:r>
          </a:p>
        </p:txBody>
      </p:sp>
      <p:sp>
        <p:nvSpPr>
          <p:cNvPr id="10243" name="3 Marcador de pie de página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s-CO" smtClean="0">
                <a:latin typeface="Arial" charset="0"/>
                <a:cs typeface="Arial" charset="0"/>
              </a:rPr>
              <a:t>BELEN DE UMBRIA DE TODOS Y PARA TODOS</a:t>
            </a:r>
          </a:p>
        </p:txBody>
      </p:sp>
      <p:sp>
        <p:nvSpPr>
          <p:cNvPr id="10244" name="4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B4DDDC6-A7DE-446E-AAA7-88ADD94F32E6}" type="slidenum">
              <a:rPr lang="es-CO" smtClean="0">
                <a:latin typeface="Arial" charset="0"/>
                <a:cs typeface="Arial" charset="0"/>
              </a:rPr>
              <a:pPr/>
              <a:t>6</a:t>
            </a:fld>
            <a:endParaRPr lang="es-CO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1 Título"/>
          <p:cNvSpPr>
            <a:spLocks noGrp="1"/>
          </p:cNvSpPr>
          <p:nvPr>
            <p:ph type="title"/>
          </p:nvPr>
        </p:nvSpPr>
        <p:spPr>
          <a:xfrm>
            <a:off x="468313" y="1196975"/>
            <a:ext cx="7888287" cy="86518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CO" sz="3200" b="1" dirty="0" smtClean="0"/>
              <a:t>PARA LA PRESENTACION DEL PRESENTE PROGRAMA DE GOBIERNO TUVIMOS EN CUENTA LO SIGUIENTE:</a:t>
            </a:r>
          </a:p>
        </p:txBody>
      </p:sp>
      <p:sp>
        <p:nvSpPr>
          <p:cNvPr id="9218" name="2 Marcador de contenido"/>
          <p:cNvSpPr>
            <a:spLocks noGrp="1"/>
          </p:cNvSpPr>
          <p:nvPr>
            <p:ph idx="1"/>
          </p:nvPr>
        </p:nvSpPr>
        <p:spPr>
          <a:xfrm>
            <a:off x="642938" y="2133600"/>
            <a:ext cx="7993062" cy="3155950"/>
          </a:xfrm>
        </p:spPr>
        <p:txBody>
          <a:bodyPr rtlCol="0">
            <a:normAutofit fontScale="92500" lnSpcReduction="20000"/>
          </a:bodyPr>
          <a:lstStyle/>
          <a:p>
            <a:pPr indent="-274320" eaLnBrk="1" fontAlgn="auto" hangingPunct="1">
              <a:spcAft>
                <a:spcPts val="0"/>
              </a:spcAft>
              <a:defRPr/>
            </a:pPr>
            <a:r>
              <a:rPr lang="es-CO" sz="2000" b="1" dirty="0" smtClean="0"/>
              <a:t>EL PLAN NACIONAL DE DESARROLLO 2010-2014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es-CO" sz="2000" b="1" dirty="0" smtClean="0"/>
              <a:t>OBJETIVOS DEL MILENIO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es-CO" sz="2000" b="1" dirty="0" smtClean="0"/>
              <a:t>LA VISION DEPARTAMENTO 2032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es-CO" sz="2000" b="1" dirty="0" smtClean="0"/>
              <a:t>EL EJERCICIO DE ECORREGION EJE CAFETERO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es-CO" sz="2000" b="1" dirty="0" smtClean="0"/>
              <a:t>LA APROBADA AGENDA REGIONAL DE COMPETITIVIDAD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es-CO" sz="2000" b="1" dirty="0" smtClean="0"/>
              <a:t>AGENDA DE MALABAR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es-CO" sz="2000" b="1" dirty="0" smtClean="0"/>
              <a:t>LOS ULTIMOS PLANES DE DESARROLLO DEL MUNICIPIO Y EL PLAN DE ORDENAMIENTO TERRITORIAL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es-CO" sz="2000" b="1" dirty="0" smtClean="0"/>
              <a:t>LA NUEVA LEY DE ORDENAMIENTO TERRITORIAL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es-CO" sz="2000" b="1" dirty="0" smtClean="0"/>
              <a:t>LA NUEVA LEY DE REGALIAS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endParaRPr lang="es-CO" sz="2000" b="1" dirty="0" smtClean="0"/>
          </a:p>
          <a:p>
            <a:pPr indent="-274320" eaLnBrk="1" fontAlgn="auto" hangingPunct="1">
              <a:spcAft>
                <a:spcPts val="0"/>
              </a:spcAft>
              <a:defRPr/>
            </a:pPr>
            <a:endParaRPr lang="es-CO" sz="2000" b="1" dirty="0" smtClean="0"/>
          </a:p>
        </p:txBody>
      </p:sp>
      <p:sp>
        <p:nvSpPr>
          <p:cNvPr id="11268" name="3 Marcador de pie de página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s-CO" smtClean="0">
                <a:latin typeface="Arial" charset="0"/>
                <a:cs typeface="Arial" charset="0"/>
              </a:rPr>
              <a:t>BELEN DE UMBRIA DE TODOS Y PARA TODOS</a:t>
            </a:r>
          </a:p>
        </p:txBody>
      </p:sp>
      <p:sp>
        <p:nvSpPr>
          <p:cNvPr id="11269" name="9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C10A904-3A21-4653-A4BD-4F92B7D9C0E3}" type="slidenum">
              <a:rPr lang="es-CO" smtClean="0">
                <a:latin typeface="Arial" charset="0"/>
                <a:cs typeface="Arial" charset="0"/>
              </a:rPr>
              <a:pPr/>
              <a:t>7</a:t>
            </a:fld>
            <a:endParaRPr lang="es-CO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10"/>
          <p:cNvSpPr txBox="1">
            <a:spLocks noChangeArrowheads="1"/>
          </p:cNvSpPr>
          <p:nvPr/>
        </p:nvSpPr>
        <p:spPr bwMode="auto">
          <a:xfrm>
            <a:off x="179388" y="1381125"/>
            <a:ext cx="5040312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273050" eaLnBrk="0" hangingPunct="0">
              <a:spcBef>
                <a:spcPct val="20000"/>
              </a:spcBef>
              <a:buClr>
                <a:schemeClr val="accent1"/>
              </a:buClr>
              <a:buSzPct val="76000"/>
              <a:defRPr/>
            </a:pPr>
            <a:r>
              <a:rPr lang="es-CO" sz="2400" dirty="0">
                <a:latin typeface="+mn-lt"/>
                <a:cs typeface="+mn-cs"/>
              </a:rPr>
              <a:t>	</a:t>
            </a:r>
            <a:r>
              <a:rPr lang="es-CO" sz="2400" b="1" dirty="0">
                <a:latin typeface="+mn-lt"/>
                <a:cs typeface="+mn-cs"/>
              </a:rPr>
              <a:t>TRANSPARENCIA EN LA ACTUACIÓN</a:t>
            </a:r>
            <a:endParaRPr lang="es-CO" sz="2400" dirty="0">
              <a:latin typeface="+mn-lt"/>
              <a:cs typeface="+mn-cs"/>
            </a:endParaRPr>
          </a:p>
          <a:p>
            <a:pPr marL="342900" indent="-273050" eaLnBrk="0" hangingPunct="0">
              <a:spcBef>
                <a:spcPct val="20000"/>
              </a:spcBef>
              <a:buClr>
                <a:schemeClr val="accent1"/>
              </a:buClr>
              <a:buSzPct val="76000"/>
              <a:defRPr/>
            </a:pPr>
            <a:endParaRPr lang="es-CO" sz="2400" dirty="0">
              <a:latin typeface="+mn-lt"/>
              <a:cs typeface="+mn-cs"/>
            </a:endParaRPr>
          </a:p>
          <a:p>
            <a:pPr marL="342900" indent="-273050" eaLnBrk="0" hangingPunct="0">
              <a:spcBef>
                <a:spcPct val="20000"/>
              </a:spcBef>
              <a:buClr>
                <a:schemeClr val="accent1"/>
              </a:buClr>
              <a:buSzPct val="76000"/>
              <a:defRPr/>
            </a:pPr>
            <a:r>
              <a:rPr lang="es-CO" sz="2400" dirty="0">
                <a:latin typeface="+mn-lt"/>
                <a:cs typeface="+mn-cs"/>
              </a:rPr>
              <a:t>	</a:t>
            </a:r>
            <a:r>
              <a:rPr lang="es-CO" sz="2400" b="1" dirty="0">
                <a:latin typeface="+mn-lt"/>
                <a:cs typeface="+mn-cs"/>
              </a:rPr>
              <a:t>DEFENSA DE LO PÚBLICO</a:t>
            </a:r>
            <a:r>
              <a:rPr lang="es-CO" sz="2400" dirty="0">
                <a:latin typeface="+mn-lt"/>
                <a:cs typeface="+mn-cs"/>
              </a:rPr>
              <a:t> </a:t>
            </a:r>
          </a:p>
          <a:p>
            <a:pPr marL="342900" indent="-273050" eaLnBrk="0" hangingPunct="0">
              <a:spcBef>
                <a:spcPct val="20000"/>
              </a:spcBef>
              <a:buClr>
                <a:schemeClr val="accent1"/>
              </a:buClr>
              <a:buSzPct val="76000"/>
              <a:defRPr/>
            </a:pPr>
            <a:r>
              <a:rPr lang="es-CO" sz="2400" b="1" dirty="0">
                <a:latin typeface="+mn-lt"/>
                <a:cs typeface="+mn-cs"/>
              </a:rPr>
              <a:t>	</a:t>
            </a:r>
          </a:p>
          <a:p>
            <a:pPr marL="342900" indent="-273050" eaLnBrk="0" hangingPunct="0">
              <a:spcBef>
                <a:spcPct val="20000"/>
              </a:spcBef>
              <a:buClr>
                <a:schemeClr val="accent1"/>
              </a:buClr>
              <a:buSzPct val="76000"/>
              <a:defRPr/>
            </a:pPr>
            <a:r>
              <a:rPr lang="es-CO" sz="2400" b="1" dirty="0">
                <a:latin typeface="+mn-lt"/>
                <a:cs typeface="+mn-cs"/>
              </a:rPr>
              <a:t>	PARTICIPACIÓN COMUNITARIA</a:t>
            </a:r>
            <a:endParaRPr lang="es-CO" sz="2400" dirty="0">
              <a:latin typeface="+mn-lt"/>
              <a:cs typeface="+mn-cs"/>
            </a:endParaRPr>
          </a:p>
          <a:p>
            <a:pPr marL="342900" indent="-273050" eaLnBrk="0" hangingPunct="0">
              <a:spcBef>
                <a:spcPct val="20000"/>
              </a:spcBef>
              <a:buClr>
                <a:schemeClr val="accent1"/>
              </a:buClr>
              <a:buSzPct val="76000"/>
              <a:defRPr/>
            </a:pPr>
            <a:r>
              <a:rPr lang="es-CO" sz="2400" dirty="0">
                <a:latin typeface="+mn-lt"/>
                <a:cs typeface="+mn-cs"/>
              </a:rPr>
              <a:t>	</a:t>
            </a:r>
          </a:p>
          <a:p>
            <a:pPr marL="342900" indent="-273050" eaLnBrk="0" hangingPunct="0">
              <a:spcBef>
                <a:spcPct val="20000"/>
              </a:spcBef>
              <a:buClr>
                <a:schemeClr val="accent1"/>
              </a:buClr>
              <a:buSzPct val="76000"/>
              <a:defRPr/>
            </a:pPr>
            <a:r>
              <a:rPr lang="es-CO" sz="2400" b="1" dirty="0">
                <a:latin typeface="+mn-lt"/>
                <a:cs typeface="+mn-cs"/>
              </a:rPr>
              <a:t>	CONCURRENCIA PARA LA INVERSIÓN</a:t>
            </a:r>
            <a:endParaRPr lang="es-CO" sz="2400" dirty="0">
              <a:latin typeface="+mn-lt"/>
              <a:cs typeface="+mn-cs"/>
            </a:endParaRPr>
          </a:p>
        </p:txBody>
      </p:sp>
      <p:sp>
        <p:nvSpPr>
          <p:cNvPr id="12291" name="3 Marcador de pie de página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s-CO" smtClean="0">
                <a:latin typeface="Arial" charset="0"/>
                <a:cs typeface="Arial" charset="0"/>
              </a:rPr>
              <a:t>BELEN DE UMBRIA DE TODOS Y PARA TODOS</a:t>
            </a:r>
          </a:p>
        </p:txBody>
      </p:sp>
      <p:sp>
        <p:nvSpPr>
          <p:cNvPr id="12292" name="4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3383A9A-A5E8-4154-85FD-64FE28CB33AE}" type="slidenum">
              <a:rPr lang="es-CO" smtClean="0">
                <a:latin typeface="Arial" charset="0"/>
                <a:cs typeface="Arial" charset="0"/>
              </a:rPr>
              <a:pPr/>
              <a:t>8</a:t>
            </a:fld>
            <a:endParaRPr lang="es-CO" smtClean="0">
              <a:latin typeface="Arial" charset="0"/>
              <a:cs typeface="Arial" charset="0"/>
            </a:endParaRPr>
          </a:p>
        </p:txBody>
      </p:sp>
      <p:sp>
        <p:nvSpPr>
          <p:cNvPr id="12293" name="Text Box 11"/>
          <p:cNvSpPr txBox="1">
            <a:spLocks noChangeArrowheads="1"/>
          </p:cNvSpPr>
          <p:nvPr/>
        </p:nvSpPr>
        <p:spPr bwMode="auto">
          <a:xfrm>
            <a:off x="468313" y="28527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s-EC"/>
          </a:p>
        </p:txBody>
      </p:sp>
      <p:sp>
        <p:nvSpPr>
          <p:cNvPr id="12294" name="1 Título"/>
          <p:cNvSpPr txBox="1">
            <a:spLocks/>
          </p:cNvSpPr>
          <p:nvPr/>
        </p:nvSpPr>
        <p:spPr bwMode="auto">
          <a:xfrm>
            <a:off x="4572000" y="476250"/>
            <a:ext cx="45370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s-CO" sz="2800" b="1">
                <a:solidFill>
                  <a:schemeClr val="accent1"/>
                </a:solidFill>
                <a:latin typeface="Arial Narrow" pitchFamily="34" charset="0"/>
              </a:rPr>
              <a:t>PRINCIPIOS RECTORES</a:t>
            </a:r>
          </a:p>
        </p:txBody>
      </p:sp>
      <p:sp>
        <p:nvSpPr>
          <p:cNvPr id="12295" name="4 Marcador de número de diapositiva"/>
          <p:cNvSpPr txBox="1">
            <a:spLocks/>
          </p:cNvSpPr>
          <p:nvPr/>
        </p:nvSpPr>
        <p:spPr bwMode="auto">
          <a:xfrm>
            <a:off x="4649788" y="223838"/>
            <a:ext cx="133191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fld id="{3AAB431A-6DA4-489F-B78D-3C029C7E6E19}" type="slidenum">
              <a:rPr lang="es-CO" sz="1200">
                <a:solidFill>
                  <a:srgbClr val="FEFEFE"/>
                </a:solidFill>
              </a:rPr>
              <a:pPr/>
              <a:t>8</a:t>
            </a:fld>
            <a:endParaRPr lang="es-CO" sz="1200">
              <a:solidFill>
                <a:srgbClr val="FEFEFE"/>
              </a:solidFill>
            </a:endParaRPr>
          </a:p>
        </p:txBody>
      </p:sp>
      <p:sp>
        <p:nvSpPr>
          <p:cNvPr id="44" name="Text Box 6"/>
          <p:cNvSpPr txBox="1">
            <a:spLocks noChangeArrowheads="1"/>
          </p:cNvSpPr>
          <p:nvPr/>
        </p:nvSpPr>
        <p:spPr bwMode="auto">
          <a:xfrm>
            <a:off x="5000625" y="4270375"/>
            <a:ext cx="1479550" cy="3079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s-ES" sz="1400" dirty="0">
                <a:latin typeface="+mn-lt"/>
              </a:rPr>
              <a:t>CONSTANCIA</a:t>
            </a:r>
          </a:p>
        </p:txBody>
      </p:sp>
      <p:sp>
        <p:nvSpPr>
          <p:cNvPr id="45" name="Text Box 7"/>
          <p:cNvSpPr txBox="1">
            <a:spLocks noChangeArrowheads="1"/>
          </p:cNvSpPr>
          <p:nvPr/>
        </p:nvSpPr>
        <p:spPr bwMode="auto">
          <a:xfrm>
            <a:off x="7037388" y="5341938"/>
            <a:ext cx="1157287" cy="3079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1400" dirty="0">
                <a:latin typeface="+mn-lt"/>
              </a:rPr>
              <a:t>PACIENCIA</a:t>
            </a:r>
          </a:p>
        </p:txBody>
      </p:sp>
      <p:sp>
        <p:nvSpPr>
          <p:cNvPr id="46" name="Text Box 9"/>
          <p:cNvSpPr txBox="1">
            <a:spLocks noChangeArrowheads="1"/>
          </p:cNvSpPr>
          <p:nvPr/>
        </p:nvSpPr>
        <p:spPr bwMode="auto">
          <a:xfrm>
            <a:off x="5000625" y="4841875"/>
            <a:ext cx="1454150" cy="3079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s-ES" sz="1400" dirty="0">
                <a:latin typeface="+mn-lt"/>
              </a:rPr>
              <a:t>PRUDENCIA</a:t>
            </a:r>
          </a:p>
        </p:txBody>
      </p:sp>
      <p:sp>
        <p:nvSpPr>
          <p:cNvPr id="12299" name="Text Box 11"/>
          <p:cNvSpPr txBox="1">
            <a:spLocks noChangeArrowheads="1"/>
          </p:cNvSpPr>
          <p:nvPr/>
        </p:nvSpPr>
        <p:spPr bwMode="auto">
          <a:xfrm>
            <a:off x="468313" y="28527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s-EC"/>
          </a:p>
        </p:txBody>
      </p:sp>
      <p:sp>
        <p:nvSpPr>
          <p:cNvPr id="48" name="Text Box 19"/>
          <p:cNvSpPr txBox="1">
            <a:spLocks noChangeArrowheads="1"/>
          </p:cNvSpPr>
          <p:nvPr/>
        </p:nvSpPr>
        <p:spPr bwMode="auto">
          <a:xfrm>
            <a:off x="6965950" y="3698875"/>
            <a:ext cx="1290638" cy="3079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1400" dirty="0">
                <a:latin typeface="+mn-lt"/>
              </a:rPr>
              <a:t>TOLERANCIA</a:t>
            </a:r>
          </a:p>
        </p:txBody>
      </p:sp>
      <p:sp>
        <p:nvSpPr>
          <p:cNvPr id="49" name="Text Box 21"/>
          <p:cNvSpPr txBox="1">
            <a:spLocks noChangeArrowheads="1"/>
          </p:cNvSpPr>
          <p:nvPr/>
        </p:nvSpPr>
        <p:spPr bwMode="auto">
          <a:xfrm>
            <a:off x="5000625" y="3698875"/>
            <a:ext cx="1084263" cy="3079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s-ES" sz="1400" dirty="0">
                <a:latin typeface="+mn-lt"/>
              </a:rPr>
              <a:t>ORDEN</a:t>
            </a:r>
          </a:p>
        </p:txBody>
      </p:sp>
      <p:sp>
        <p:nvSpPr>
          <p:cNvPr id="50" name="Text Box 22"/>
          <p:cNvSpPr txBox="1">
            <a:spLocks noChangeArrowheads="1"/>
          </p:cNvSpPr>
          <p:nvPr/>
        </p:nvSpPr>
        <p:spPr bwMode="auto">
          <a:xfrm>
            <a:off x="5000625" y="5341938"/>
            <a:ext cx="1417638" cy="3079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s-ES" sz="1400" dirty="0">
                <a:latin typeface="+mn-lt"/>
              </a:rPr>
              <a:t>SINCERIDAD</a:t>
            </a:r>
          </a:p>
        </p:txBody>
      </p:sp>
      <p:sp>
        <p:nvSpPr>
          <p:cNvPr id="51" name="Text Box 23"/>
          <p:cNvSpPr txBox="1">
            <a:spLocks noChangeArrowheads="1"/>
          </p:cNvSpPr>
          <p:nvPr/>
        </p:nvSpPr>
        <p:spPr bwMode="auto">
          <a:xfrm>
            <a:off x="7000875" y="3198813"/>
            <a:ext cx="1401763" cy="3079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s-ES" sz="1400" dirty="0">
                <a:latin typeface="+mn-lt"/>
              </a:rPr>
              <a:t>CONFIANZA</a:t>
            </a:r>
          </a:p>
        </p:txBody>
      </p:sp>
      <p:sp>
        <p:nvSpPr>
          <p:cNvPr id="52" name="Text Box 24"/>
          <p:cNvSpPr txBox="1">
            <a:spLocks noChangeArrowheads="1"/>
          </p:cNvSpPr>
          <p:nvPr/>
        </p:nvSpPr>
        <p:spPr bwMode="auto">
          <a:xfrm>
            <a:off x="7000875" y="4770438"/>
            <a:ext cx="1222375" cy="3079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s-ES" sz="1400" dirty="0">
                <a:latin typeface="+mn-lt"/>
              </a:rPr>
              <a:t>DIALOGO</a:t>
            </a:r>
          </a:p>
        </p:txBody>
      </p:sp>
      <p:sp>
        <p:nvSpPr>
          <p:cNvPr id="53" name="Text Box 26"/>
          <p:cNvSpPr txBox="1">
            <a:spLocks noChangeArrowheads="1"/>
          </p:cNvSpPr>
          <p:nvPr/>
        </p:nvSpPr>
        <p:spPr bwMode="auto">
          <a:xfrm>
            <a:off x="7000875" y="1984375"/>
            <a:ext cx="1458913" cy="3079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s-ES" sz="1400" dirty="0">
                <a:latin typeface="+mn-lt"/>
              </a:rPr>
              <a:t>CREATIVIDAD</a:t>
            </a:r>
          </a:p>
        </p:txBody>
      </p:sp>
      <p:sp>
        <p:nvSpPr>
          <p:cNvPr id="54" name="Text Box 27"/>
          <p:cNvSpPr txBox="1">
            <a:spLocks noChangeArrowheads="1"/>
          </p:cNvSpPr>
          <p:nvPr/>
        </p:nvSpPr>
        <p:spPr bwMode="auto">
          <a:xfrm>
            <a:off x="5000625" y="3176588"/>
            <a:ext cx="1625600" cy="3079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s-ES" sz="1400" dirty="0">
                <a:latin typeface="+mn-lt"/>
              </a:rPr>
              <a:t>COOPERACION</a:t>
            </a:r>
          </a:p>
        </p:txBody>
      </p:sp>
      <p:sp>
        <p:nvSpPr>
          <p:cNvPr id="55" name="Text Box 29"/>
          <p:cNvSpPr txBox="1">
            <a:spLocks noChangeArrowheads="1"/>
          </p:cNvSpPr>
          <p:nvPr/>
        </p:nvSpPr>
        <p:spPr bwMode="auto">
          <a:xfrm>
            <a:off x="5000625" y="2627313"/>
            <a:ext cx="1549400" cy="3079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s-ES" sz="1400" dirty="0">
                <a:latin typeface="+mn-lt"/>
              </a:rPr>
              <a:t>GENEROSIDAD</a:t>
            </a:r>
          </a:p>
        </p:txBody>
      </p:sp>
      <p:sp>
        <p:nvSpPr>
          <p:cNvPr id="56" name="Text Box 30"/>
          <p:cNvSpPr txBox="1">
            <a:spLocks noChangeArrowheads="1"/>
          </p:cNvSpPr>
          <p:nvPr/>
        </p:nvSpPr>
        <p:spPr bwMode="auto">
          <a:xfrm>
            <a:off x="7000875" y="4198938"/>
            <a:ext cx="1093788" cy="3079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s-ES" sz="1400" dirty="0">
                <a:latin typeface="+mn-lt"/>
              </a:rPr>
              <a:t>RESPETO</a:t>
            </a:r>
          </a:p>
        </p:txBody>
      </p:sp>
      <p:sp>
        <p:nvSpPr>
          <p:cNvPr id="57" name="Text Box 31"/>
          <p:cNvSpPr txBox="1">
            <a:spLocks noChangeArrowheads="1"/>
          </p:cNvSpPr>
          <p:nvPr/>
        </p:nvSpPr>
        <p:spPr bwMode="auto">
          <a:xfrm>
            <a:off x="7000875" y="2555875"/>
            <a:ext cx="1406525" cy="3079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s-ES" sz="1400" dirty="0">
                <a:latin typeface="+mn-lt"/>
              </a:rPr>
              <a:t>HONESTIDAD</a:t>
            </a:r>
          </a:p>
        </p:txBody>
      </p:sp>
      <p:sp>
        <p:nvSpPr>
          <p:cNvPr id="58" name="Text Box 32"/>
          <p:cNvSpPr txBox="1">
            <a:spLocks noChangeArrowheads="1"/>
          </p:cNvSpPr>
          <p:nvPr/>
        </p:nvSpPr>
        <p:spPr bwMode="auto">
          <a:xfrm>
            <a:off x="7000875" y="1484313"/>
            <a:ext cx="1052513" cy="3079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s-ES" sz="1400" dirty="0">
                <a:latin typeface="+mn-lt"/>
              </a:rPr>
              <a:t>JUSTICIA</a:t>
            </a:r>
          </a:p>
        </p:txBody>
      </p:sp>
      <p:sp>
        <p:nvSpPr>
          <p:cNvPr id="59" name="Text Box 33"/>
          <p:cNvSpPr txBox="1">
            <a:spLocks noChangeArrowheads="1"/>
          </p:cNvSpPr>
          <p:nvPr/>
        </p:nvSpPr>
        <p:spPr bwMode="auto">
          <a:xfrm>
            <a:off x="4965700" y="2055813"/>
            <a:ext cx="1323975" cy="3079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1400" dirty="0">
                <a:latin typeface="+mn-lt"/>
              </a:rPr>
              <a:t>ALEGRIA</a:t>
            </a:r>
          </a:p>
        </p:txBody>
      </p:sp>
      <p:sp>
        <p:nvSpPr>
          <p:cNvPr id="60" name="Text Box 34"/>
          <p:cNvSpPr txBox="1">
            <a:spLocks noChangeArrowheads="1"/>
          </p:cNvSpPr>
          <p:nvPr/>
        </p:nvSpPr>
        <p:spPr bwMode="auto">
          <a:xfrm>
            <a:off x="4911725" y="1506538"/>
            <a:ext cx="1762125" cy="3079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1400" dirty="0">
                <a:latin typeface="+mn-lt"/>
              </a:rPr>
              <a:t>RESPONSABILIDAD</a:t>
            </a:r>
          </a:p>
        </p:txBody>
      </p:sp>
      <p:sp>
        <p:nvSpPr>
          <p:cNvPr id="61" name="Text Box 32"/>
          <p:cNvSpPr txBox="1">
            <a:spLocks noChangeArrowheads="1"/>
          </p:cNvSpPr>
          <p:nvPr/>
        </p:nvSpPr>
        <p:spPr bwMode="auto">
          <a:xfrm>
            <a:off x="6084888" y="3698875"/>
            <a:ext cx="865187" cy="3079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1400" dirty="0">
                <a:latin typeface="+mn-lt"/>
              </a:rPr>
              <a:t>FAMILIA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1 Título"/>
          <p:cNvSpPr>
            <a:spLocks noGrp="1"/>
          </p:cNvSpPr>
          <p:nvPr>
            <p:ph type="title"/>
          </p:nvPr>
        </p:nvSpPr>
        <p:spPr>
          <a:xfrm>
            <a:off x="642938" y="1027113"/>
            <a:ext cx="7600950" cy="746125"/>
          </a:xfrm>
        </p:spPr>
        <p:txBody>
          <a:bodyPr/>
          <a:lstStyle/>
          <a:p>
            <a:pPr eaLnBrk="1" hangingPunct="1"/>
            <a:r>
              <a:rPr lang="es-CO" sz="3600" b="1" smtClean="0"/>
              <a:t>GRANDES RETOS DE LA ADMINISTRACION</a:t>
            </a:r>
          </a:p>
        </p:txBody>
      </p:sp>
      <p:sp>
        <p:nvSpPr>
          <p:cNvPr id="13315" name="2 Marcador de contenido"/>
          <p:cNvSpPr>
            <a:spLocks noGrp="1"/>
          </p:cNvSpPr>
          <p:nvPr>
            <p:ph idx="1"/>
          </p:nvPr>
        </p:nvSpPr>
        <p:spPr>
          <a:xfrm>
            <a:off x="611188" y="1844675"/>
            <a:ext cx="7889875" cy="4059238"/>
          </a:xfrm>
        </p:spPr>
        <p:txBody>
          <a:bodyPr/>
          <a:lstStyle/>
          <a:p>
            <a:pPr algn="just" eaLnBrk="1" hangingPunct="1"/>
            <a:r>
              <a:rPr lang="es-CO" smtClean="0"/>
              <a:t>Reducir la pobreza y combatir la miseria en el municipio</a:t>
            </a:r>
          </a:p>
          <a:p>
            <a:pPr algn="just" eaLnBrk="1" hangingPunct="1"/>
            <a:r>
              <a:rPr lang="es-CO" smtClean="0"/>
              <a:t>Revitalizar y Modernizar la economía local para que sea competitiva</a:t>
            </a:r>
          </a:p>
          <a:p>
            <a:pPr algn="just" eaLnBrk="1" hangingPunct="1"/>
            <a:r>
              <a:rPr lang="es-CO" smtClean="0"/>
              <a:t>Trabajar en equipo para el Fortalecimiento Institucional</a:t>
            </a:r>
          </a:p>
          <a:p>
            <a:pPr algn="just" eaLnBrk="1" hangingPunct="1"/>
            <a:r>
              <a:rPr lang="es-CO" smtClean="0"/>
              <a:t>Recuperar la cultura de la legalidad</a:t>
            </a:r>
          </a:p>
          <a:p>
            <a:pPr algn="just" eaLnBrk="1" hangingPunct="1"/>
            <a:r>
              <a:rPr lang="es-CO" smtClean="0"/>
              <a:t>Poner la Educación, la Ciencia, Tecnología y Emprendimiento al servicio de los Belumbrenses.</a:t>
            </a:r>
          </a:p>
          <a:p>
            <a:pPr eaLnBrk="1" hangingPunct="1"/>
            <a:endParaRPr lang="es-CO" smtClean="0"/>
          </a:p>
          <a:p>
            <a:pPr eaLnBrk="1" hangingPunct="1"/>
            <a:endParaRPr lang="es-CO" smtClean="0"/>
          </a:p>
        </p:txBody>
      </p:sp>
      <p:sp>
        <p:nvSpPr>
          <p:cNvPr id="13316" name="3 Marcador de pie de página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s-CO" smtClean="0">
                <a:latin typeface="Arial" charset="0"/>
                <a:cs typeface="Arial" charset="0"/>
              </a:rPr>
              <a:t>BELEN DE UMBRIA DE TODOS Y PARA TODOS</a:t>
            </a:r>
          </a:p>
        </p:txBody>
      </p:sp>
      <p:sp>
        <p:nvSpPr>
          <p:cNvPr id="13317" name="4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4A96ECC-A19B-4C30-A8E3-CA58232DB639}" type="slidenum">
              <a:rPr lang="es-CO" smtClean="0">
                <a:latin typeface="Arial" charset="0"/>
                <a:cs typeface="Arial" charset="0"/>
              </a:rPr>
              <a:pPr/>
              <a:t>9</a:t>
            </a:fld>
            <a:endParaRPr lang="es-CO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2203</TotalTime>
  <Words>1975</Words>
  <Application>Microsoft Office PowerPoint</Application>
  <PresentationFormat>Presentación en pantalla (4:3)</PresentationFormat>
  <Paragraphs>260</Paragraphs>
  <Slides>25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26" baseType="lpstr">
      <vt:lpstr>Austin</vt:lpstr>
      <vt:lpstr>BELEN DE UMBRIA DE TODOS Y PARA TODOS</vt:lpstr>
      <vt:lpstr>Diapositiva 2</vt:lpstr>
      <vt:lpstr>Presentación</vt:lpstr>
      <vt:lpstr>Diapositiva 4</vt:lpstr>
      <vt:lpstr>Diapositiva 5</vt:lpstr>
      <vt:lpstr>Diapositiva 6</vt:lpstr>
      <vt:lpstr>PARA LA PRESENTACION DEL PRESENTE PROGRAMA DE GOBIERNO TUVIMOS EN CUENTA LO SIGUIENTE:</vt:lpstr>
      <vt:lpstr>Diapositiva 8</vt:lpstr>
      <vt:lpstr>GRANDES RETOS DE LA ADMINISTRACION</vt:lpstr>
      <vt:lpstr>OBJETIVO GENERAL</vt:lpstr>
      <vt:lpstr>Diapositiva 11</vt:lpstr>
      <vt:lpstr>BELEN DE UMBRIA: ESTRUCTURA ECONOMICA 2002</vt:lpstr>
      <vt:lpstr>Diapositiva 13</vt:lpstr>
      <vt:lpstr>INSTRUMENTOS</vt:lpstr>
      <vt:lpstr>AGENDAS LOCALES</vt:lpstr>
      <vt:lpstr>SECTORES BASICOS</vt:lpstr>
      <vt:lpstr>SECTORES BASICOS</vt:lpstr>
      <vt:lpstr>OTROS SECTORES </vt:lpstr>
      <vt:lpstr>  </vt:lpstr>
      <vt:lpstr>OTROS SECTORES </vt:lpstr>
      <vt:lpstr>OTROS SECTORES </vt:lpstr>
      <vt:lpstr>Diapositiva 22</vt:lpstr>
      <vt:lpstr>Diapositiva 23</vt:lpstr>
      <vt:lpstr>Diapositiva 24</vt:lpstr>
      <vt:lpstr>Proyectos Estratégicos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WALTER BENAVIDES ANTIA</dc:creator>
  <cp:lastModifiedBy>rubiurre</cp:lastModifiedBy>
  <cp:revision>339</cp:revision>
  <dcterms:created xsi:type="dcterms:W3CDTF">2011-06-28T20:34:03Z</dcterms:created>
  <dcterms:modified xsi:type="dcterms:W3CDTF">2012-06-04T19:21:05Z</dcterms:modified>
</cp:coreProperties>
</file>